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410" r:id="rId2"/>
    <p:sldId id="345" r:id="rId3"/>
    <p:sldId id="344" r:id="rId4"/>
    <p:sldId id="422" r:id="rId5"/>
    <p:sldId id="431" r:id="rId6"/>
    <p:sldId id="362" r:id="rId7"/>
    <p:sldId id="353" r:id="rId8"/>
    <p:sldId id="354" r:id="rId9"/>
    <p:sldId id="355" r:id="rId10"/>
    <p:sldId id="402" r:id="rId11"/>
    <p:sldId id="377" r:id="rId12"/>
    <p:sldId id="369" r:id="rId13"/>
    <p:sldId id="370" r:id="rId14"/>
    <p:sldId id="388" r:id="rId15"/>
    <p:sldId id="382" r:id="rId16"/>
    <p:sldId id="383" r:id="rId17"/>
    <p:sldId id="443" r:id="rId18"/>
    <p:sldId id="399" r:id="rId19"/>
    <p:sldId id="396" r:id="rId20"/>
    <p:sldId id="397" r:id="rId21"/>
    <p:sldId id="398" r:id="rId22"/>
    <p:sldId id="406" r:id="rId23"/>
    <p:sldId id="444" r:id="rId24"/>
    <p:sldId id="389" r:id="rId25"/>
    <p:sldId id="394" r:id="rId26"/>
    <p:sldId id="392" r:id="rId27"/>
    <p:sldId id="390" r:id="rId28"/>
    <p:sldId id="391" r:id="rId29"/>
    <p:sldId id="393" r:id="rId30"/>
    <p:sldId id="432" r:id="rId31"/>
    <p:sldId id="357" r:id="rId32"/>
    <p:sldId id="350" r:id="rId33"/>
    <p:sldId id="439" r:id="rId34"/>
    <p:sldId id="440" r:id="rId35"/>
    <p:sldId id="442" r:id="rId36"/>
    <p:sldId id="429" r:id="rId37"/>
    <p:sldId id="427" r:id="rId38"/>
    <p:sldId id="419" r:id="rId39"/>
    <p:sldId id="395" r:id="rId40"/>
    <p:sldId id="351" r:id="rId41"/>
    <p:sldId id="352" r:id="rId42"/>
    <p:sldId id="310" r:id="rId43"/>
    <p:sldId id="436" r:id="rId44"/>
    <p:sldId id="437" r:id="rId45"/>
    <p:sldId id="438" r:id="rId46"/>
    <p:sldId id="434" r:id="rId47"/>
    <p:sldId id="265" r:id="rId48"/>
  </p:sldIdLst>
  <p:sldSz cx="9144000" cy="6858000" type="screen4x3"/>
  <p:notesSz cx="7102475" cy="10234613"/>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F99"/>
    <a:srgbClr val="306898"/>
    <a:srgbClr val="DDDDDD"/>
    <a:srgbClr val="2B3F7B"/>
    <a:srgbClr val="003283"/>
    <a:srgbClr val="FF0000"/>
    <a:srgbClr val="666666"/>
    <a:srgbClr val="9C277B"/>
    <a:srgbClr val="D4652D"/>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2" autoAdjust="0"/>
    <p:restoredTop sz="96127" autoAdjust="0"/>
  </p:normalViewPr>
  <p:slideViewPr>
    <p:cSldViewPr snapToGrid="0" showGuides="1">
      <p:cViewPr>
        <p:scale>
          <a:sx n="125" d="100"/>
          <a:sy n="125" d="100"/>
        </p:scale>
        <p:origin x="612" y="114"/>
      </p:cViewPr>
      <p:guideLst>
        <p:guide orient="horz" pos="4117"/>
        <p:guide orient="horz" pos="190"/>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11292"/>
    </p:cViewPr>
  </p:sorterViewPr>
  <p:notesViewPr>
    <p:cSldViewPr snapToGrid="0" showGuides="1">
      <p:cViewPr varScale="1">
        <p:scale>
          <a:sx n="77" d="100"/>
          <a:sy n="77" d="100"/>
        </p:scale>
        <p:origin x="-2046"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39F80-31DE-401B-AC4B-91D5B51FB775}" type="doc">
      <dgm:prSet loTypeId="urn:microsoft.com/office/officeart/2005/8/layout/hProcess11" loCatId="process" qsTypeId="urn:microsoft.com/office/officeart/2005/8/quickstyle/simple4" qsCatId="simple" csTypeId="urn:microsoft.com/office/officeart/2005/8/colors/accent2_1" csCatId="accent2" phldr="1"/>
      <dgm:spPr/>
    </dgm:pt>
    <dgm:pt modelId="{4F89FC41-F601-4E97-A660-DDC77A7A1849}">
      <dgm:prSet phldrT="[Text]" custT="1"/>
      <dgm:spPr/>
      <dgm:t>
        <a:bodyPr/>
        <a:lstStyle/>
        <a:p>
          <a:pPr algn="ctr" defTabSz="914400">
            <a:buNone/>
          </a:pPr>
          <a:r>
            <a:rPr lang="en-US" sz="1000" b="1" i="0" dirty="0" err="1">
              <a:latin typeface="Arial"/>
              <a:ea typeface="+mn-ea"/>
              <a:cs typeface="+mn-cs"/>
            </a:rPr>
            <a:t>Выпуск</a:t>
          </a:r>
          <a:r>
            <a:rPr lang="en-US" sz="1000" b="1" i="0" dirty="0">
              <a:latin typeface="Arial"/>
              <a:ea typeface="+mn-ea"/>
              <a:cs typeface="+mn-cs"/>
            </a:rPr>
            <a:t> </a:t>
          </a:r>
          <a:r>
            <a:rPr lang="en-US" sz="1000" b="1" i="0" dirty="0" err="1">
              <a:latin typeface="Arial"/>
              <a:ea typeface="+mn-ea"/>
              <a:cs typeface="+mn-cs"/>
            </a:rPr>
            <a:t>запланирован</a:t>
          </a:r>
          <a:r>
            <a:rPr lang="en-US" sz="1000" b="1" i="0" dirty="0">
              <a:latin typeface="Arial"/>
              <a:ea typeface="+mn-ea"/>
              <a:cs typeface="+mn-cs"/>
            </a:rPr>
            <a:t> </a:t>
          </a:r>
          <a:r>
            <a:rPr lang="en-US" sz="1000" b="1" i="0" dirty="0" err="1">
              <a:latin typeface="Arial"/>
              <a:ea typeface="+mn-ea"/>
              <a:cs typeface="+mn-cs"/>
            </a:rPr>
            <a:t>на</a:t>
          </a:r>
          <a:r>
            <a:rPr lang="en-US" sz="1000" b="1" i="0" dirty="0">
              <a:latin typeface="Arial"/>
              <a:ea typeface="+mn-ea"/>
              <a:cs typeface="+mn-cs"/>
            </a:rPr>
            <a:t> 2011 г.</a:t>
          </a:r>
        </a:p>
      </dgm:t>
    </dgm:pt>
    <dgm:pt modelId="{28E64110-60E8-4E78-B4E6-18B360373B68}" type="parTrans" cxnId="{4FF83856-CFA2-48A8-8628-DE17586A8E6C}">
      <dgm:prSet/>
      <dgm:spPr/>
      <dgm:t>
        <a:bodyPr/>
        <a:lstStyle/>
        <a:p>
          <a:endParaRPr lang="en-US"/>
        </a:p>
      </dgm:t>
    </dgm:pt>
    <dgm:pt modelId="{A784D332-7743-48A6-A5C4-91FFB4F09866}" type="sibTrans" cxnId="{4FF83856-CFA2-48A8-8628-DE17586A8E6C}">
      <dgm:prSet/>
      <dgm:spPr/>
      <dgm:t>
        <a:bodyPr/>
        <a:lstStyle/>
        <a:p>
          <a:endParaRPr lang="en-US"/>
        </a:p>
      </dgm:t>
    </dgm:pt>
    <dgm:pt modelId="{CA740F55-494D-4197-8968-A471BD5B4D4E}">
      <dgm:prSet phldrT="[Text]" custT="1"/>
      <dgm:spPr/>
      <dgm:t>
        <a:bodyPr anchor="b" anchorCtr="0"/>
        <a:lstStyle/>
        <a:p>
          <a:pPr algn="ctr" defTabSz="914400">
            <a:buNone/>
          </a:pPr>
          <a:r>
            <a:rPr lang="en-US" sz="1000" b="1" i="0" dirty="0" err="1">
              <a:latin typeface="Arial"/>
              <a:ea typeface="+mn-ea"/>
              <a:cs typeface="+mn-cs"/>
            </a:rPr>
            <a:t>Планируемые</a:t>
          </a:r>
          <a:r>
            <a:rPr lang="en-US" sz="1000" b="1" i="0" dirty="0">
              <a:latin typeface="Arial"/>
              <a:ea typeface="+mn-ea"/>
              <a:cs typeface="+mn-cs"/>
            </a:rPr>
            <a:t> </a:t>
          </a:r>
          <a:r>
            <a:rPr lang="en-US" sz="1000" b="1" i="0" dirty="0" err="1">
              <a:latin typeface="Arial"/>
              <a:ea typeface="+mn-ea"/>
              <a:cs typeface="+mn-cs"/>
            </a:rPr>
            <a:t>улучшения</a:t>
          </a:r>
          <a:r>
            <a:rPr lang="en-US" sz="1000" b="1" i="0" dirty="0">
              <a:latin typeface="Arial"/>
              <a:ea typeface="+mn-ea"/>
              <a:cs typeface="+mn-cs"/>
            </a:rPr>
            <a:t> </a:t>
          </a:r>
        </a:p>
      </dgm:t>
    </dgm:pt>
    <dgm:pt modelId="{BE654853-4907-49A4-B39C-306F495DB00C}" type="sibTrans" cxnId="{D5D5484B-2CF9-4332-9408-DE721E77790E}">
      <dgm:prSet/>
      <dgm:spPr/>
      <dgm:t>
        <a:bodyPr/>
        <a:lstStyle/>
        <a:p>
          <a:endParaRPr lang="en-US"/>
        </a:p>
      </dgm:t>
    </dgm:pt>
    <dgm:pt modelId="{AD1BA488-FB31-44E5-B1C6-6335AE3397D6}" type="parTrans" cxnId="{D5D5484B-2CF9-4332-9408-DE721E77790E}">
      <dgm:prSet/>
      <dgm:spPr/>
      <dgm:t>
        <a:bodyPr/>
        <a:lstStyle/>
        <a:p>
          <a:endParaRPr lang="en-US"/>
        </a:p>
      </dgm:t>
    </dgm:pt>
    <dgm:pt modelId="{D6C50425-8483-47C8-B686-C92457DD1BAF}">
      <dgm:prSet phldrT="[Text]" custT="1"/>
      <dgm:spPr/>
      <dgm:t>
        <a:bodyPr/>
        <a:lstStyle/>
        <a:p>
          <a:pPr algn="ctr" defTabSz="914400">
            <a:buNone/>
          </a:pPr>
          <a:r>
            <a:rPr lang="en-US" sz="1000" b="1" i="0" dirty="0" err="1">
              <a:latin typeface="Arial"/>
              <a:ea typeface="+mn-ea"/>
              <a:cs typeface="+mn-cs"/>
            </a:rPr>
            <a:t>Направления</a:t>
          </a:r>
          <a:r>
            <a:rPr lang="en-US" sz="1000" b="1" i="0" dirty="0">
              <a:latin typeface="Arial"/>
              <a:ea typeface="+mn-ea"/>
              <a:cs typeface="+mn-cs"/>
            </a:rPr>
            <a:t> </a:t>
          </a:r>
          <a:r>
            <a:rPr lang="en-US" sz="1000" b="1" i="0" dirty="0" err="1">
              <a:latin typeface="Arial"/>
              <a:ea typeface="+mn-ea"/>
              <a:cs typeface="+mn-cs"/>
            </a:rPr>
            <a:t>развития</a:t>
          </a:r>
          <a:endParaRPr lang="en-US" sz="1000" b="1" i="0" dirty="0">
            <a:latin typeface="Arial"/>
            <a:ea typeface="+mn-ea"/>
            <a:cs typeface="+mn-cs"/>
          </a:endParaRPr>
        </a:p>
      </dgm:t>
    </dgm:pt>
    <dgm:pt modelId="{20AFCF52-5B89-432C-9319-6ECE75E72C44}" type="sibTrans" cxnId="{585BB149-426B-4C35-9719-4009EA99F2BB}">
      <dgm:prSet/>
      <dgm:spPr/>
      <dgm:t>
        <a:bodyPr/>
        <a:lstStyle/>
        <a:p>
          <a:endParaRPr lang="en-US"/>
        </a:p>
      </dgm:t>
    </dgm:pt>
    <dgm:pt modelId="{91446FCE-33B2-48C5-A3F4-61313EEA3948}" type="parTrans" cxnId="{585BB149-426B-4C35-9719-4009EA99F2BB}">
      <dgm:prSet/>
      <dgm:spPr/>
      <dgm:t>
        <a:bodyPr/>
        <a:lstStyle/>
        <a:p>
          <a:endParaRPr lang="en-US"/>
        </a:p>
      </dgm:t>
    </dgm:pt>
    <dgm:pt modelId="{B5192544-4AB2-4A06-A20F-FD4FFA75FD48}" type="pres">
      <dgm:prSet presAssocID="{AB739F80-31DE-401B-AC4B-91D5B51FB775}" presName="Name0" presStyleCnt="0">
        <dgm:presLayoutVars>
          <dgm:dir/>
          <dgm:resizeHandles val="exact"/>
        </dgm:presLayoutVars>
      </dgm:prSet>
      <dgm:spPr/>
    </dgm:pt>
    <dgm:pt modelId="{9AE06DD8-550F-4C6E-8651-89A76C458C5E}" type="pres">
      <dgm:prSet presAssocID="{AB739F80-31DE-401B-AC4B-91D5B51FB775}" presName="arrow" presStyleLbl="bgShp" presStyleIdx="0" presStyleCnt="1" custScaleY="86499" custLinFactNeighborY="25491"/>
      <dgm:spPr/>
      <dgm:t>
        <a:bodyPr/>
        <a:lstStyle/>
        <a:p>
          <a:endParaRPr lang="en-US"/>
        </a:p>
      </dgm:t>
    </dgm:pt>
    <dgm:pt modelId="{2D82B9F0-75F9-4DA8-ACAE-EA1FBC4E3C1B}" type="pres">
      <dgm:prSet presAssocID="{AB739F80-31DE-401B-AC4B-91D5B51FB775}" presName="points" presStyleCnt="0"/>
      <dgm:spPr/>
    </dgm:pt>
    <dgm:pt modelId="{862979BD-EFD6-458B-80E6-630666A8580D}" type="pres">
      <dgm:prSet presAssocID="{4F89FC41-F601-4E97-A660-DDC77A7A1849}" presName="compositeA" presStyleCnt="0"/>
      <dgm:spPr/>
    </dgm:pt>
    <dgm:pt modelId="{71457F2D-F665-4826-A2FE-2C712E02D9CC}" type="pres">
      <dgm:prSet presAssocID="{4F89FC41-F601-4E97-A660-DDC77A7A1849}" presName="textA" presStyleLbl="revTx" presStyleIdx="0" presStyleCnt="3" custScaleX="94992" custScaleY="38187" custLinFactNeighborX="79418" custLinFactNeighborY="71514">
        <dgm:presLayoutVars>
          <dgm:bulletEnabled val="1"/>
        </dgm:presLayoutVars>
      </dgm:prSet>
      <dgm:spPr/>
      <dgm:t>
        <a:bodyPr/>
        <a:lstStyle/>
        <a:p>
          <a:endParaRPr lang="en-US"/>
        </a:p>
      </dgm:t>
    </dgm:pt>
    <dgm:pt modelId="{DF1DB803-3EC2-4845-BE70-2B9BB396E41A}" type="pres">
      <dgm:prSet presAssocID="{4F89FC41-F601-4E97-A660-DDC77A7A1849}" presName="circleA" presStyleLbl="node1" presStyleIdx="0" presStyleCnt="3" custLinFactX="500000" custLinFactY="57003" custLinFactNeighborX="559756" custLinFactNeighborY="100000"/>
      <dgm:spPr>
        <a:solidFill>
          <a:schemeClr val="accent1"/>
        </a:solidFill>
      </dgm:spPr>
    </dgm:pt>
    <dgm:pt modelId="{A815B04A-BC6D-40FD-8D96-3C42539322A9}" type="pres">
      <dgm:prSet presAssocID="{4F89FC41-F601-4E97-A660-DDC77A7A1849}" presName="spaceA" presStyleCnt="0"/>
      <dgm:spPr/>
    </dgm:pt>
    <dgm:pt modelId="{018A32B8-2EDE-49A7-852D-FA390800B566}" type="pres">
      <dgm:prSet presAssocID="{A784D332-7743-48A6-A5C4-91FFB4F09866}" presName="space" presStyleCnt="0"/>
      <dgm:spPr/>
    </dgm:pt>
    <dgm:pt modelId="{5EBD5104-B222-4838-BB1C-D4B8C07F63F0}" type="pres">
      <dgm:prSet presAssocID="{CA740F55-494D-4197-8968-A471BD5B4D4E}" presName="compositeB" presStyleCnt="0"/>
      <dgm:spPr/>
    </dgm:pt>
    <dgm:pt modelId="{A23FC64F-D9F7-4C61-8156-5B44BCB65EAC}" type="pres">
      <dgm:prSet presAssocID="{CA740F55-494D-4197-8968-A471BD5B4D4E}" presName="textB" presStyleLbl="revTx" presStyleIdx="1" presStyleCnt="3" custScaleX="76643" custScaleY="45297" custLinFactY="-14349" custLinFactNeighborX="62494" custLinFactNeighborY="-100000">
        <dgm:presLayoutVars>
          <dgm:bulletEnabled val="1"/>
        </dgm:presLayoutVars>
      </dgm:prSet>
      <dgm:spPr/>
      <dgm:t>
        <a:bodyPr/>
        <a:lstStyle/>
        <a:p>
          <a:endParaRPr lang="en-US"/>
        </a:p>
      </dgm:t>
    </dgm:pt>
    <dgm:pt modelId="{E9ED1031-42AD-48AB-BE2E-F28EF73DD004}" type="pres">
      <dgm:prSet presAssocID="{CA740F55-494D-4197-8968-A471BD5B4D4E}" presName="circleB" presStyleLbl="node1" presStyleIdx="1" presStyleCnt="3" custLinFactX="371123" custLinFactNeighborX="400000" custLinFactNeighborY="44647"/>
      <dgm:spPr>
        <a:solidFill>
          <a:schemeClr val="accent1"/>
        </a:solidFill>
      </dgm:spPr>
    </dgm:pt>
    <dgm:pt modelId="{7F07ABB1-48E7-478C-B000-478FE8D7176E}" type="pres">
      <dgm:prSet presAssocID="{CA740F55-494D-4197-8968-A471BD5B4D4E}" presName="spaceB" presStyleCnt="0"/>
      <dgm:spPr/>
    </dgm:pt>
    <dgm:pt modelId="{F9BB4FDE-F359-4A71-962B-4C4A29CB21FA}" type="pres">
      <dgm:prSet presAssocID="{BE654853-4907-49A4-B39C-306F495DB00C}" presName="space" presStyleCnt="0"/>
      <dgm:spPr/>
    </dgm:pt>
    <dgm:pt modelId="{5E604E2E-3183-45C5-AB6A-D2023D44B75F}" type="pres">
      <dgm:prSet presAssocID="{D6C50425-8483-47C8-B686-C92457DD1BAF}" presName="compositeA" presStyleCnt="0"/>
      <dgm:spPr/>
    </dgm:pt>
    <dgm:pt modelId="{AF0348D6-3650-4035-AA00-6F71E8360AA2}" type="pres">
      <dgm:prSet presAssocID="{D6C50425-8483-47C8-B686-C92457DD1BAF}" presName="textA" presStyleLbl="revTx" presStyleIdx="2" presStyleCnt="3" custScaleX="83658" custScaleY="29303" custLinFactNeighborX="37659" custLinFactNeighborY="72184">
        <dgm:presLayoutVars>
          <dgm:bulletEnabled val="1"/>
        </dgm:presLayoutVars>
      </dgm:prSet>
      <dgm:spPr/>
      <dgm:t>
        <a:bodyPr/>
        <a:lstStyle/>
        <a:p>
          <a:endParaRPr lang="en-US"/>
        </a:p>
      </dgm:t>
    </dgm:pt>
    <dgm:pt modelId="{8F9C2AC2-E937-4D8F-8BEF-10A34753343C}" type="pres">
      <dgm:prSet presAssocID="{D6C50425-8483-47C8-B686-C92457DD1BAF}" presName="circleA" presStyleLbl="node1" presStyleIdx="2" presStyleCnt="3" custLinFactX="200000" custLinFactY="60611" custLinFactNeighborX="252333" custLinFactNeighborY="100000"/>
      <dgm:spPr>
        <a:solidFill>
          <a:schemeClr val="accent1"/>
        </a:solidFill>
      </dgm:spPr>
    </dgm:pt>
    <dgm:pt modelId="{F5BA42FF-2790-4ADE-BFBD-CCE967F99211}" type="pres">
      <dgm:prSet presAssocID="{D6C50425-8483-47C8-B686-C92457DD1BAF}" presName="spaceA" presStyleCnt="0"/>
      <dgm:spPr/>
    </dgm:pt>
  </dgm:ptLst>
  <dgm:cxnLst>
    <dgm:cxn modelId="{DD7F3780-968A-43F1-9D70-B4BCC3A7CE23}" type="presOf" srcId="{4F89FC41-F601-4E97-A660-DDC77A7A1849}" destId="{71457F2D-F665-4826-A2FE-2C712E02D9CC}" srcOrd="0" destOrd="0" presId="urn:microsoft.com/office/officeart/2005/8/layout/hProcess11"/>
    <dgm:cxn modelId="{027296B5-17D8-4E9A-8A47-B39D6A5FB8FD}" type="presOf" srcId="{AB739F80-31DE-401B-AC4B-91D5B51FB775}" destId="{B5192544-4AB2-4A06-A20F-FD4FFA75FD48}" srcOrd="0" destOrd="0" presId="urn:microsoft.com/office/officeart/2005/8/layout/hProcess11"/>
    <dgm:cxn modelId="{585BB149-426B-4C35-9719-4009EA99F2BB}" srcId="{AB739F80-31DE-401B-AC4B-91D5B51FB775}" destId="{D6C50425-8483-47C8-B686-C92457DD1BAF}" srcOrd="2" destOrd="0" parTransId="{91446FCE-33B2-48C5-A3F4-61313EEA3948}" sibTransId="{20AFCF52-5B89-432C-9319-6ECE75E72C44}"/>
    <dgm:cxn modelId="{D5D5484B-2CF9-4332-9408-DE721E77790E}" srcId="{AB739F80-31DE-401B-AC4B-91D5B51FB775}" destId="{CA740F55-494D-4197-8968-A471BD5B4D4E}" srcOrd="1" destOrd="0" parTransId="{AD1BA488-FB31-44E5-B1C6-6335AE3397D6}" sibTransId="{BE654853-4907-49A4-B39C-306F495DB00C}"/>
    <dgm:cxn modelId="{A3337EDA-170C-4655-B3CB-3E53F53CEF05}" type="presOf" srcId="{D6C50425-8483-47C8-B686-C92457DD1BAF}" destId="{AF0348D6-3650-4035-AA00-6F71E8360AA2}" srcOrd="0" destOrd="0" presId="urn:microsoft.com/office/officeart/2005/8/layout/hProcess11"/>
    <dgm:cxn modelId="{A902D4F9-FD55-488A-A3C8-B56174BAC541}" type="presOf" srcId="{CA740F55-494D-4197-8968-A471BD5B4D4E}" destId="{A23FC64F-D9F7-4C61-8156-5B44BCB65EAC}" srcOrd="0" destOrd="0" presId="urn:microsoft.com/office/officeart/2005/8/layout/hProcess11"/>
    <dgm:cxn modelId="{4FF83856-CFA2-48A8-8628-DE17586A8E6C}" srcId="{AB739F80-31DE-401B-AC4B-91D5B51FB775}" destId="{4F89FC41-F601-4E97-A660-DDC77A7A1849}" srcOrd="0" destOrd="0" parTransId="{28E64110-60E8-4E78-B4E6-18B360373B68}" sibTransId="{A784D332-7743-48A6-A5C4-91FFB4F09866}"/>
    <dgm:cxn modelId="{9207D50D-A956-45BA-B336-A825C82C3F2B}" type="presParOf" srcId="{B5192544-4AB2-4A06-A20F-FD4FFA75FD48}" destId="{9AE06DD8-550F-4C6E-8651-89A76C458C5E}" srcOrd="0" destOrd="0" presId="urn:microsoft.com/office/officeart/2005/8/layout/hProcess11"/>
    <dgm:cxn modelId="{E2D72817-034F-4E8A-860B-3145360D58E3}" type="presParOf" srcId="{B5192544-4AB2-4A06-A20F-FD4FFA75FD48}" destId="{2D82B9F0-75F9-4DA8-ACAE-EA1FBC4E3C1B}" srcOrd="1" destOrd="0" presId="urn:microsoft.com/office/officeart/2005/8/layout/hProcess11"/>
    <dgm:cxn modelId="{2F559A27-A7DE-4D1C-8775-4A0BBD4DBEFE}" type="presParOf" srcId="{2D82B9F0-75F9-4DA8-ACAE-EA1FBC4E3C1B}" destId="{862979BD-EFD6-458B-80E6-630666A8580D}" srcOrd="0" destOrd="0" presId="urn:microsoft.com/office/officeart/2005/8/layout/hProcess11"/>
    <dgm:cxn modelId="{CC75450A-20B3-44B0-A887-0CF33E885C9C}" type="presParOf" srcId="{862979BD-EFD6-458B-80E6-630666A8580D}" destId="{71457F2D-F665-4826-A2FE-2C712E02D9CC}" srcOrd="0" destOrd="0" presId="urn:microsoft.com/office/officeart/2005/8/layout/hProcess11"/>
    <dgm:cxn modelId="{505E021A-7EBA-4CAE-A1E6-C12136B25D20}" type="presParOf" srcId="{862979BD-EFD6-458B-80E6-630666A8580D}" destId="{DF1DB803-3EC2-4845-BE70-2B9BB396E41A}" srcOrd="1" destOrd="0" presId="urn:microsoft.com/office/officeart/2005/8/layout/hProcess11"/>
    <dgm:cxn modelId="{E2D803F6-E2F1-433B-9F45-A0DF534844D9}" type="presParOf" srcId="{862979BD-EFD6-458B-80E6-630666A8580D}" destId="{A815B04A-BC6D-40FD-8D96-3C42539322A9}" srcOrd="2" destOrd="0" presId="urn:microsoft.com/office/officeart/2005/8/layout/hProcess11"/>
    <dgm:cxn modelId="{F59FD270-F3AF-4E26-8BED-1C36DE9A8FCD}" type="presParOf" srcId="{2D82B9F0-75F9-4DA8-ACAE-EA1FBC4E3C1B}" destId="{018A32B8-2EDE-49A7-852D-FA390800B566}" srcOrd="1" destOrd="0" presId="urn:microsoft.com/office/officeart/2005/8/layout/hProcess11"/>
    <dgm:cxn modelId="{F2602698-8183-4B0E-B9C4-AAEA40304139}" type="presParOf" srcId="{2D82B9F0-75F9-4DA8-ACAE-EA1FBC4E3C1B}" destId="{5EBD5104-B222-4838-BB1C-D4B8C07F63F0}" srcOrd="2" destOrd="0" presId="urn:microsoft.com/office/officeart/2005/8/layout/hProcess11"/>
    <dgm:cxn modelId="{00EDD9AA-C17E-49A2-ADA6-EA995195AFE7}" type="presParOf" srcId="{5EBD5104-B222-4838-BB1C-D4B8C07F63F0}" destId="{A23FC64F-D9F7-4C61-8156-5B44BCB65EAC}" srcOrd="0" destOrd="0" presId="urn:microsoft.com/office/officeart/2005/8/layout/hProcess11"/>
    <dgm:cxn modelId="{F713C268-A070-4AC5-B0D7-22DC7A4EE739}" type="presParOf" srcId="{5EBD5104-B222-4838-BB1C-D4B8C07F63F0}" destId="{E9ED1031-42AD-48AB-BE2E-F28EF73DD004}" srcOrd="1" destOrd="0" presId="urn:microsoft.com/office/officeart/2005/8/layout/hProcess11"/>
    <dgm:cxn modelId="{B5CC5403-07C6-4685-8CB7-BA1539CA8FE1}" type="presParOf" srcId="{5EBD5104-B222-4838-BB1C-D4B8C07F63F0}" destId="{7F07ABB1-48E7-478C-B000-478FE8D7176E}" srcOrd="2" destOrd="0" presId="urn:microsoft.com/office/officeart/2005/8/layout/hProcess11"/>
    <dgm:cxn modelId="{5266AC37-9A68-4681-96A1-834BA6CFD173}" type="presParOf" srcId="{2D82B9F0-75F9-4DA8-ACAE-EA1FBC4E3C1B}" destId="{F9BB4FDE-F359-4A71-962B-4C4A29CB21FA}" srcOrd="3" destOrd="0" presId="urn:microsoft.com/office/officeart/2005/8/layout/hProcess11"/>
    <dgm:cxn modelId="{1244FA42-E025-46A1-A0E4-3C76CA46AA06}" type="presParOf" srcId="{2D82B9F0-75F9-4DA8-ACAE-EA1FBC4E3C1B}" destId="{5E604E2E-3183-45C5-AB6A-D2023D44B75F}" srcOrd="4" destOrd="0" presId="urn:microsoft.com/office/officeart/2005/8/layout/hProcess11"/>
    <dgm:cxn modelId="{FEEA7B93-2FB9-4ED1-B009-F5104D48E7D9}" type="presParOf" srcId="{5E604E2E-3183-45C5-AB6A-D2023D44B75F}" destId="{AF0348D6-3650-4035-AA00-6F71E8360AA2}" srcOrd="0" destOrd="0" presId="urn:microsoft.com/office/officeart/2005/8/layout/hProcess11"/>
    <dgm:cxn modelId="{69D1A571-5036-4EFF-8FDD-2021D9995BA4}" type="presParOf" srcId="{5E604E2E-3183-45C5-AB6A-D2023D44B75F}" destId="{8F9C2AC2-E937-4D8F-8BEF-10A34753343C}" srcOrd="1" destOrd="0" presId="urn:microsoft.com/office/officeart/2005/8/layout/hProcess11"/>
    <dgm:cxn modelId="{B960249C-92FA-4265-BA0D-C92FE14370DE}" type="presParOf" srcId="{5E604E2E-3183-45C5-AB6A-D2023D44B75F}" destId="{F5BA42FF-2790-4ADE-BFBD-CCE967F992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D0B19-9A42-4EC4-93A4-5CC895138FEF}" type="doc">
      <dgm:prSet loTypeId="urn:microsoft.com/office/officeart/2005/8/layout/cycle2" loCatId="cycle" qsTypeId="urn:microsoft.com/office/officeart/2005/8/quickstyle/simple4" qsCatId="simple" csTypeId="urn:microsoft.com/office/officeart/2005/8/colors/accent3_4" csCatId="accent3" phldr="1"/>
      <dgm:spPr/>
      <dgm:t>
        <a:bodyPr/>
        <a:lstStyle/>
        <a:p>
          <a:endParaRPr lang="en-US"/>
        </a:p>
      </dgm:t>
    </dgm:pt>
    <dgm:pt modelId="{F1F3F4D2-230A-4417-AA38-A1EB78736CC4}">
      <dgm:prSet phldrT="[Text]" custT="1"/>
      <dgm:spPr>
        <a:effectLst>
          <a:outerShdw blurRad="76200" dist="12700" dir="8100000" sy="-23000" kx="800400" algn="br" rotWithShape="0">
            <a:prstClr val="black">
              <a:alpha val="20000"/>
            </a:prstClr>
          </a:outerShdw>
          <a:softEdge rad="63500"/>
        </a:effectLst>
      </dgm:spPr>
      <dgm:t>
        <a:bodyPr/>
        <a:lstStyle/>
        <a:p>
          <a:pPr algn="ctr" defTabSz="914400">
            <a:buNone/>
          </a:pPr>
          <a:r>
            <a:rPr lang="en-US" sz="1000" b="1" i="0" dirty="0" err="1">
              <a:latin typeface="Arial"/>
              <a:ea typeface="+mn-ea"/>
              <a:cs typeface="+mn-cs"/>
            </a:rPr>
            <a:t>Портал</a:t>
          </a:r>
          <a:r>
            <a:rPr lang="en-US" sz="1000" b="1" i="0" dirty="0">
              <a:latin typeface="Arial"/>
              <a:ea typeface="+mn-ea"/>
              <a:cs typeface="+mn-cs"/>
            </a:rPr>
            <a:t> </a:t>
          </a:r>
          <a:r>
            <a:rPr lang="en-US" sz="1000" b="1" i="0" dirty="0" err="1">
              <a:latin typeface="Arial"/>
              <a:ea typeface="+mn-ea"/>
              <a:cs typeface="+mn-cs"/>
            </a:rPr>
            <a:t>предприятия</a:t>
          </a:r>
          <a:endParaRPr lang="en-US" sz="1000" b="1" i="0" dirty="0">
            <a:latin typeface="Arial"/>
            <a:ea typeface="+mn-ea"/>
            <a:cs typeface="+mn-cs"/>
          </a:endParaRPr>
        </a:p>
      </dgm:t>
    </dgm:pt>
    <dgm:pt modelId="{8DE9B31B-5AAD-48CC-AB8E-71BDD0FA4163}" type="parTrans" cxnId="{5CCD06D3-3EAD-4C11-AD22-363C9DFA1AF9}">
      <dgm:prSet/>
      <dgm:spPr/>
      <dgm:t>
        <a:bodyPr/>
        <a:lstStyle/>
        <a:p>
          <a:endParaRPr lang="en-US" sz="2000" b="1"/>
        </a:p>
      </dgm:t>
    </dgm:pt>
    <dgm:pt modelId="{4C646448-3668-4A1E-8C32-3CE6EB0C161A}" type="sibTrans" cxnId="{5CCD06D3-3EAD-4C11-AD22-363C9DFA1AF9}">
      <dgm:prSet custT="1"/>
      <dgm:spPr>
        <a:effectLst>
          <a:outerShdw blurRad="76200" dist="12700" dir="8100000" sy="-23000" kx="800400" algn="br" rotWithShape="0">
            <a:prstClr val="black">
              <a:alpha val="20000"/>
            </a:prstClr>
          </a:outerShdw>
          <a:softEdge rad="31750"/>
        </a:effectLst>
      </dgm:spPr>
      <dgm:t>
        <a:bodyPr/>
        <a:lstStyle/>
        <a:p>
          <a:endParaRPr lang="en-US" sz="700" b="1"/>
        </a:p>
      </dgm:t>
    </dgm:pt>
    <dgm:pt modelId="{22423DD8-8402-4A03-BD41-77507C37E6FE}" type="pres">
      <dgm:prSet presAssocID="{232D0B19-9A42-4EC4-93A4-5CC895138FEF}" presName="cycle" presStyleCnt="0">
        <dgm:presLayoutVars>
          <dgm:dir/>
          <dgm:resizeHandles val="exact"/>
        </dgm:presLayoutVars>
      </dgm:prSet>
      <dgm:spPr/>
      <dgm:t>
        <a:bodyPr/>
        <a:lstStyle/>
        <a:p>
          <a:endParaRPr lang="en-US"/>
        </a:p>
      </dgm:t>
    </dgm:pt>
    <dgm:pt modelId="{BADC7904-C442-447D-9CD2-394476D1C10F}" type="pres">
      <dgm:prSet presAssocID="{F1F3F4D2-230A-4417-AA38-A1EB78736CC4}" presName="node" presStyleLbl="node1" presStyleIdx="0" presStyleCnt="1" custRadScaleRad="51753" custRadScaleInc="-115237">
        <dgm:presLayoutVars>
          <dgm:bulletEnabled val="1"/>
        </dgm:presLayoutVars>
      </dgm:prSet>
      <dgm:spPr/>
      <dgm:t>
        <a:bodyPr/>
        <a:lstStyle/>
        <a:p>
          <a:endParaRPr lang="en-US"/>
        </a:p>
      </dgm:t>
    </dgm:pt>
  </dgm:ptLst>
  <dgm:cxnLst>
    <dgm:cxn modelId="{5CCD06D3-3EAD-4C11-AD22-363C9DFA1AF9}" srcId="{232D0B19-9A42-4EC4-93A4-5CC895138FEF}" destId="{F1F3F4D2-230A-4417-AA38-A1EB78736CC4}" srcOrd="0" destOrd="0" parTransId="{8DE9B31B-5AAD-48CC-AB8E-71BDD0FA4163}" sibTransId="{4C646448-3668-4A1E-8C32-3CE6EB0C161A}"/>
    <dgm:cxn modelId="{DF9F67CC-C719-40FD-8E05-C94F559E2A3B}" type="presOf" srcId="{F1F3F4D2-230A-4417-AA38-A1EB78736CC4}" destId="{BADC7904-C442-447D-9CD2-394476D1C10F}" srcOrd="0" destOrd="0" presId="urn:microsoft.com/office/officeart/2005/8/layout/cycle2"/>
    <dgm:cxn modelId="{1C1B1F84-B332-47A1-86FE-458ED70CED5A}" type="presOf" srcId="{232D0B19-9A42-4EC4-93A4-5CC895138FEF}" destId="{22423DD8-8402-4A03-BD41-77507C37E6FE}" srcOrd="0" destOrd="0" presId="urn:microsoft.com/office/officeart/2005/8/layout/cycle2"/>
    <dgm:cxn modelId="{359AC528-1A86-4541-B3AF-7F260F2C5828}" type="presParOf" srcId="{22423DD8-8402-4A03-BD41-77507C37E6FE}" destId="{BADC7904-C442-447D-9CD2-394476D1C10F}" srcOrd="0" destOrd="0" presId="urn:microsoft.com/office/officeart/2005/8/layout/cycle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39" cy="511731"/>
          </a:xfrm>
          <a:prstGeom prst="rect">
            <a:avLst/>
          </a:prstGeom>
        </p:spPr>
        <p:txBody>
          <a:bodyPr vert="horz" lIns="99066" tIns="49533" rIns="99066" bIns="49533" rtlCol="0" anchor="b"/>
          <a:lstStyle>
            <a:lvl1pPr algn="r">
              <a:defRPr sz="1300"/>
            </a:lvl1pPr>
          </a:lstStyle>
          <a:p>
            <a:pPr algn="ctr"/>
            <a:fld id="{47855BD9-AF71-426C-9B9B-B0E52B88852E}" type="slidenum">
              <a:rPr lang="de-DE" sz="1100" smtClean="0"/>
              <a:pPr algn="ctr"/>
              <a:t>‹#›</a:t>
            </a:fld>
            <a:endParaRPr lang="de-DE" sz="1100" dirty="0"/>
          </a:p>
        </p:txBody>
      </p:sp>
    </p:spTree>
    <p:extLst>
      <p:ext uri="{BB962C8B-B14F-4D97-AF65-F5344CB8AC3E}">
        <p14:creationId xmlns:p14="http://schemas.microsoft.com/office/powerpoint/2010/main" val="27345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2450" y="436563"/>
            <a:ext cx="5997575" cy="4498975"/>
          </a:xfrm>
          <a:prstGeom prst="rect">
            <a:avLst/>
          </a:prstGeom>
          <a:noFill/>
          <a:ln w="12700">
            <a:solidFill>
              <a:prstClr val="black"/>
            </a:solidFill>
          </a:ln>
        </p:spPr>
        <p:txBody>
          <a:bodyPr vert="horz" lIns="99066" tIns="49533" rIns="99066" bIns="49533" rtlCol="0" anchor="ctr"/>
          <a:lstStyle/>
          <a:p>
            <a:endParaRPr lang="de-DE" dirty="0"/>
          </a:p>
        </p:txBody>
      </p:sp>
      <p:sp>
        <p:nvSpPr>
          <p:cNvPr id="5" name="Notes Placeholder 4"/>
          <p:cNvSpPr>
            <a:spLocks noGrp="1"/>
          </p:cNvSpPr>
          <p:nvPr>
            <p:ph type="body" sz="quarter" idx="3"/>
          </p:nvPr>
        </p:nvSpPr>
        <p:spPr>
          <a:xfrm>
            <a:off x="777358" y="5267414"/>
            <a:ext cx="5547760" cy="4409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3062942" y="9978750"/>
            <a:ext cx="976591" cy="229851"/>
          </a:xfrm>
          <a:prstGeom prst="rect">
            <a:avLst/>
          </a:prstGeom>
        </p:spPr>
        <p:txBody>
          <a:bodyPr vert="horz" lIns="99066" tIns="49533" rIns="99066" bIns="49533" rtlCol="0" anchor="b"/>
          <a:lstStyle>
            <a:lvl1pPr algn="ctr">
              <a:defRPr sz="11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70034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endParaRPr lang="en-US" dirty="0" smtClean="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endParaRPr lang="en-US" dirty="0" smtClean="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366324"/>
            <a:ext cx="4165200" cy="5032147"/>
          </a:xfrm>
          <a:prstGeom prst="rect">
            <a:avLst/>
          </a:prstGeom>
          <a:noFill/>
        </p:spPr>
        <p:txBody>
          <a:bodyPr wrap="square" lIns="0" tIns="0" rIns="0" bIns="0" rtlCol="0">
            <a:spAutoFit/>
          </a:bodyPr>
          <a:lstStyle/>
          <a:p>
            <a:pPr marL="0" indent="0" algn="l" defTabSz="914400">
              <a:lnSpc>
                <a:spcPct val="100000"/>
              </a:lnSpc>
              <a:spcBef>
                <a:spcPts val="400"/>
              </a:spcBef>
              <a:buNone/>
            </a:pPr>
            <a:r>
              <a:rPr lang="en-US" sz="900" b="0" i="0" dirty="0" err="1">
                <a:solidFill>
                  <a:srgbClr val="000000"/>
                </a:solidFill>
                <a:latin typeface="Arial"/>
                <a:ea typeface="MS PGothic"/>
                <a:cs typeface="+mn-cs"/>
              </a:rPr>
              <a:t>Любая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часть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данной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публикации</a:t>
            </a:r>
            <a:r>
              <a:rPr lang="en-US" sz="900" b="0" i="0" dirty="0">
                <a:solidFill>
                  <a:srgbClr val="000000"/>
                </a:solidFill>
                <a:latin typeface="Arial"/>
                <a:ea typeface="MS PGothic"/>
                <a:cs typeface="+mn-cs"/>
              </a:rPr>
              <a:t> может </a:t>
            </a:r>
            <a:r>
              <a:rPr lang="en-US" sz="900" b="0" i="0" dirty="0" err="1">
                <a:solidFill>
                  <a:srgbClr val="000000"/>
                </a:solidFill>
                <a:latin typeface="Arial"/>
                <a:ea typeface="MS PGothic"/>
                <a:cs typeface="+mn-cs"/>
              </a:rPr>
              <a:t>быть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воспроизведена</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передана</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в</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какой-либо</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форме</a:t>
            </a:r>
            <a:r>
              <a:rPr lang="en-US" sz="900" b="0" i="0" dirty="0">
                <a:solidFill>
                  <a:srgbClr val="000000"/>
                </a:solidFill>
                <a:latin typeface="Arial"/>
                <a:ea typeface="MS PGothic"/>
                <a:cs typeface="+mn-cs"/>
              </a:rPr>
              <a:t> и с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целью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только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после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получения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разрешения</a:t>
            </a:r>
            <a:r>
              <a:rPr lang="en-US" sz="900" b="0" i="0" dirty="0">
                <a:solidFill>
                  <a:srgbClr val="000000"/>
                </a:solidFill>
                <a:latin typeface="Arial"/>
                <a:ea typeface="MS PGothic"/>
                <a:cs typeface="+mn-cs"/>
              </a:rPr>
              <a:t> SAP AG. </a:t>
            </a:r>
            <a:r>
              <a:rPr lang="en-US" sz="900" b="0" i="0" dirty="0" err="1">
                <a:solidFill>
                  <a:srgbClr val="000000"/>
                </a:solidFill>
                <a:latin typeface="Arial"/>
                <a:ea typeface="MS PGothic"/>
                <a:cs typeface="+mn-cs"/>
              </a:rPr>
              <a:t>Содержащаяся</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данном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информация</a:t>
            </a:r>
            <a:r>
              <a:rPr lang="en-US" sz="900" b="0" i="0" dirty="0">
                <a:solidFill>
                  <a:srgbClr val="000000"/>
                </a:solidFill>
                <a:latin typeface="Arial"/>
                <a:ea typeface="MS PGothic"/>
                <a:cs typeface="+mn-cs"/>
              </a:rPr>
              <a:t> может </a:t>
            </a:r>
            <a:r>
              <a:rPr lang="en-US" sz="900" b="0" i="0" dirty="0" err="1">
                <a:solidFill>
                  <a:srgbClr val="000000"/>
                </a:solidFill>
                <a:latin typeface="Arial"/>
                <a:ea typeface="MS PGothic"/>
                <a:cs typeface="+mn-cs"/>
              </a:rPr>
              <a:t>быть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изменена</a:t>
            </a:r>
            <a:r>
              <a:rPr lang="en-US" sz="900" b="0" i="0" dirty="0">
                <a:solidFill>
                  <a:srgbClr val="000000"/>
                </a:solidFill>
                <a:latin typeface="Arial"/>
                <a:ea typeface="MS PGothic"/>
                <a:cs typeface="+mn-cs"/>
              </a:rPr>
              <a:t> без предварительного уведомления.</a:t>
            </a:r>
          </a:p>
          <a:p>
            <a:pPr marL="0" indent="0" algn="l" defTabSz="914400">
              <a:lnSpc>
                <a:spcPct val="100000"/>
              </a:lnSpc>
              <a:spcBef>
                <a:spcPts val="400"/>
              </a:spcBef>
              <a:buNone/>
            </a:pPr>
            <a:r>
              <a:rPr lang="en-US" sz="900" b="0" i="0" dirty="0" err="1">
                <a:solidFill>
                  <a:srgbClr val="000000"/>
                </a:solidFill>
                <a:latin typeface="Arial"/>
                <a:ea typeface="MS PGothic"/>
                <a:cs typeface="+mn-cs"/>
              </a:rPr>
              <a:t>Некоторые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программные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которыми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торгует</a:t>
            </a:r>
            <a:r>
              <a:rPr lang="en-US" sz="900" b="0" i="0" dirty="0">
                <a:solidFill>
                  <a:srgbClr val="000000"/>
                </a:solidFill>
                <a:latin typeface="Arial"/>
                <a:ea typeface="MS PGothic"/>
                <a:cs typeface="+mn-cs"/>
              </a:rPr>
              <a:t> компания SAP AG и </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ее</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дистрибьюторы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содержат</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программные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компоненты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являющиеся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собственностью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других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поставщиков</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программного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обеспечения</a:t>
            </a:r>
            <a:r>
              <a:rPr lang="en-US" sz="900" b="0" i="0" dirty="0">
                <a:solidFill>
                  <a:srgbClr val="000000"/>
                </a:solidFill>
                <a:latin typeface="Arial"/>
                <a:ea typeface="MS PGothic"/>
                <a:cs typeface="+mn-cs"/>
              </a:rPr>
              <a:t>.</a:t>
            </a:r>
          </a:p>
          <a:p>
            <a:pPr marL="0" indent="0" algn="l" defTabSz="914400">
              <a:lnSpc>
                <a:spcPct val="100000"/>
              </a:lnSpc>
              <a:spcBef>
                <a:spcPts val="400"/>
              </a:spcBef>
              <a:buNone/>
            </a:pPr>
            <a:r>
              <a:rPr lang="en-US" sz="900" b="0" i="0" dirty="0">
                <a:solidFill>
                  <a:srgbClr val="000000"/>
                </a:solidFill>
                <a:latin typeface="Arial"/>
                <a:ea typeface="MS PGothic"/>
                <a:cs typeface="+mn-cs"/>
              </a:rPr>
              <a:t>«Microsoft», «Windows», «Outlook» и «PowerPoint» являются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«Microsoft». </a:t>
            </a:r>
          </a:p>
          <a:p>
            <a:pPr marL="0" indent="0" algn="l" defTabSz="914400">
              <a:lnSpc>
                <a:spcPct val="100000"/>
              </a:lnSpc>
              <a:spcBef>
                <a:spcPts val="400"/>
              </a:spcBef>
              <a:buNone/>
            </a:pPr>
            <a:r>
              <a:rPr lang="en-US" sz="900" b="0" i="0" dirty="0">
                <a:solidFill>
                  <a:srgbClr val="000000"/>
                </a:solidFill>
                <a:latin typeface="Arial"/>
                <a:ea typeface="MS PGothic"/>
                <a:cs typeface="+mn-cs"/>
              </a:rPr>
              <a:t>IBM, DB2, DB2 Universal Database, System i, System i5, System p, System p5, System x, System z, System z10, System z9, z10, z9, </a:t>
            </a:r>
            <a:r>
              <a:rPr lang="en-US" sz="900" b="0" i="0" dirty="0" err="1">
                <a:solidFill>
                  <a:srgbClr val="000000"/>
                </a:solidFill>
                <a:latin typeface="Arial"/>
                <a:ea typeface="MS PGothic"/>
                <a:cs typeface="+mn-cs"/>
              </a:rPr>
              <a:t>iSeries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pSeries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xSeries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zSeries</a:t>
            </a:r>
            <a:r>
              <a:rPr lang="en-US" sz="900" b="0" i="0" dirty="0">
                <a:solidFill>
                  <a:srgbClr val="000000"/>
                </a:solidFill>
                <a:latin typeface="Arial"/>
                <a:ea typeface="MS PGothic"/>
                <a:cs typeface="+mn-cs"/>
              </a:rPr>
              <a:t>, eServer, z/VM, z/OS, i5/OS, S/390, OS/390, OS/400, AS/400, S/390 Parallel Enterprise Server, </a:t>
            </a:r>
            <a:r>
              <a:rPr lang="en-US" sz="900" b="0" i="0" dirty="0" err="1">
                <a:solidFill>
                  <a:srgbClr val="000000"/>
                </a:solidFill>
                <a:latin typeface="Arial"/>
                <a:ea typeface="MS PGothic"/>
                <a:cs typeface="+mn-cs"/>
              </a:rPr>
              <a:t>PowerVM</a:t>
            </a:r>
            <a:r>
              <a:rPr lang="en-US" sz="900" b="0" i="0" dirty="0">
                <a:solidFill>
                  <a:srgbClr val="000000"/>
                </a:solidFill>
                <a:latin typeface="Arial"/>
                <a:ea typeface="MS PGothic"/>
                <a:cs typeface="+mn-cs"/>
              </a:rPr>
              <a:t>, Power Architecture, POWER6+, POWER6, POWER5+, POWER5, POWER, </a:t>
            </a:r>
            <a:r>
              <a:rPr lang="en-US" sz="900" b="0" i="0" dirty="0" err="1">
                <a:solidFill>
                  <a:srgbClr val="000000"/>
                </a:solidFill>
                <a:latin typeface="Arial"/>
                <a:ea typeface="MS PGothic"/>
                <a:cs typeface="+mn-cs"/>
              </a:rPr>
              <a:t>OpenPower</a:t>
            </a:r>
            <a:r>
              <a:rPr lang="en-US" sz="900" b="0" i="0" dirty="0">
                <a:solidFill>
                  <a:srgbClr val="000000"/>
                </a:solidFill>
                <a:latin typeface="Arial"/>
                <a:ea typeface="MS PGothic"/>
                <a:cs typeface="+mn-cs"/>
              </a:rPr>
              <a:t>, PowerPC, </a:t>
            </a:r>
            <a:r>
              <a:rPr lang="en-US" sz="900" b="0" i="0" dirty="0" err="1">
                <a:solidFill>
                  <a:srgbClr val="000000"/>
                </a:solidFill>
                <a:latin typeface="Arial"/>
                <a:ea typeface="MS PGothic"/>
                <a:cs typeface="+mn-cs"/>
              </a:rPr>
              <a:t>BatchPipes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BladeCenter</a:t>
            </a:r>
            <a:r>
              <a:rPr lang="en-US" sz="900" b="0" i="0" dirty="0">
                <a:solidFill>
                  <a:srgbClr val="000000"/>
                </a:solidFill>
                <a:latin typeface="Arial"/>
                <a:ea typeface="MS PGothic"/>
                <a:cs typeface="+mn-cs"/>
              </a:rPr>
              <a:t>, System Storage, GPFS, HACMP, RETAIN, DB2 Connect, RACF, Redbooks, OS/2, Parallel </a:t>
            </a:r>
            <a:r>
              <a:rPr lang="en-US" sz="900" b="0" i="0" dirty="0" err="1">
                <a:solidFill>
                  <a:srgbClr val="000000"/>
                </a:solidFill>
                <a:latin typeface="Arial"/>
                <a:ea typeface="MS PGothic"/>
                <a:cs typeface="+mn-cs"/>
              </a:rPr>
              <a:t>Sysplex</a:t>
            </a:r>
            <a:r>
              <a:rPr lang="en-US" sz="900" b="0" i="0" dirty="0">
                <a:solidFill>
                  <a:srgbClr val="000000"/>
                </a:solidFill>
                <a:latin typeface="Arial"/>
                <a:ea typeface="MS PGothic"/>
                <a:cs typeface="+mn-cs"/>
              </a:rPr>
              <a:t>, MVS/ESA, AIX, Intelligent Miner, </a:t>
            </a:r>
            <a:r>
              <a:rPr lang="en-US" sz="900" b="0" i="0" dirty="0" err="1">
                <a:solidFill>
                  <a:srgbClr val="000000"/>
                </a:solidFill>
                <a:latin typeface="Arial"/>
                <a:ea typeface="MS PGothic"/>
                <a:cs typeface="+mn-cs"/>
              </a:rPr>
              <a:t>WebSphere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Netfinity</a:t>
            </a:r>
            <a:r>
              <a:rPr lang="en-US" sz="900" b="0" i="0" dirty="0">
                <a:solidFill>
                  <a:srgbClr val="000000"/>
                </a:solidFill>
                <a:latin typeface="Arial"/>
                <a:ea typeface="MS PGothic"/>
                <a:cs typeface="+mn-cs"/>
              </a:rPr>
              <a:t>, Tivoli и Informix являются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IBM.</a:t>
            </a:r>
          </a:p>
          <a:p>
            <a:pPr marL="0" indent="0" algn="l" defTabSz="914400">
              <a:lnSpc>
                <a:spcPct val="100000"/>
              </a:lnSpc>
              <a:spcBef>
                <a:spcPts val="400"/>
              </a:spcBef>
              <a:buNone/>
            </a:pPr>
            <a:r>
              <a:rPr lang="en-US" sz="900" b="0" i="0" dirty="0">
                <a:solidFill>
                  <a:srgbClr val="000000"/>
                </a:solidFill>
                <a:latin typeface="Arial"/>
                <a:ea typeface="MS PGothic"/>
                <a:cs typeface="+mn-cs"/>
              </a:rPr>
              <a:t>Linux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зарегистрированной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маркой</a:t>
            </a:r>
            <a:r>
              <a:rPr lang="en-US" sz="900" b="0" i="0" dirty="0">
                <a:solidFill>
                  <a:srgbClr val="000000"/>
                </a:solidFill>
                <a:latin typeface="Arial"/>
                <a:ea typeface="MS PGothic"/>
                <a:cs typeface="+mn-cs"/>
              </a:rPr>
              <a:t> Linus Torvalds в США </a:t>
            </a:r>
            <a:r>
              <a:rPr lang="en-US"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других</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странах</a:t>
            </a:r>
            <a:r>
              <a:rPr lang="en-US" sz="900" b="0" i="0" dirty="0">
                <a:solidFill>
                  <a:srgbClr val="000000"/>
                </a:solidFill>
                <a:latin typeface="Arial"/>
                <a:ea typeface="MS PGothic"/>
                <a:cs typeface="+mn-cs"/>
              </a:rPr>
              <a:t>.</a:t>
            </a:r>
          </a:p>
          <a:p>
            <a:pPr marL="0" indent="0" algn="l" defTabSz="914400">
              <a:lnSpc>
                <a:spcPct val="100000"/>
              </a:lnSpc>
              <a:spcBef>
                <a:spcPts val="400"/>
              </a:spcBef>
              <a:buNone/>
            </a:pPr>
            <a:r>
              <a:rPr lang="en-US" sz="900" b="0" i="0" dirty="0">
                <a:solidFill>
                  <a:srgbClr val="000000"/>
                </a:solidFill>
                <a:latin typeface="Arial"/>
                <a:ea typeface="MS PGothic"/>
                <a:cs typeface="+mn-cs"/>
              </a:rPr>
              <a:t>«Adobe», </a:t>
            </a:r>
            <a:r>
              <a:rPr lang="en-US" sz="900" b="0" i="0" dirty="0" err="1">
                <a:solidFill>
                  <a:srgbClr val="000000"/>
                </a:solidFill>
                <a:latin typeface="Arial"/>
                <a:ea typeface="MS PGothic"/>
                <a:cs typeface="+mn-cs"/>
              </a:rPr>
              <a:t>логотип</a:t>
            </a:r>
            <a:r>
              <a:rPr lang="en-US" sz="900" b="0" i="0" dirty="0">
                <a:solidFill>
                  <a:srgbClr val="000000"/>
                </a:solidFill>
                <a:latin typeface="Arial"/>
                <a:ea typeface="MS PGothic"/>
                <a:cs typeface="+mn-cs"/>
              </a:rPr>
              <a:t> «Adobe», «Acrobat», «</a:t>
            </a:r>
            <a:r>
              <a:rPr lang="en-US" sz="900" b="0" i="0" dirty="0" smtClean="0">
                <a:solidFill>
                  <a:srgbClr val="000000"/>
                </a:solidFill>
                <a:latin typeface="Arial"/>
                <a:ea typeface="MS PGothic"/>
                <a:cs typeface="+mn-cs"/>
              </a:rPr>
              <a:t>PostScript»</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и </a:t>
            </a:r>
            <a:r>
              <a:rPr lang="en-US" sz="900" b="0" i="0" dirty="0">
                <a:solidFill>
                  <a:srgbClr val="000000"/>
                </a:solidFill>
                <a:latin typeface="Arial"/>
                <a:ea typeface="MS PGothic"/>
                <a:cs typeface="+mn-cs"/>
              </a:rPr>
              <a:t>«Reader» являются </a:t>
            </a:r>
            <a:r>
              <a:rPr lang="en-US" sz="900" b="0" i="0" dirty="0" err="1">
                <a:solidFill>
                  <a:srgbClr val="000000"/>
                </a:solidFill>
                <a:latin typeface="Arial"/>
                <a:ea typeface="MS PGothic"/>
                <a:cs typeface="+mn-cs"/>
              </a:rPr>
              <a:t>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«Adobe Systems» в США и/или </a:t>
            </a:r>
            <a:r>
              <a:rPr lang="en-US" sz="900" b="0" i="0" dirty="0" err="1">
                <a:solidFill>
                  <a:srgbClr val="000000"/>
                </a:solidFill>
                <a:latin typeface="Arial"/>
                <a:ea typeface="MS PGothic"/>
                <a:cs typeface="+mn-cs"/>
              </a:rPr>
              <a:t>других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странах</a:t>
            </a:r>
            <a:r>
              <a:rPr lang="en-US" sz="900" b="0" i="0" dirty="0">
                <a:solidFill>
                  <a:srgbClr val="000000"/>
                </a:solidFill>
                <a:latin typeface="Arial"/>
                <a:ea typeface="MS PGothic"/>
                <a:cs typeface="+mn-cs"/>
              </a:rPr>
              <a:t>.</a:t>
            </a:r>
          </a:p>
          <a:p>
            <a:pPr marL="0" indent="0" algn="l" defTabSz="914400">
              <a:lnSpc>
                <a:spcPct val="100000"/>
              </a:lnSpc>
              <a:spcBef>
                <a:spcPts val="400"/>
              </a:spcBef>
              <a:buNone/>
            </a:pPr>
            <a:r>
              <a:rPr lang="en-US" sz="900" b="0" i="0" dirty="0">
                <a:solidFill>
                  <a:srgbClr val="000000"/>
                </a:solidFill>
                <a:latin typeface="Arial"/>
                <a:ea typeface="MS PGothic"/>
                <a:cs typeface="+mn-cs"/>
              </a:rPr>
              <a:t>«Oracle» и «Java» являются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«Oracle» и/</a:t>
            </a:r>
            <a:r>
              <a:rPr lang="en-US" sz="900" b="0" i="0" dirty="0" err="1">
                <a:solidFill>
                  <a:srgbClr val="000000"/>
                </a:solidFill>
                <a:latin typeface="Arial"/>
                <a:ea typeface="MS PGothic"/>
                <a:cs typeface="+mn-cs"/>
              </a:rPr>
              <a:t>или</a:t>
            </a:r>
            <a:r>
              <a:rPr lang="en-US" sz="900" b="0" i="0" dirty="0">
                <a:solidFill>
                  <a:srgbClr val="000000"/>
                </a:solidFill>
                <a:latin typeface="Arial"/>
                <a:ea typeface="MS PGothic"/>
                <a:cs typeface="+mn-cs"/>
              </a:rPr>
              <a:t> аффилированных с </a:t>
            </a:r>
            <a:r>
              <a:rPr lang="en-US" sz="900" b="0" i="0" dirty="0" err="1">
                <a:solidFill>
                  <a:srgbClr val="000000"/>
                </a:solidFill>
                <a:latin typeface="Arial"/>
                <a:ea typeface="MS PGothic"/>
                <a:cs typeface="+mn-cs"/>
              </a:rPr>
              <a:t>ней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компаний</a:t>
            </a:r>
            <a:r>
              <a:rPr lang="en-US" sz="900" b="0" i="0" dirty="0">
                <a:solidFill>
                  <a:srgbClr val="000000"/>
                </a:solidFill>
                <a:latin typeface="Arial"/>
                <a:ea typeface="MS PGothic"/>
                <a:cs typeface="+mn-cs"/>
              </a:rPr>
              <a:t>.</a:t>
            </a:r>
          </a:p>
          <a:p>
            <a:pPr marL="0" indent="0" algn="l" defTabSz="914400">
              <a:lnSpc>
                <a:spcPct val="100000"/>
              </a:lnSpc>
              <a:spcBef>
                <a:spcPts val="400"/>
              </a:spcBef>
              <a:buNone/>
            </a:pPr>
            <a:r>
              <a:rPr lang="en-US" sz="900" b="0" i="0" dirty="0">
                <a:solidFill>
                  <a:srgbClr val="000000"/>
                </a:solidFill>
                <a:latin typeface="Arial"/>
                <a:ea typeface="MS PGothic"/>
                <a:cs typeface="+mn-cs"/>
              </a:rPr>
              <a:t>«UNIX», «X/Open», «OSF/1» и «Motif» являются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«Open Group».</a:t>
            </a:r>
          </a:p>
          <a:p>
            <a:pPr marL="0" indent="0" algn="l" defTabSz="914400">
              <a:lnSpc>
                <a:spcPct val="100000"/>
              </a:lnSpc>
              <a:spcBef>
                <a:spcPts val="400"/>
              </a:spcBef>
              <a:buNone/>
            </a:pPr>
            <a:r>
              <a:rPr lang="en-US" sz="900" b="0" i="0" dirty="0">
                <a:solidFill>
                  <a:srgbClr val="000000"/>
                </a:solidFill>
                <a:latin typeface="Arial"/>
                <a:ea typeface="MS PGothic"/>
                <a:cs typeface="+mn-cs"/>
              </a:rPr>
              <a:t>1«Citrix», «ICA», «Program Neighborhood», «</a:t>
            </a:r>
            <a:r>
              <a:rPr lang="en-US" sz="900" b="0" i="0" dirty="0" err="1">
                <a:solidFill>
                  <a:srgbClr val="000000"/>
                </a:solidFill>
                <a:latin typeface="Arial"/>
                <a:ea typeface="MS PGothic"/>
                <a:cs typeface="+mn-cs"/>
              </a:rPr>
              <a:t>MetaFrame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WinFrame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VideoFrame</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MultiWin</a:t>
            </a:r>
            <a:r>
              <a:rPr lang="en-US" sz="900" b="0" i="0" dirty="0">
                <a:solidFill>
                  <a:srgbClr val="000000"/>
                </a:solidFill>
                <a:latin typeface="Arial"/>
                <a:ea typeface="MS PGothic"/>
                <a:cs typeface="+mn-cs"/>
              </a:rPr>
              <a:t>» являются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«Citrix Systems».</a:t>
            </a:r>
          </a:p>
          <a:p>
            <a:pPr marL="0" indent="0" algn="l" defTabSz="914400">
              <a:lnSpc>
                <a:spcPct val="100000"/>
              </a:lnSpc>
              <a:spcBef>
                <a:spcPts val="400"/>
              </a:spcBef>
              <a:buNone/>
            </a:pPr>
            <a:r>
              <a:rPr lang="en-US" sz="900" b="0" i="0" dirty="0">
                <a:solidFill>
                  <a:srgbClr val="000000"/>
                </a:solidFill>
                <a:latin typeface="Arial"/>
                <a:ea typeface="MS PGothic"/>
                <a:cs typeface="+mn-cs"/>
              </a:rPr>
              <a:t>«HTML», «XML», «XHTML» и «W3C» являются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«W3C</a:t>
            </a:r>
            <a:r>
              <a:rPr lang="en-US" sz="900" b="0" i="0" baseline="30000" dirty="0">
                <a:solidFill>
                  <a:srgbClr val="000000"/>
                </a:solidFill>
                <a:latin typeface="Arial"/>
                <a:ea typeface="MS PGothic"/>
                <a:cs typeface="+mn-cs"/>
              </a:rPr>
              <a:t>®</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консорциума</a:t>
            </a:r>
            <a:r>
              <a:rPr lang="en-US" sz="900" b="0" i="0" dirty="0">
                <a:solidFill>
                  <a:srgbClr val="000000"/>
                </a:solidFill>
                <a:latin typeface="Arial"/>
                <a:ea typeface="MS PGothic"/>
                <a:cs typeface="+mn-cs"/>
              </a:rPr>
              <a:t> «World Wide Web», </a:t>
            </a:r>
            <a:r>
              <a:rPr lang="en-US" sz="900" b="0" i="0" dirty="0" err="1">
                <a:solidFill>
                  <a:srgbClr val="000000"/>
                </a:solidFill>
                <a:latin typeface="Arial"/>
                <a:ea typeface="MS PGothic"/>
                <a:cs typeface="+mn-cs"/>
              </a:rPr>
              <a:t>Массачусетского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технологического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института</a:t>
            </a:r>
            <a:r>
              <a:rPr lang="en-US" sz="900" b="0" i="0" dirty="0">
                <a:solidFill>
                  <a:srgbClr val="000000"/>
                </a:solidFill>
                <a:latin typeface="Arial"/>
                <a:ea typeface="MS PGothic"/>
                <a:cs typeface="+mn-cs"/>
              </a:rPr>
              <a:t>. </a:t>
            </a: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a:spcBef>
                <a:spcPts val="0"/>
              </a:spcBef>
              <a:buNone/>
            </a:pPr>
            <a:r>
              <a:rPr lang="en-US" sz="2400" b="1" i="0" dirty="0">
                <a:solidFill>
                  <a:srgbClr val="666666"/>
                </a:solidFill>
                <a:latin typeface="Arial"/>
                <a:ea typeface="+mj-ea"/>
                <a:cs typeface="+mj-cs"/>
              </a:rPr>
              <a:t>© 2011 SAP AG. </a:t>
            </a:r>
            <a:r>
              <a:rPr lang="ru-RU" sz="2400" b="1" i="0" dirty="0" smtClean="0">
                <a:solidFill>
                  <a:srgbClr val="666666"/>
                </a:solidFill>
                <a:latin typeface="Arial"/>
                <a:ea typeface="+mj-ea"/>
                <a:cs typeface="+mj-cs"/>
              </a:rPr>
              <a:t>Все права защищены</a:t>
            </a:r>
            <a:r>
              <a:rPr lang="en-US" sz="2400" b="1" i="0" dirty="0" smtClean="0">
                <a:solidFill>
                  <a:srgbClr val="666666"/>
                </a:solidFill>
                <a:latin typeface="Arial"/>
                <a:ea typeface="+mj-ea"/>
                <a:cs typeface="+mj-cs"/>
              </a:rPr>
              <a:t>.</a:t>
            </a:r>
            <a:endParaRPr lang="en-US" sz="2400" b="1" i="0" dirty="0">
              <a:solidFill>
                <a:srgbClr val="666666"/>
              </a:solidFill>
              <a:latin typeface="Arial"/>
              <a:ea typeface="+mj-ea"/>
              <a:cs typeface="+mj-cs"/>
            </a:endParaRPr>
          </a:p>
        </p:txBody>
      </p:sp>
      <p:sp>
        <p:nvSpPr>
          <p:cNvPr id="6" name="TextBox 5"/>
          <p:cNvSpPr txBox="1"/>
          <p:nvPr userDrawn="1"/>
        </p:nvSpPr>
        <p:spPr bwMode="gray">
          <a:xfrm>
            <a:off x="4654800" y="1366324"/>
            <a:ext cx="4165200" cy="3354765"/>
          </a:xfrm>
          <a:prstGeom prst="rect">
            <a:avLst/>
          </a:prstGeom>
          <a:noFill/>
        </p:spPr>
        <p:txBody>
          <a:bodyPr wrap="square" lIns="0" tIns="0" rIns="0" bIns="0" rtlCol="0">
            <a:spAutoFit/>
          </a:bodyPr>
          <a:lstStyle/>
          <a:p>
            <a:pPr marL="0" marR="0" indent="0" algn="l" defTabSz="914400">
              <a:lnSpc>
                <a:spcPct val="100000"/>
              </a:lnSpc>
              <a:spcBef>
                <a:spcPts val="600"/>
              </a:spcBef>
              <a:spcAft>
                <a:spcPts val="0"/>
              </a:spcAft>
              <a:buNone/>
            </a:pPr>
            <a:r>
              <a:rPr lang="en-US" sz="900" b="0" i="0" dirty="0">
                <a:solidFill>
                  <a:srgbClr val="000000"/>
                </a:solidFill>
                <a:latin typeface="Arial"/>
                <a:ea typeface="MS PGothic"/>
                <a:cs typeface="+mn-cs"/>
              </a:rPr>
              <a:t>SAP, R/3, SAP </a:t>
            </a:r>
            <a:r>
              <a:rPr lang="en-US" sz="900" b="0" i="0" dirty="0" err="1">
                <a:solidFill>
                  <a:srgbClr val="000000"/>
                </a:solidFill>
                <a:latin typeface="Arial"/>
                <a:ea typeface="MS PGothic"/>
                <a:cs typeface="+mn-cs"/>
              </a:rPr>
              <a:t>NetWeaver</a:t>
            </a:r>
            <a:r>
              <a:rPr lang="en-US" sz="900" b="0" i="0" dirty="0">
                <a:solidFill>
                  <a:srgbClr val="000000"/>
                </a:solidFill>
                <a:latin typeface="Arial"/>
                <a:ea typeface="MS PGothic"/>
                <a:cs typeface="+mn-cs"/>
              </a:rPr>
              <a:t>, Duet, </a:t>
            </a:r>
            <a:r>
              <a:rPr lang="en-US" sz="900" b="0" i="0" dirty="0" err="1">
                <a:solidFill>
                  <a:srgbClr val="000000"/>
                </a:solidFill>
                <a:latin typeface="Arial"/>
                <a:ea typeface="MS PGothic"/>
                <a:cs typeface="+mn-cs"/>
              </a:rPr>
              <a:t>PartnerEdge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ByDesign</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Explorer, </a:t>
            </a:r>
            <a:r>
              <a:rPr lang="en-US" sz="900" b="0" i="0" dirty="0" err="1">
                <a:solidFill>
                  <a:srgbClr val="000000"/>
                </a:solidFill>
                <a:latin typeface="Arial"/>
                <a:ea typeface="MS PGothic"/>
                <a:cs typeface="+mn-cs"/>
              </a:rPr>
              <a:t>StreamWork</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здесь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сервисы</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а</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также</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логотипы</a:t>
            </a:r>
            <a:r>
              <a:rPr lang="en-US" sz="900" b="0" i="0" dirty="0">
                <a:solidFill>
                  <a:srgbClr val="000000"/>
                </a:solidFill>
                <a:latin typeface="Arial"/>
                <a:ea typeface="MS PGothic"/>
                <a:cs typeface="+mn-cs"/>
              </a:rPr>
              <a:t> являются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SAP AG в </a:t>
            </a:r>
            <a:r>
              <a:rPr lang="en-US" sz="900" b="0" i="0" dirty="0" err="1">
                <a:solidFill>
                  <a:srgbClr val="000000"/>
                </a:solidFill>
                <a:latin typeface="Arial"/>
                <a:ea typeface="MS PGothic"/>
                <a:cs typeface="+mn-cs"/>
              </a:rPr>
              <a:t>Германии</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ряде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других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стран</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мира</a:t>
            </a:r>
            <a:r>
              <a:rPr lang="en-US"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a:solidFill>
                  <a:srgbClr val="000000"/>
                </a:solidFill>
                <a:latin typeface="Arial"/>
                <a:ea typeface="MS PGothic"/>
                <a:cs typeface="+mn-cs"/>
              </a:rPr>
              <a:t>Business Objects и </a:t>
            </a:r>
            <a:r>
              <a:rPr lang="en-US" sz="900" b="0" i="0" dirty="0" err="1">
                <a:solidFill>
                  <a:srgbClr val="000000"/>
                </a:solidFill>
                <a:latin typeface="Arial"/>
                <a:ea typeface="MS PGothic"/>
                <a:cs typeface="+mn-cs"/>
              </a:rPr>
              <a:t>логотип</a:t>
            </a:r>
            <a:r>
              <a:rPr lang="en-US" sz="900" b="0" i="0" dirty="0">
                <a:solidFill>
                  <a:srgbClr val="000000"/>
                </a:solidFill>
                <a:latin typeface="Arial"/>
                <a:ea typeface="MS PGothic"/>
                <a:cs typeface="+mn-cs"/>
              </a:rPr>
              <a:t> Business Objects,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Crystal Reports, Crystal Decisions, Web Intelligence, </a:t>
            </a:r>
            <a:r>
              <a:rPr lang="en-US" sz="900" b="0" i="0" dirty="0" err="1">
                <a:solidFill>
                  <a:srgbClr val="000000"/>
                </a:solidFill>
                <a:latin typeface="Arial"/>
                <a:ea typeface="MS PGothic"/>
                <a:cs typeface="+mn-cs"/>
              </a:rPr>
              <a:t>Xcelsius</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сервисы</a:t>
            </a:r>
            <a:r>
              <a:rPr lang="en-US" sz="900" b="0" i="0" dirty="0">
                <a:solidFill>
                  <a:srgbClr val="000000"/>
                </a:solidFill>
                <a:latin typeface="Arial"/>
                <a:ea typeface="MS PGothic"/>
                <a:cs typeface="+mn-cs"/>
              </a:rPr>
              <a:t> Business Objects,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настоящем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а </a:t>
            </a:r>
            <a:r>
              <a:rPr lang="en-US" sz="900" b="0" i="0" dirty="0" err="1">
                <a:solidFill>
                  <a:srgbClr val="000000"/>
                </a:solidFill>
                <a:latin typeface="Arial"/>
                <a:ea typeface="MS PGothic"/>
                <a:cs typeface="+mn-cs"/>
              </a:rPr>
              <a:t>также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логотипы</a:t>
            </a:r>
            <a:r>
              <a:rPr lang="en-US" sz="900" b="0" i="0" dirty="0">
                <a:solidFill>
                  <a:srgbClr val="000000"/>
                </a:solidFill>
                <a:latin typeface="Arial"/>
                <a:ea typeface="MS PGothic"/>
                <a:cs typeface="+mn-cs"/>
              </a:rPr>
              <a:t> являются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Business Objects Ltd. Business Objects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одной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из</a:t>
            </a:r>
            <a:r>
              <a:rPr lang="en-US" sz="900" b="0" i="0" dirty="0">
                <a:solidFill>
                  <a:srgbClr val="000000"/>
                </a:solidFill>
                <a:latin typeface="Arial"/>
                <a:ea typeface="MS PGothic"/>
                <a:cs typeface="+mn-cs"/>
              </a:rPr>
              <a:t> </a:t>
            </a:r>
            <a:br>
              <a:rPr lang="en-US" sz="900" b="0" i="0" dirty="0">
                <a:solidFill>
                  <a:srgbClr val="000000"/>
                </a:solidFill>
                <a:latin typeface="Arial"/>
                <a:ea typeface="MS PGothic"/>
                <a:cs typeface="+mn-cs"/>
              </a:rPr>
            </a:br>
            <a:r>
              <a:rPr lang="en-US" sz="900" b="0" i="0" dirty="0" err="1">
                <a:solidFill>
                  <a:srgbClr val="000000"/>
                </a:solidFill>
                <a:latin typeface="Arial"/>
                <a:ea typeface="MS PGothic"/>
                <a:cs typeface="+mn-cs"/>
              </a:rPr>
              <a:t>компаний</a:t>
            </a:r>
            <a:r>
              <a:rPr lang="en-US" sz="900" b="0" i="0" dirty="0">
                <a:solidFill>
                  <a:srgbClr val="000000"/>
                </a:solidFill>
                <a:latin typeface="Arial"/>
                <a:ea typeface="MS PGothic"/>
                <a:cs typeface="+mn-cs"/>
              </a:rPr>
              <a:t> SAP.</a:t>
            </a:r>
          </a:p>
          <a:p>
            <a:pPr marL="0" algn="l" defTabSz="914400">
              <a:lnSpc>
                <a:spcPct val="100000"/>
              </a:lnSpc>
              <a:spcBef>
                <a:spcPts val="600"/>
              </a:spcBef>
              <a:buNone/>
            </a:pPr>
            <a:r>
              <a:rPr lang="en-US" sz="900" b="0" i="0" spc="-20" baseline="0" dirty="0">
                <a:solidFill>
                  <a:srgbClr val="000000"/>
                </a:solidFill>
                <a:latin typeface="Arial"/>
                <a:ea typeface="MS PGothic"/>
                <a:cs typeface="+mn-cs"/>
              </a:rPr>
              <a:t>Sybase и Adaptive Server, </a:t>
            </a:r>
            <a:r>
              <a:rPr lang="en-US" sz="900" b="0" i="0" spc="-20" baseline="0" dirty="0" err="1">
                <a:solidFill>
                  <a:srgbClr val="000000"/>
                </a:solidFill>
                <a:latin typeface="Arial"/>
                <a:ea typeface="MS PGothic"/>
                <a:cs typeface="+mn-cs"/>
              </a:rPr>
              <a:t>iAnywhere</a:t>
            </a:r>
            <a:r>
              <a:rPr lang="en-US" sz="900" b="0" i="0" spc="-20" baseline="0" dirty="0">
                <a:solidFill>
                  <a:srgbClr val="000000"/>
                </a:solidFill>
                <a:latin typeface="Arial"/>
                <a:ea typeface="MS PGothic"/>
                <a:cs typeface="+mn-cs"/>
              </a:rPr>
              <a:t>, Sybase 365, SQL Anywhere </a:t>
            </a:r>
            <a:r>
              <a:rPr lang="ru-RU" sz="900" b="0" i="0" spc="-20" baseline="0" dirty="0" smtClean="0">
                <a:solidFill>
                  <a:srgbClr val="000000"/>
                </a:solidFill>
                <a:latin typeface="Arial"/>
                <a:ea typeface="MS PGothic"/>
                <a:cs typeface="+mn-cs"/>
              </a:rPr>
              <a:t> </a:t>
            </a:r>
            <a:r>
              <a:rPr lang="en-US" sz="900" b="0" i="0" spc="-20" baseline="0" dirty="0" smtClean="0">
                <a:solidFill>
                  <a:srgbClr val="000000"/>
                </a:solidFill>
                <a:latin typeface="Arial"/>
                <a:ea typeface="MS PGothic"/>
                <a:cs typeface="+mn-cs"/>
              </a:rPr>
              <a:t>и</a:t>
            </a:r>
            <a:r>
              <a:rPr lang="ru-RU" sz="900" b="0" i="0" spc="-20" baseline="0" dirty="0" smtClean="0">
                <a:solidFill>
                  <a:srgbClr val="000000"/>
                </a:solidFill>
                <a:latin typeface="Arial"/>
                <a:ea typeface="MS PGothic"/>
                <a:cs typeface="+mn-cs"/>
              </a:rPr>
              <a:t> </a:t>
            </a:r>
            <a:r>
              <a:rPr lang="en-US" sz="900" b="0" i="0" spc="-20" baseline="0" dirty="0" err="1" smtClean="0">
                <a:solidFill>
                  <a:srgbClr val="000000"/>
                </a:solidFill>
                <a:latin typeface="Arial"/>
                <a:ea typeface="MS PGothic"/>
                <a:cs typeface="+mn-cs"/>
              </a:rPr>
              <a:t>другие</a:t>
            </a:r>
            <a:r>
              <a:rPr lang="en-US" sz="900" b="0" i="0" spc="-20" baseline="0" dirty="0" smtClean="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продукты</a:t>
            </a:r>
            <a:r>
              <a:rPr lang="en-US" sz="900" b="0" i="0" spc="-20" baseline="0" dirty="0">
                <a:solidFill>
                  <a:srgbClr val="000000"/>
                </a:solidFill>
                <a:latin typeface="Arial"/>
                <a:ea typeface="MS PGothic"/>
                <a:cs typeface="+mn-cs"/>
              </a:rPr>
              <a:t> и </a:t>
            </a:r>
            <a:r>
              <a:rPr lang="en-US" sz="900" b="0" i="0" spc="-20" baseline="0" dirty="0" err="1">
                <a:solidFill>
                  <a:srgbClr val="000000"/>
                </a:solidFill>
                <a:latin typeface="Arial"/>
                <a:ea typeface="MS PGothic"/>
                <a:cs typeface="+mn-cs"/>
              </a:rPr>
              <a:t>сервисы</a:t>
            </a:r>
            <a:r>
              <a:rPr lang="en-US" sz="900" b="0" i="0" spc="-20" baseline="0" dirty="0">
                <a:solidFill>
                  <a:srgbClr val="000000"/>
                </a:solidFill>
                <a:latin typeface="Arial"/>
                <a:ea typeface="MS PGothic"/>
                <a:cs typeface="+mn-cs"/>
              </a:rPr>
              <a:t> Sybase , </a:t>
            </a:r>
            <a:r>
              <a:rPr lang="en-US" sz="900" b="0" i="0" spc="-20" baseline="0" dirty="0" err="1">
                <a:solidFill>
                  <a:srgbClr val="000000"/>
                </a:solidFill>
                <a:latin typeface="Arial"/>
                <a:ea typeface="MS PGothic"/>
                <a:cs typeface="+mn-cs"/>
              </a:rPr>
              <a:t>упомянутые</a:t>
            </a:r>
            <a:r>
              <a:rPr lang="en-US" sz="900" b="0" i="0" spc="-20" baseline="0" dirty="0">
                <a:solidFill>
                  <a:srgbClr val="000000"/>
                </a:solidFill>
                <a:latin typeface="Arial"/>
                <a:ea typeface="MS PGothic"/>
                <a:cs typeface="+mn-cs"/>
              </a:rPr>
              <a:t> в </a:t>
            </a:r>
            <a:r>
              <a:rPr lang="en-US" sz="900" b="0" i="0" spc="-20" baseline="0" dirty="0" err="1">
                <a:solidFill>
                  <a:srgbClr val="000000"/>
                </a:solidFill>
                <a:latin typeface="Arial"/>
                <a:ea typeface="MS PGothic"/>
                <a:cs typeface="+mn-cs"/>
              </a:rPr>
              <a:t>настоящем</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документе</a:t>
            </a:r>
            <a:r>
              <a:rPr lang="en-US" sz="900" b="0" i="0" spc="-20" baseline="0" dirty="0">
                <a:solidFill>
                  <a:srgbClr val="000000"/>
                </a:solidFill>
                <a:latin typeface="Arial"/>
                <a:ea typeface="MS PGothic"/>
                <a:cs typeface="+mn-cs"/>
              </a:rPr>
              <a:t>, а </a:t>
            </a:r>
            <a:r>
              <a:rPr lang="ru-RU" sz="900" b="0" i="0" spc="-20" baseline="0" dirty="0" smtClean="0">
                <a:solidFill>
                  <a:srgbClr val="000000"/>
                </a:solidFill>
                <a:latin typeface="Arial"/>
                <a:ea typeface="MS PGothic"/>
                <a:cs typeface="+mn-cs"/>
              </a:rPr>
              <a:t> </a:t>
            </a:r>
            <a:r>
              <a:rPr lang="en-US" sz="900" b="0" i="0" spc="-20" baseline="0" dirty="0" err="1" smtClean="0">
                <a:solidFill>
                  <a:srgbClr val="000000"/>
                </a:solidFill>
                <a:latin typeface="Arial"/>
                <a:ea typeface="MS PGothic"/>
                <a:cs typeface="+mn-cs"/>
              </a:rPr>
              <a:t>также</a:t>
            </a:r>
            <a:r>
              <a:rPr lang="en-US" sz="900" b="0" i="0" spc="-20" baseline="0" dirty="0" smtClean="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их</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логотипы</a:t>
            </a:r>
            <a:r>
              <a:rPr lang="en-US" sz="900" b="0" i="0" spc="-20" baseline="0" dirty="0">
                <a:solidFill>
                  <a:srgbClr val="000000"/>
                </a:solidFill>
                <a:latin typeface="Arial"/>
                <a:ea typeface="MS PGothic"/>
                <a:cs typeface="+mn-cs"/>
              </a:rPr>
              <a:t> являются </a:t>
            </a:r>
            <a:r>
              <a:rPr lang="en-US" sz="900" b="0" i="0" spc="-20" baseline="0" dirty="0" err="1">
                <a:solidFill>
                  <a:srgbClr val="000000"/>
                </a:solidFill>
                <a:latin typeface="Arial"/>
                <a:ea typeface="MS PGothic"/>
                <a:cs typeface="+mn-cs"/>
              </a:rPr>
              <a:t>торговыми</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марками</a:t>
            </a:r>
            <a:r>
              <a:rPr lang="en-US" sz="900" b="0" i="0" spc="-20" baseline="0" dirty="0">
                <a:solidFill>
                  <a:srgbClr val="000000"/>
                </a:solidFill>
                <a:latin typeface="Arial"/>
                <a:ea typeface="MS PGothic"/>
                <a:cs typeface="+mn-cs"/>
              </a:rPr>
              <a:t> или </a:t>
            </a:r>
            <a:r>
              <a:rPr lang="en-US" sz="900" b="0" i="0" spc="-20" baseline="0" dirty="0" err="1" smtClean="0">
                <a:solidFill>
                  <a:srgbClr val="000000"/>
                </a:solidFill>
                <a:latin typeface="Arial"/>
                <a:ea typeface="MS PGothic"/>
                <a:cs typeface="+mn-cs"/>
              </a:rPr>
              <a:t>зарегистрированными</a:t>
            </a:r>
            <a:r>
              <a:rPr lang="en-US" sz="900" b="0" i="0" spc="-20" baseline="0" dirty="0" smtClean="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торговыми</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марками</a:t>
            </a:r>
            <a:r>
              <a:rPr lang="en-US" sz="900" b="0" i="0" spc="-20" baseline="0" dirty="0">
                <a:solidFill>
                  <a:srgbClr val="000000"/>
                </a:solidFill>
                <a:latin typeface="Arial"/>
                <a:ea typeface="MS PGothic"/>
                <a:cs typeface="+mn-cs"/>
              </a:rPr>
              <a:t> Sybase, Inc. Sybase </a:t>
            </a:r>
            <a:r>
              <a:rPr lang="en-US" sz="900" b="0" i="0" spc="-20" baseline="0" dirty="0" err="1">
                <a:solidFill>
                  <a:srgbClr val="000000"/>
                </a:solidFill>
                <a:latin typeface="Arial"/>
                <a:ea typeface="MS PGothic"/>
                <a:cs typeface="+mn-cs"/>
              </a:rPr>
              <a:t>является</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одной</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из</a:t>
            </a:r>
            <a:r>
              <a:rPr lang="en-US" sz="900" b="0" i="0" spc="-20" baseline="0" dirty="0">
                <a:solidFill>
                  <a:srgbClr val="000000"/>
                </a:solidFill>
                <a:latin typeface="Arial"/>
                <a:ea typeface="MS PGothic"/>
                <a:cs typeface="+mn-cs"/>
              </a:rPr>
              <a:t> </a:t>
            </a:r>
            <a:r>
              <a:rPr lang="en-US" sz="900" b="0" i="0" spc="-20" baseline="0" dirty="0" err="1">
                <a:solidFill>
                  <a:srgbClr val="000000"/>
                </a:solidFill>
                <a:latin typeface="Arial"/>
                <a:ea typeface="MS PGothic"/>
                <a:cs typeface="+mn-cs"/>
              </a:rPr>
              <a:t>компаний</a:t>
            </a:r>
            <a:r>
              <a:rPr lang="en-US" sz="900" b="0" i="0" spc="-20" baseline="0" dirty="0">
                <a:solidFill>
                  <a:srgbClr val="000000"/>
                </a:solidFill>
                <a:latin typeface="Arial"/>
                <a:ea typeface="MS PGothic"/>
                <a:cs typeface="+mn-cs"/>
              </a:rPr>
              <a:t> SAP</a:t>
            </a:r>
            <a:r>
              <a:rPr lang="en-US"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err="1">
                <a:solidFill>
                  <a:srgbClr val="000000"/>
                </a:solidFill>
                <a:latin typeface="Arial"/>
                <a:ea typeface="MS PGothic"/>
                <a:cs typeface="+mn-cs"/>
              </a:rPr>
              <a:t>Наименования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всех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прочих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упомянутых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продуктов</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услуг</a:t>
            </a:r>
            <a:r>
              <a:rPr lang="en-US" sz="900" b="0" i="0" dirty="0">
                <a:solidFill>
                  <a:srgbClr val="000000"/>
                </a:solidFill>
                <a:latin typeface="Arial"/>
                <a:ea typeface="MS PGothic"/>
                <a:cs typeface="+mn-cs"/>
              </a:rPr>
              <a:t> являются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знаками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соответствующих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Данные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содержащиеся</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в</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этом</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служат</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исключительно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информационным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целям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Национальные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спецификации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продуктов</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могут</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отличаться</a:t>
            </a:r>
            <a:r>
              <a:rPr lang="en-US"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err="1">
                <a:solidFill>
                  <a:srgbClr val="000000"/>
                </a:solidFill>
                <a:latin typeface="Arial"/>
                <a:ea typeface="MS PGothic"/>
                <a:cs typeface="+mn-cs"/>
              </a:rPr>
              <a:t>Информация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содержащаяся</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данном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собственностью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компании</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Любая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часть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данной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публикации</a:t>
            </a:r>
            <a:r>
              <a:rPr lang="en-US" sz="900" b="0" i="0" dirty="0">
                <a:solidFill>
                  <a:srgbClr val="000000"/>
                </a:solidFill>
                <a:latin typeface="Arial"/>
                <a:ea typeface="MS PGothic"/>
                <a:cs typeface="+mn-cs"/>
              </a:rPr>
              <a:t> может </a:t>
            </a:r>
            <a:r>
              <a:rPr lang="en-US" sz="900" b="0" i="0" dirty="0" err="1">
                <a:solidFill>
                  <a:srgbClr val="000000"/>
                </a:solidFill>
                <a:latin typeface="Arial"/>
                <a:ea typeface="MS PGothic"/>
                <a:cs typeface="+mn-cs"/>
              </a:rPr>
              <a:t>быть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воспроизведена</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передана</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форме</a:t>
            </a:r>
            <a:r>
              <a:rPr lang="en-US" sz="900" b="0" i="0" dirty="0">
                <a:solidFill>
                  <a:srgbClr val="000000"/>
                </a:solidFill>
                <a:latin typeface="Arial"/>
                <a:ea typeface="MS PGothic"/>
                <a:cs typeface="+mn-cs"/>
              </a:rPr>
              <a:t> и с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целью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только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после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получения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разрешения</a:t>
            </a:r>
            <a:r>
              <a:rPr lang="en-US" sz="900" b="0" i="0" dirty="0">
                <a:solidFill>
                  <a:srgbClr val="000000"/>
                </a:solidFill>
                <a:latin typeface="Arial"/>
                <a:ea typeface="MS PGothic"/>
                <a:cs typeface="+mn-cs"/>
              </a:rPr>
              <a:t>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US" sz="2400" b="1" i="0">
                <a:solidFill>
                  <a:srgbClr val="666666"/>
                </a:solidFill>
                <a:latin typeface="Arial"/>
                <a:ea typeface="+mj-ea"/>
                <a:cs typeface="+mj-cs"/>
              </a:rPr>
              <a:t>© 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a:lnSpc>
                <a:spcPct val="100000"/>
              </a:lnSpc>
              <a:spcBef>
                <a:spcPts val="400"/>
              </a:spcBef>
              <a:buNone/>
            </a:pPr>
            <a:r>
              <a:rPr lang="en-US" sz="900" b="0" i="0">
                <a:solidFill>
                  <a:srgbClr val="000000"/>
                </a:solidFill>
                <a:latin typeface="Arial"/>
                <a:ea typeface="MS PGothic"/>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a:lnSpc>
                <a:spcPct val="100000"/>
              </a:lnSpc>
              <a:spcBef>
                <a:spcPts val="400"/>
              </a:spcBef>
              <a:buNone/>
            </a:pPr>
            <a:r>
              <a:rPr lang="en-US" sz="900" b="0" i="0">
                <a:solidFill>
                  <a:srgbClr val="000000"/>
                </a:solidFill>
                <a:latin typeface="Arial"/>
                <a:ea typeface="MS PGothic"/>
                <a:cs typeface="+mn-cs"/>
              </a:rPr>
              <a:t>Die von SAP AG oder deren Vertriebsfirmen angebotenen Softwareprodukte können Softwarekomponenten auch anderer Softwarehersteller enthalten.</a:t>
            </a:r>
          </a:p>
          <a:p>
            <a:pPr marL="0" indent="0" algn="l" defTabSz="914400">
              <a:lnSpc>
                <a:spcPct val="100000"/>
              </a:lnSpc>
              <a:spcBef>
                <a:spcPts val="400"/>
              </a:spcBef>
              <a:buNone/>
            </a:pPr>
            <a:r>
              <a:rPr lang="en-US" sz="900" b="0" i="0">
                <a:solidFill>
                  <a:srgbClr val="000000"/>
                </a:solidFill>
                <a:latin typeface="Arial"/>
                <a:ea typeface="MS PGothic"/>
                <a:cs typeface="+mn-cs"/>
              </a:rPr>
              <a:t>Microsoft, Windows, Excel, Outlook, und PowerPoint sind eingetragene Marken der Microsoft Corporation. </a:t>
            </a:r>
          </a:p>
          <a:p>
            <a:pPr marL="0" indent="0" algn="l" defTabSz="914400">
              <a:lnSpc>
                <a:spcPct val="100000"/>
              </a:lnSpc>
              <a:spcBef>
                <a:spcPts val="400"/>
              </a:spcBef>
              <a:buNone/>
            </a:pPr>
            <a:r>
              <a:rPr lang="en-US" sz="900" b="0" i="0">
                <a:solidFill>
                  <a:srgbClr val="000000"/>
                </a:solidFill>
                <a:latin typeface="Arial"/>
                <a:ea typeface="MS PGothic"/>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marL="0" indent="0" algn="l" defTabSz="914400">
              <a:lnSpc>
                <a:spcPct val="100000"/>
              </a:lnSpc>
              <a:spcBef>
                <a:spcPts val="400"/>
              </a:spcBef>
              <a:buNone/>
            </a:pPr>
            <a:r>
              <a:rPr lang="en-US" sz="900" b="0" i="0">
                <a:solidFill>
                  <a:srgbClr val="000000"/>
                </a:solidFill>
                <a:latin typeface="Arial"/>
                <a:ea typeface="MS PGothic"/>
                <a:cs typeface="+mn-cs"/>
              </a:rPr>
              <a:t>Linux ist eine eingetragene Marke von Linus Torvalds in den USA und anderen Ländern.</a:t>
            </a:r>
          </a:p>
          <a:p>
            <a:pPr marL="0" indent="0" algn="l" defTabSz="914400">
              <a:lnSpc>
                <a:spcPct val="100000"/>
              </a:lnSpc>
              <a:spcBef>
                <a:spcPts val="400"/>
              </a:spcBef>
              <a:buNone/>
            </a:pPr>
            <a:r>
              <a:rPr lang="en-US" sz="900" b="0" i="0">
                <a:solidFill>
                  <a:srgbClr val="000000"/>
                </a:solidFill>
                <a:latin typeface="Arial"/>
                <a:ea typeface="MS PGothic"/>
                <a:cs typeface="+mn-cs"/>
              </a:rPr>
              <a:t>Adobe, das Adobe-Logo, Acrobat, PostScript und Reader sind Marken oder eingetragene Marken von Adobe Systems Incorporated in den USA und/oder anderen Ländern.</a:t>
            </a:r>
          </a:p>
          <a:p>
            <a:pPr marL="0" indent="0" algn="l" defTabSz="914400">
              <a:lnSpc>
                <a:spcPct val="100000"/>
              </a:lnSpc>
              <a:spcBef>
                <a:spcPts val="400"/>
              </a:spcBef>
              <a:buNone/>
            </a:pPr>
            <a:r>
              <a:rPr lang="en-US" sz="900" b="0" i="0">
                <a:solidFill>
                  <a:srgbClr val="000000"/>
                </a:solidFill>
                <a:latin typeface="Arial"/>
                <a:ea typeface="MS PGothic"/>
                <a:cs typeface="+mn-cs"/>
              </a:rPr>
              <a:t>Oracle und Java sind eingetragene Marken von Oracle und/oder ihrer Tochtergesellschaften.</a:t>
            </a:r>
          </a:p>
          <a:p>
            <a:pPr marL="0" indent="0" algn="l" defTabSz="914400">
              <a:lnSpc>
                <a:spcPct val="100000"/>
              </a:lnSpc>
              <a:spcBef>
                <a:spcPts val="400"/>
              </a:spcBef>
              <a:buNone/>
            </a:pPr>
            <a:r>
              <a:rPr lang="en-US" sz="900" b="0" i="0">
                <a:solidFill>
                  <a:srgbClr val="000000"/>
                </a:solidFill>
                <a:latin typeface="Arial"/>
                <a:ea typeface="MS PGothic"/>
                <a:cs typeface="+mn-cs"/>
              </a:rPr>
              <a:t>UNIX, X/Open, OSF/1 und Motif sind eingetragene Marken der Open Group.</a:t>
            </a:r>
          </a:p>
          <a:p>
            <a:pPr marL="0" indent="0" algn="l" defTabSz="914400">
              <a:lnSpc>
                <a:spcPct val="100000"/>
              </a:lnSpc>
              <a:spcBef>
                <a:spcPts val="400"/>
              </a:spcBef>
              <a:buNone/>
            </a:pPr>
            <a:r>
              <a:rPr lang="en-US" sz="900" b="0" i="0">
                <a:solidFill>
                  <a:srgbClr val="000000"/>
                </a:solidFill>
                <a:latin typeface="Arial"/>
                <a:ea typeface="MS PGothic"/>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a:lnSpc>
                <a:spcPct val="100000"/>
              </a:lnSpc>
              <a:spcBef>
                <a:spcPts val="400"/>
              </a:spcBef>
              <a:spcAft>
                <a:spcPts val="0"/>
              </a:spcAft>
              <a:buNone/>
            </a:pPr>
            <a:r>
              <a:rPr lang="en-US" sz="900" b="0" i="0">
                <a:solidFill>
                  <a:srgbClr val="000000"/>
                </a:solidFill>
                <a:latin typeface="Arial"/>
                <a:ea typeface="MS PGothic"/>
                <a:cs typeface="+mn-cs"/>
              </a:rPr>
              <a:t>HTML, XML, XHTML und W3C sind Marken oder eingetragene Marken des W3C</a:t>
            </a:r>
            <a:r>
              <a:rPr lang="en-US" sz="900" b="0" i="0" baseline="30000">
                <a:solidFill>
                  <a:srgbClr val="000000"/>
                </a:solidFill>
                <a:latin typeface="Arial"/>
                <a:ea typeface="MS PGothic"/>
                <a:cs typeface="+mn-cs"/>
              </a:rPr>
              <a:t>®</a:t>
            </a:r>
            <a:r>
              <a:rPr lang="en-US" sz="900" b="0" i="0">
                <a:solidFill>
                  <a:srgbClr val="000000"/>
                </a:solidFill>
                <a:latin typeface="Arial"/>
                <a:ea typeface="MS PGothic"/>
                <a:cs typeface="+mn-cs"/>
              </a:rPr>
              <a:t>, World Wide Web Consortium, Massachusetts Institute of Technology.</a:t>
            </a:r>
          </a:p>
          <a:p>
            <a:pPr marL="0" indent="0" algn="l" defTabSz="914400">
              <a:lnSpc>
                <a:spcPct val="100000"/>
              </a:lnSpc>
              <a:spcBef>
                <a:spcPts val="400"/>
              </a:spcBef>
              <a:buNone/>
            </a:pPr>
            <a:r>
              <a:rPr lang="en-US" sz="900" b="0" i="0">
                <a:solidFill>
                  <a:srgbClr val="000000"/>
                </a:solidFill>
                <a:latin typeface="Arial"/>
                <a:ea typeface="MS PGothic"/>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a:lnSpc>
                <a:spcPct val="100000"/>
              </a:lnSpc>
              <a:spcBef>
                <a:spcPts val="400"/>
              </a:spcBef>
              <a:buNone/>
            </a:pPr>
            <a:r>
              <a:rPr lang="en-US" sz="900" b="0" i="0">
                <a:solidFill>
                  <a:srgbClr val="000000"/>
                </a:solidFill>
                <a:latin typeface="Arial"/>
                <a:ea typeface="MS PGothic"/>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a:lnSpc>
                <a:spcPct val="100000"/>
              </a:lnSpc>
              <a:spcBef>
                <a:spcPts val="400"/>
              </a:spcBef>
              <a:buNone/>
            </a:pPr>
            <a:r>
              <a:rPr lang="en-US" sz="900" b="0" i="0">
                <a:solidFill>
                  <a:srgbClr val="000000"/>
                </a:solidFill>
                <a:latin typeface="Arial"/>
                <a:ea typeface="MS PGothic"/>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a:lnSpc>
                <a:spcPct val="100000"/>
              </a:lnSpc>
              <a:spcBef>
                <a:spcPts val="400"/>
              </a:spcBef>
              <a:buNone/>
            </a:pPr>
            <a:r>
              <a:rPr lang="en-US" sz="900" b="0" i="0">
                <a:solidFill>
                  <a:srgbClr val="000000"/>
                </a:solidFill>
                <a:latin typeface="Arial"/>
                <a:ea typeface="MS PGothic"/>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a:lnSpc>
                <a:spcPct val="100000"/>
              </a:lnSpc>
              <a:spcBef>
                <a:spcPts val="400"/>
              </a:spcBef>
              <a:buNone/>
            </a:pPr>
            <a:r>
              <a:rPr lang="en-US" sz="900" b="0" i="0">
                <a:solidFill>
                  <a:srgbClr val="000000"/>
                </a:solidFill>
                <a:latin typeface="Arial"/>
                <a:ea typeface="MS PGothic"/>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a:lnSpc>
                <a:spcPct val="100000"/>
              </a:lnSpc>
              <a:spcBef>
                <a:spcPts val="400"/>
              </a:spcBef>
              <a:buNone/>
            </a:pPr>
            <a:endParaRPr lang="en-US" sz="900" dirty="0" smtClean="0">
              <a:solidFill>
                <a:schemeClr val="tx1"/>
              </a:solidFill>
              <a:latin typeface="Arial"/>
              <a:ea typeface="MS PGothic"/>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2075495" cy="123111"/>
          </a:xfrm>
          <a:prstGeom prst="rect">
            <a:avLst/>
          </a:prstGeom>
          <a:noFill/>
        </p:spPr>
        <p:txBody>
          <a:bodyPr wrap="none" lIns="72000" tIns="0" rIns="0" bIns="0" rtlCol="0">
            <a:spAutoFit/>
          </a:bodyPr>
          <a:lstStyle/>
          <a:p>
            <a:pPr marL="137160" indent="-137160" algn="l" defTabSz="914400">
              <a:buClr>
                <a:srgbClr val="FFFFFF"/>
              </a:buClr>
              <a:buFont typeface="Arial"/>
              <a:buChar char="©"/>
            </a:pPr>
            <a:r>
              <a:rPr lang="en-US" sz="800" b="0" i="0" dirty="0">
                <a:solidFill>
                  <a:srgbClr val="FFFFFF"/>
                </a:solidFill>
                <a:latin typeface="Arial"/>
                <a:ea typeface="+mn-ea"/>
                <a:cs typeface="+mn-cs"/>
              </a:rPr>
              <a:t>SAP AG, 2011 г. </a:t>
            </a:r>
            <a:r>
              <a:rPr lang="ru-RU" sz="800" b="0" i="0" dirty="0" smtClean="0">
                <a:solidFill>
                  <a:srgbClr val="FFFFFF"/>
                </a:solidFill>
                <a:latin typeface="Arial"/>
                <a:ea typeface="+mn-ea"/>
                <a:cs typeface="+mn-cs"/>
              </a:rPr>
              <a:t>Все права защищены</a:t>
            </a:r>
            <a:r>
              <a:rPr lang="en-US" sz="800" b="0" i="0" dirty="0" smtClean="0">
                <a:solidFill>
                  <a:srgbClr val="FFFFFF"/>
                </a:solidFill>
                <a:latin typeface="Arial"/>
                <a:ea typeface="+mn-ea"/>
                <a:cs typeface="+mn-cs"/>
              </a:rPr>
              <a:t>.</a:t>
            </a:r>
            <a:endParaRPr lang="en-US" sz="800" b="0" i="0" dirty="0">
              <a:solidFill>
                <a:srgbClr val="FFFFFF"/>
              </a:solidFill>
              <a:latin typeface="Arial"/>
              <a:ea typeface="+mn-ea"/>
              <a:cs typeface="+mn-cs"/>
            </a:endParaRP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1440" indent="-91440" algn="r" defTabSz="914400">
              <a:buNone/>
            </a:pPr>
            <a:endParaRPr lang="en-US" sz="8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sdn.sap.com/irj/sdn/portal-content-portfolio" TargetMode="External"/><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wiki.sdn.sap.com/wiki/display/BOBJ/Integration+of+BOE+XI3.1+into+the+SAP+Enterprise+Portal+7.x" TargetMode="External"/><Relationship Id="rId2" Type="http://schemas.openxmlformats.org/officeDocument/2006/relationships/hyperlink" Target="http://wiki.sdn.sap.com/wiki/display/BOBJ/BI4+Integration+into+the+SAP+Entreprise+Portal+7.0.x" TargetMode="Externa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3.png"/><Relationship Id="rId18" Type="http://schemas.openxmlformats.org/officeDocument/2006/relationships/image" Target="../media/image58.jpeg"/><Relationship Id="rId3" Type="http://schemas.openxmlformats.org/officeDocument/2006/relationships/image" Target="../media/image44.png"/><Relationship Id="rId21" Type="http://schemas.openxmlformats.org/officeDocument/2006/relationships/diagramData" Target="../diagrams/data2.xml"/><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7.jpeg"/><Relationship Id="rId25" Type="http://schemas.microsoft.com/office/2007/relationships/diagramDrawing" Target="../diagrams/drawing2.xml"/><Relationship Id="rId2" Type="http://schemas.openxmlformats.org/officeDocument/2006/relationships/notesSlide" Target="../notesSlides/notesSlide35.xml"/><Relationship Id="rId16" Type="http://schemas.openxmlformats.org/officeDocument/2006/relationships/image" Target="../media/image56.jpeg"/><Relationship Id="rId20"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47.jpeg"/><Relationship Id="rId11" Type="http://schemas.openxmlformats.org/officeDocument/2006/relationships/image" Target="../media/image51.png"/><Relationship Id="rId24" Type="http://schemas.openxmlformats.org/officeDocument/2006/relationships/diagramColors" Target="../diagrams/colors2.xml"/><Relationship Id="rId5" Type="http://schemas.openxmlformats.org/officeDocument/2006/relationships/image" Target="../media/image46.jpeg"/><Relationship Id="rId15" Type="http://schemas.openxmlformats.org/officeDocument/2006/relationships/image" Target="../media/image55.jpeg"/><Relationship Id="rId23" Type="http://schemas.openxmlformats.org/officeDocument/2006/relationships/diagramQuickStyle" Target="../diagrams/quickStyle2.xml"/><Relationship Id="rId10" Type="http://schemas.openxmlformats.org/officeDocument/2006/relationships/hyperlink" Target="http://research.pal.sap.corp:1080/wiki/Image:SMWAjaxCRMLead.tiff" TargetMode="External"/><Relationship Id="rId19" Type="http://schemas.openxmlformats.org/officeDocument/2006/relationships/image" Target="../media/image59.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4.jpeg"/><Relationship Id="rId22"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hyperlink" Target="https://weblogs.sdn.sap.com/pub/q/weblogs_by_topic#22" TargetMode="External"/><Relationship Id="rId13" Type="http://schemas.openxmlformats.org/officeDocument/2006/relationships/image" Target="../media/image63.png"/><Relationship Id="rId3" Type="http://schemas.openxmlformats.org/officeDocument/2006/relationships/hyperlink" Target="http://twitter.com/#!/PORTAL_SAP" TargetMode="External"/><Relationship Id="rId7" Type="http://schemas.openxmlformats.org/officeDocument/2006/relationships/hyperlink" Target="http://forums.sdn.sap.com/index.jspa#2" TargetMode="External"/><Relationship Id="rId12" Type="http://schemas.openxmlformats.org/officeDocument/2006/relationships/hyperlink" Target="http://ecohub.sdn.sap.com/"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www.sdn.sap.com/irj/sdn/nw-portalandcollaboration" TargetMode="External"/><Relationship Id="rId11" Type="http://schemas.openxmlformats.org/officeDocument/2006/relationships/hyperlink" Target="https://service.sap.com/partnerportal/products" TargetMode="External"/><Relationship Id="rId5" Type="http://schemas.openxmlformats.org/officeDocument/2006/relationships/hyperlink" Target="http://www.sap.com/platform/netweaver/components/portal/index.epx" TargetMode="External"/><Relationship Id="rId10" Type="http://schemas.openxmlformats.org/officeDocument/2006/relationships/hyperlink" Target="http://service.sap.com/releasestrategy" TargetMode="External"/><Relationship Id="rId4" Type="http://schemas.openxmlformats.org/officeDocument/2006/relationships/hyperlink" Target="http://www.youtube.com/user/SAPNetWeaverPortals" TargetMode="External"/><Relationship Id="rId9" Type="http://schemas.openxmlformats.org/officeDocument/2006/relationships/hyperlink" Target="http://help.sap.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apportal@sap.co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hyperlink" Target="https://cw.sdn.sap.com/cw/community/docupedia/appsmigration" TargetMode="External"/><Relationship Id="rId3" Type="http://schemas.openxmlformats.org/officeDocument/2006/relationships/hyperlink" Target="https://service.sap.com/upgradenw73" TargetMode="External"/><Relationship Id="rId7" Type="http://schemas.openxmlformats.org/officeDocument/2006/relationships/hyperlink" Target="http://www.sdn.sap.com/irj/sdn/howtoguides" TargetMode="External"/><Relationship Id="rId2" Type="http://schemas.openxmlformats.org/officeDocument/2006/relationships/hyperlink" Target="http://service.sap.com/instguidesnw73" TargetMode="External"/><Relationship Id="rId1" Type="http://schemas.openxmlformats.org/officeDocument/2006/relationships/slideLayout" Target="../slideLayouts/slideLayout10.xml"/><Relationship Id="rId6" Type="http://schemas.openxmlformats.org/officeDocument/2006/relationships/hyperlink" Target="http://www.sdn.sap.com/irj/sdn/portal-content-portfolio" TargetMode="External"/><Relationship Id="rId11" Type="http://schemas.openxmlformats.org/officeDocument/2006/relationships/hyperlink" Target="http://help.sap.com/saphelp_nw73/helpdata/en/49/cd195031f22221e10000000a42189d/content.htm" TargetMode="External"/><Relationship Id="rId5" Type="http://schemas.openxmlformats.org/officeDocument/2006/relationships/hyperlink" Target="http://help.sap.com/saphelp_nw73/helpdata/en/a2/fc644eb17e43b3a6442c5c522ad55e/frameset.htm" TargetMode="External"/><Relationship Id="rId10" Type="http://schemas.openxmlformats.org/officeDocument/2006/relationships/hyperlink" Target="https://cw.sdn.sap.com/cw/docs/DOC-136977" TargetMode="External"/><Relationship Id="rId4" Type="http://schemas.openxmlformats.org/officeDocument/2006/relationships/hyperlink" Target="http://help.sap.com/content/documentation/netweaver/docu_nw_73.htm" TargetMode="External"/><Relationship Id="rId9" Type="http://schemas.openxmlformats.org/officeDocument/2006/relationships/hyperlink" Target="http://www.sdn.sap.com/irj/scn/index?rid=/library/uuid/802cb22e-e555-2d10-4cbf-fd02cfb3aed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1.xml"/><Relationship Id="rId3" Type="http://schemas.openxmlformats.org/officeDocument/2006/relationships/slide" Target="slide29.xml"/><Relationship Id="rId7" Type="http://schemas.openxmlformats.org/officeDocument/2006/relationships/slide" Target="slide30.xml"/><Relationship Id="rId12"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slide" Target="slide38.xml"/><Relationship Id="rId11" Type="http://schemas.openxmlformats.org/officeDocument/2006/relationships/slide" Target="slide17.xml"/><Relationship Id="rId5" Type="http://schemas.openxmlformats.org/officeDocument/2006/relationships/slide" Target="slide12.xml"/><Relationship Id="rId10" Type="http://schemas.openxmlformats.org/officeDocument/2006/relationships/slide" Target="slide27.xml"/><Relationship Id="rId4" Type="http://schemas.openxmlformats.org/officeDocument/2006/relationships/slide" Target="slide14.xml"/><Relationship Id="rId9" Type="http://schemas.openxmlformats.org/officeDocument/2006/relationships/slide" Target="slide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Templates_Guidelines\eOn\Templates\2011\Corporate\PSD_Bilder_rechts\titelbild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pPr algn="l" defTabSz="914400">
              <a:spcBef>
                <a:spcPts val="0"/>
              </a:spcBef>
              <a:buNone/>
            </a:pPr>
            <a:r>
              <a:rPr lang="en-US" sz="2400" b="1" i="0" dirty="0">
                <a:solidFill>
                  <a:srgbClr val="000000"/>
                </a:solidFill>
                <a:latin typeface="Arial"/>
                <a:ea typeface="+mj-ea"/>
                <a:cs typeface="+mj-cs"/>
              </a:rPr>
              <a:t>SAP «</a:t>
            </a:r>
            <a:r>
              <a:rPr lang="en-US" sz="2400" b="1" i="0" dirty="0" err="1">
                <a:solidFill>
                  <a:srgbClr val="000000"/>
                </a:solidFill>
                <a:latin typeface="Arial"/>
                <a:ea typeface="+mj-ea"/>
                <a:cs typeface="+mj-cs"/>
              </a:rPr>
              <a:t>Портал</a:t>
            </a:r>
            <a:r>
              <a:rPr lang="en-US" sz="2400" b="1" i="0" dirty="0">
                <a:solidFill>
                  <a:srgbClr val="000000"/>
                </a:solidFill>
                <a:latin typeface="Arial"/>
                <a:ea typeface="+mj-ea"/>
                <a:cs typeface="+mj-cs"/>
              </a:rPr>
              <a:t> </a:t>
            </a:r>
            <a:r>
              <a:rPr lang="en-US" sz="2400" b="1" i="0" dirty="0" err="1">
                <a:solidFill>
                  <a:srgbClr val="000000"/>
                </a:solidFill>
                <a:latin typeface="Arial"/>
                <a:ea typeface="+mj-ea"/>
                <a:cs typeface="+mj-cs"/>
              </a:rPr>
              <a:t>предприятия</a:t>
            </a:r>
            <a:r>
              <a:rPr lang="en-US" sz="2400" b="1" i="0" dirty="0">
                <a:solidFill>
                  <a:srgbClr val="000000"/>
                </a:solidFill>
                <a:latin typeface="Arial"/>
                <a:ea typeface="+mj-ea"/>
                <a:cs typeface="+mj-cs"/>
              </a:rPr>
              <a:t>»</a:t>
            </a:r>
            <a:br>
              <a:rPr lang="en-US" sz="2400" b="1" i="0" dirty="0">
                <a:solidFill>
                  <a:srgbClr val="000000"/>
                </a:solidFill>
                <a:latin typeface="Arial"/>
                <a:ea typeface="+mj-ea"/>
                <a:cs typeface="+mj-cs"/>
              </a:rPr>
            </a:br>
            <a:r>
              <a:rPr lang="en-US" sz="2400" b="0" i="0" dirty="0" err="1">
                <a:solidFill>
                  <a:srgbClr val="000000"/>
                </a:solidFill>
                <a:latin typeface="Arial"/>
                <a:ea typeface="+mj-ea"/>
                <a:cs typeface="+mj-cs"/>
              </a:rPr>
              <a:t>Портфель</a:t>
            </a:r>
            <a:r>
              <a:rPr lang="en-US" sz="2400" b="0" i="0" dirty="0">
                <a:solidFill>
                  <a:srgbClr val="000000"/>
                </a:solidFill>
                <a:latin typeface="Arial"/>
                <a:ea typeface="+mj-ea"/>
                <a:cs typeface="+mj-cs"/>
              </a:rPr>
              <a:t> </a:t>
            </a:r>
            <a:r>
              <a:rPr lang="en-US" sz="2400" b="0" i="0" dirty="0" err="1" smtClean="0">
                <a:solidFill>
                  <a:srgbClr val="000000"/>
                </a:solidFill>
                <a:latin typeface="Arial"/>
                <a:ea typeface="+mj-ea"/>
                <a:cs typeface="+mj-cs"/>
              </a:rPr>
              <a:t>решений</a:t>
            </a:r>
            <a:r>
              <a:rPr lang="ru-RU" sz="2400" dirty="0" smtClean="0">
                <a:solidFill>
                  <a:srgbClr val="000000"/>
                </a:solidFill>
                <a:latin typeface="Arial"/>
              </a:rPr>
              <a:t>. </a:t>
            </a:r>
            <a:r>
              <a:rPr lang="en-US" sz="2400" b="0" i="0" dirty="0" err="1" smtClean="0">
                <a:solidFill>
                  <a:srgbClr val="000000"/>
                </a:solidFill>
                <a:latin typeface="Arial"/>
                <a:ea typeface="+mj-ea"/>
                <a:cs typeface="+mj-cs"/>
              </a:rPr>
              <a:t>Обзор</a:t>
            </a:r>
            <a:r>
              <a:rPr lang="en-US" sz="2400" b="0" i="0" dirty="0" smtClean="0">
                <a:solidFill>
                  <a:srgbClr val="000000"/>
                </a:solidFill>
                <a:latin typeface="Arial"/>
                <a:ea typeface="+mj-ea"/>
                <a:cs typeface="+mj-cs"/>
              </a:rPr>
              <a:t> </a:t>
            </a:r>
            <a:r>
              <a:rPr lang="en-US" sz="2400" b="0" i="0" dirty="0">
                <a:solidFill>
                  <a:srgbClr val="000000"/>
                </a:solidFill>
                <a:latin typeface="Arial"/>
                <a:ea typeface="+mj-ea"/>
                <a:cs typeface="+mj-cs"/>
              </a:rPr>
              <a:t>и </a:t>
            </a:r>
            <a:r>
              <a:rPr lang="en-US" sz="2400" b="0" i="0" dirty="0" err="1">
                <a:solidFill>
                  <a:srgbClr val="000000"/>
                </a:solidFill>
                <a:latin typeface="Arial"/>
                <a:ea typeface="+mj-ea"/>
                <a:cs typeface="+mj-cs"/>
              </a:rPr>
              <a:t>перспективы</a:t>
            </a:r>
            <a:endParaRPr lang="en-US" sz="2400" b="0" i="0" dirty="0">
              <a:solidFill>
                <a:srgbClr val="000000"/>
              </a:solidFill>
              <a:latin typeface="Arial"/>
              <a:ea typeface="+mj-ea"/>
              <a:cs typeface="+mj-cs"/>
            </a:endParaRPr>
          </a:p>
        </p:txBody>
      </p:sp>
      <p:sp>
        <p:nvSpPr>
          <p:cNvPr id="3" name="Subtitle 2"/>
          <p:cNvSpPr>
            <a:spLocks noGrp="1"/>
          </p:cNvSpPr>
          <p:nvPr>
            <p:ph type="subTitle" idx="1"/>
          </p:nvPr>
        </p:nvSpPr>
        <p:spPr>
          <a:xfrm>
            <a:off x="414000" y="1283970"/>
            <a:ext cx="8280000" cy="859155"/>
          </a:xfrm>
        </p:spPr>
        <p:txBody>
          <a:bodyPr/>
          <a:lstStyle/>
          <a:p>
            <a:pPr marL="0" marR="0" indent="0" algn="l" defTabSz="914400">
              <a:lnSpc>
                <a:spcPct val="100000"/>
              </a:lnSpc>
              <a:spcBef>
                <a:spcPts val="0"/>
              </a:spcBef>
              <a:spcAft>
                <a:spcPts val="0"/>
              </a:spcAft>
              <a:buNone/>
            </a:pPr>
            <a:r>
              <a:rPr lang="en-US" sz="1600" b="0" i="0" dirty="0" err="1"/>
              <a:t>Карл-Хайнц</a:t>
            </a:r>
            <a:r>
              <a:rPr lang="en-US" sz="1600" b="0" i="0" dirty="0"/>
              <a:t> </a:t>
            </a:r>
            <a:r>
              <a:rPr lang="en-US" sz="1600" b="0" i="0" dirty="0" err="1"/>
              <a:t>Хоффманн</a:t>
            </a:r>
            <a:r>
              <a:rPr lang="en-US" sz="1600" b="0" i="0" dirty="0"/>
              <a:t> (Karl-Heinz Hoffmann), </a:t>
            </a:r>
            <a:r>
              <a:rPr lang="en-US" sz="1600" b="0" i="0" dirty="0" err="1"/>
              <a:t>директор</a:t>
            </a:r>
            <a:r>
              <a:rPr lang="en-US" sz="1600" b="0" i="0" dirty="0"/>
              <a:t> </a:t>
            </a:r>
            <a:r>
              <a:rPr lang="en-US" sz="1600" b="0" i="0" dirty="0" err="1"/>
              <a:t>центра</a:t>
            </a:r>
            <a:r>
              <a:rPr lang="en-US" sz="1600" b="0" i="0" dirty="0"/>
              <a:t> </a:t>
            </a:r>
            <a:r>
              <a:rPr lang="en-US" sz="1600" b="0" i="0" dirty="0" err="1"/>
              <a:t>экспертизы</a:t>
            </a:r>
            <a:r>
              <a:rPr lang="en-US" sz="1600" b="0" i="0" dirty="0"/>
              <a:t> </a:t>
            </a:r>
            <a:r>
              <a:rPr lang="en-US" sz="1600" b="0" i="0" dirty="0" err="1" smtClean="0"/>
              <a:t>по</a:t>
            </a:r>
            <a:r>
              <a:rPr lang="ru-RU" dirty="0"/>
              <a:t> </a:t>
            </a:r>
            <a:r>
              <a:rPr lang="en-US" sz="1600" b="0" i="0" dirty="0" err="1" smtClean="0"/>
              <a:t>технологиям</a:t>
            </a:r>
            <a:r>
              <a:rPr lang="en-US" sz="1600" b="0" i="0" dirty="0" smtClean="0"/>
              <a:t> </a:t>
            </a:r>
            <a:r>
              <a:rPr lang="en-US" sz="1600" b="0" i="0" dirty="0"/>
              <a:t>и </a:t>
            </a:r>
            <a:r>
              <a:rPr lang="en-US" sz="1600" b="0" i="0" dirty="0" err="1"/>
              <a:t>архитектуре</a:t>
            </a:r>
            <a:r>
              <a:rPr lang="en-US" sz="1600" b="0" i="0" dirty="0"/>
              <a:t>, </a:t>
            </a:r>
            <a:r>
              <a:rPr lang="en-US" sz="1600" b="0" i="0" dirty="0" err="1"/>
              <a:t>регион</a:t>
            </a:r>
            <a:r>
              <a:rPr lang="en-US" sz="1600" b="0" i="0" dirty="0"/>
              <a:t> EMEA</a:t>
            </a:r>
          </a:p>
          <a:p>
            <a:pPr marL="0" marR="0" indent="0" algn="l" defTabSz="914400">
              <a:lnSpc>
                <a:spcPct val="100000"/>
              </a:lnSpc>
              <a:spcBef>
                <a:spcPts val="0"/>
              </a:spcBef>
              <a:spcAft>
                <a:spcPts val="0"/>
              </a:spcAft>
              <a:buNone/>
            </a:pPr>
            <a:r>
              <a:rPr lang="en-US" sz="1600" b="0" i="0" dirty="0" err="1"/>
              <a:t>Октябрь</a:t>
            </a:r>
            <a:r>
              <a:rPr lang="en-US" sz="1600" b="0" i="0" dirty="0"/>
              <a:t>, 2011 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Решение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различных</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задач</a:t>
            </a:r>
            <a:r>
              <a:rPr lang="en-US" sz="2400" b="1" i="0" dirty="0">
                <a:solidFill>
                  <a:srgbClr val="666666"/>
                </a:solidFill>
                <a:latin typeface="Arial"/>
                <a:ea typeface="+mj-ea"/>
                <a:cs typeface="+mj-cs"/>
              </a:rPr>
              <a:t> </a:t>
            </a:r>
            <a:r>
              <a:rPr lang="ru-RU" sz="2400" b="1" i="0" dirty="0" smtClean="0">
                <a:solidFill>
                  <a:srgbClr val="666666"/>
                </a:solidFill>
                <a:latin typeface="Arial"/>
                <a:ea typeface="+mj-ea"/>
                <a:cs typeface="+mj-cs"/>
              </a:rPr>
              <a:t>В</a:t>
            </a:r>
            <a:r>
              <a:rPr lang="en-US" sz="2400" b="1" i="0" dirty="0" err="1" smtClean="0">
                <a:solidFill>
                  <a:srgbClr val="666666"/>
                </a:solidFill>
                <a:latin typeface="Arial"/>
                <a:ea typeface="+mj-ea"/>
                <a:cs typeface="+mj-cs"/>
              </a:rPr>
              <a:t>ашего</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бизнеса</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Arial"/>
              </a:rPr>
              <a:t>Собственные</a:t>
            </a:r>
            <a:r>
              <a:rPr lang="en-US" sz="2000" b="0" i="0" dirty="0">
                <a:solidFill>
                  <a:srgbClr val="666666"/>
                </a:solidFill>
                <a:latin typeface="Arial"/>
                <a:ea typeface="+mj-ea"/>
                <a:cs typeface="Arial"/>
              </a:rPr>
              <a:t> </a:t>
            </a:r>
            <a:r>
              <a:rPr lang="en-US" sz="2000" b="0" i="0" dirty="0" err="1">
                <a:solidFill>
                  <a:srgbClr val="666666"/>
                </a:solidFill>
                <a:latin typeface="Arial"/>
                <a:ea typeface="+mj-ea"/>
                <a:cs typeface="Arial"/>
              </a:rPr>
              <a:t>инструменты</a:t>
            </a:r>
            <a:r>
              <a:rPr lang="en-US" sz="2000" b="0" i="0" dirty="0">
                <a:solidFill>
                  <a:srgbClr val="666666"/>
                </a:solidFill>
                <a:latin typeface="Arial"/>
                <a:ea typeface="+mj-ea"/>
                <a:cs typeface="Arial"/>
              </a:rPr>
              <a:t> и </a:t>
            </a:r>
            <a:r>
              <a:rPr lang="en-US" sz="2000" b="0" i="0" dirty="0" err="1">
                <a:solidFill>
                  <a:srgbClr val="666666"/>
                </a:solidFill>
                <a:latin typeface="Arial"/>
                <a:ea typeface="+mj-ea"/>
                <a:cs typeface="Arial"/>
              </a:rPr>
              <a:t>функции</a:t>
            </a:r>
            <a:r>
              <a:rPr lang="en-US" sz="2000" b="0" i="0" dirty="0">
                <a:solidFill>
                  <a:srgbClr val="666666"/>
                </a:solidFill>
                <a:latin typeface="Arial"/>
                <a:ea typeface="+mj-ea"/>
                <a:cs typeface="Arial"/>
              </a:rPr>
              <a:t> </a:t>
            </a:r>
            <a:r>
              <a:rPr lang="en-US" sz="2000" b="0" i="0" dirty="0" err="1">
                <a:solidFill>
                  <a:srgbClr val="666666"/>
                </a:solidFill>
                <a:latin typeface="Arial"/>
                <a:ea typeface="+mj-ea"/>
                <a:cs typeface="Arial"/>
              </a:rPr>
              <a:t>для</a:t>
            </a:r>
            <a:r>
              <a:rPr lang="en-US" sz="2000" b="0" i="0" dirty="0">
                <a:solidFill>
                  <a:srgbClr val="666666"/>
                </a:solidFill>
                <a:latin typeface="Arial"/>
                <a:ea typeface="+mj-ea"/>
                <a:cs typeface="Arial"/>
              </a:rPr>
              <a:t> </a:t>
            </a:r>
            <a:r>
              <a:rPr lang="en-US" sz="2000" b="0" i="0" dirty="0" err="1">
                <a:solidFill>
                  <a:srgbClr val="666666"/>
                </a:solidFill>
                <a:latin typeface="Arial"/>
                <a:ea typeface="+mj-ea"/>
                <a:cs typeface="Arial"/>
              </a:rPr>
              <a:t>каждой</a:t>
            </a:r>
            <a:r>
              <a:rPr lang="en-US" sz="2000" b="0" i="0" dirty="0">
                <a:solidFill>
                  <a:srgbClr val="666666"/>
                </a:solidFill>
                <a:latin typeface="Arial"/>
                <a:ea typeface="+mj-ea"/>
                <a:cs typeface="Arial"/>
              </a:rPr>
              <a:t> </a:t>
            </a:r>
            <a:r>
              <a:rPr lang="en-US" sz="2000" b="0" i="0" dirty="0" err="1">
                <a:solidFill>
                  <a:srgbClr val="666666"/>
                </a:solidFill>
                <a:latin typeface="Arial"/>
                <a:ea typeface="+mj-ea"/>
                <a:cs typeface="Arial"/>
              </a:rPr>
              <a:t>группы</a:t>
            </a:r>
            <a:r>
              <a:rPr lang="en-US" sz="2000" b="0" i="0" dirty="0">
                <a:solidFill>
                  <a:srgbClr val="666666"/>
                </a:solidFill>
                <a:latin typeface="Arial"/>
                <a:ea typeface="+mj-ea"/>
                <a:cs typeface="Arial"/>
              </a:rPr>
              <a:t> </a:t>
            </a:r>
            <a:r>
              <a:rPr lang="en-US" sz="2000" b="0" i="0" dirty="0" err="1">
                <a:solidFill>
                  <a:srgbClr val="666666"/>
                </a:solidFill>
                <a:latin typeface="Arial"/>
                <a:ea typeface="+mj-ea"/>
                <a:cs typeface="Arial"/>
              </a:rPr>
              <a:t>пользователей</a:t>
            </a:r>
            <a:endParaRPr lang="en-US" sz="2000" b="0" i="0" dirty="0">
              <a:solidFill>
                <a:srgbClr val="666666"/>
              </a:solidFill>
              <a:latin typeface="Arial"/>
              <a:ea typeface="+mj-ea"/>
              <a:cs typeface="Arial"/>
            </a:endParaRPr>
          </a:p>
        </p:txBody>
      </p:sp>
      <p:pic>
        <p:nvPicPr>
          <p:cNvPr id="4" name="Picture 1"/>
          <p:cNvPicPr>
            <a:picLocks noChangeAspect="1" noChangeArrowheads="1"/>
          </p:cNvPicPr>
          <p:nvPr/>
        </p:nvPicPr>
        <p:blipFill>
          <a:blip r:embed="rId3" cstate="screen"/>
          <a:stretch>
            <a:fillRect/>
          </a:stretch>
        </p:blipFill>
        <p:spPr bwMode="auto">
          <a:xfrm>
            <a:off x="1361533" y="1405055"/>
            <a:ext cx="6419644" cy="263979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418529" y="4517186"/>
            <a:ext cx="2150085" cy="1369606"/>
          </a:xfrm>
          <a:prstGeom prst="rect">
            <a:avLst/>
          </a:prstGeom>
        </p:spPr>
        <p:txBody>
          <a:bodyPr wrap="square" lIns="36000" rIns="36000">
            <a:spAutoFit/>
          </a:bodyPr>
          <a:lstStyle/>
          <a:p>
            <a:pPr algn="l" defTabSz="914400">
              <a:buNone/>
            </a:pPr>
            <a:r>
              <a:rPr lang="en-US" sz="1050" b="0" i="0" dirty="0" err="1">
                <a:latin typeface="Arial"/>
                <a:ea typeface="+mn-ea"/>
                <a:cs typeface="+mn-cs"/>
              </a:rPr>
              <a:t>Доставка</a:t>
            </a:r>
            <a:r>
              <a:rPr lang="en-US" sz="1050" b="0" i="0" dirty="0">
                <a:latin typeface="Arial"/>
                <a:ea typeface="+mn-ea"/>
                <a:cs typeface="+mn-cs"/>
              </a:rPr>
              <a:t> </a:t>
            </a:r>
            <a:r>
              <a:rPr lang="en-US" sz="1050" b="0" i="0" dirty="0" err="1">
                <a:latin typeface="Arial"/>
                <a:ea typeface="+mn-ea"/>
                <a:cs typeface="+mn-cs"/>
              </a:rPr>
              <a:t>сообщений</a:t>
            </a:r>
            <a:r>
              <a:rPr lang="en-US" sz="1050" b="0" i="0" dirty="0">
                <a:latin typeface="Arial"/>
                <a:ea typeface="+mn-ea"/>
                <a:cs typeface="+mn-cs"/>
              </a:rPr>
              <a:t> </a:t>
            </a:r>
            <a:r>
              <a:rPr lang="en-US" sz="1050" b="0" i="0" dirty="0" err="1">
                <a:latin typeface="Arial"/>
                <a:ea typeface="+mn-ea"/>
                <a:cs typeface="+mn-cs"/>
              </a:rPr>
              <a:t>всем</a:t>
            </a:r>
            <a:r>
              <a:rPr lang="en-US" sz="1050" b="0" i="0" dirty="0" smtClean="0">
                <a:latin typeface="Arial"/>
                <a:ea typeface="+mn-ea"/>
                <a:cs typeface="+mn-cs"/>
              </a:rPr>
              <a:t>: </a:t>
            </a:r>
            <a:endParaRPr lang="en-US" sz="1050" b="0" i="0" dirty="0">
              <a:latin typeface="Arial"/>
              <a:ea typeface="+mn-ea"/>
              <a:cs typeface="+mn-cs"/>
            </a:endParaRP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к</a:t>
            </a:r>
            <a:r>
              <a:rPr lang="en-US" sz="1050" b="0" i="0" dirty="0" err="1" smtClean="0">
                <a:latin typeface="Arial"/>
                <a:ea typeface="+mn-ea"/>
                <a:cs typeface="+mn-cs"/>
              </a:rPr>
              <a:t>омпоновщик</a:t>
            </a:r>
            <a:r>
              <a:rPr lang="en-US" sz="1050" b="0" i="0" dirty="0" smtClean="0">
                <a:latin typeface="Arial"/>
                <a:ea typeface="+mn-ea"/>
                <a:cs typeface="+mn-cs"/>
              </a:rPr>
              <a:t> </a:t>
            </a:r>
            <a:r>
              <a:rPr lang="en-US" sz="1050" b="0" i="0" dirty="0">
                <a:latin typeface="Arial"/>
                <a:ea typeface="+mn-ea"/>
                <a:cs typeface="+mn-cs"/>
              </a:rPr>
              <a:t>Web-</a:t>
            </a:r>
            <a:r>
              <a:rPr lang="en-US" sz="1050" b="0" i="0" dirty="0" err="1">
                <a:latin typeface="Arial"/>
                <a:ea typeface="+mn-ea"/>
                <a:cs typeface="+mn-cs"/>
              </a:rPr>
              <a:t>страниц</a:t>
            </a:r>
            <a:r>
              <a:rPr lang="en-US" sz="1050" b="0" i="0" dirty="0">
                <a:latin typeface="Arial"/>
                <a:ea typeface="+mn-ea"/>
                <a:cs typeface="+mn-cs"/>
              </a:rPr>
              <a:t> </a:t>
            </a: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м</a:t>
            </a:r>
            <a:r>
              <a:rPr lang="en-US" sz="1050" b="0" i="0" dirty="0" err="1" smtClean="0">
                <a:latin typeface="Arial"/>
                <a:ea typeface="+mn-ea"/>
                <a:cs typeface="+mn-cs"/>
              </a:rPr>
              <a:t>эшапы</a:t>
            </a:r>
            <a:endParaRPr lang="en-US" sz="1050" b="0" i="0" dirty="0">
              <a:latin typeface="Arial"/>
              <a:ea typeface="+mn-ea"/>
              <a:cs typeface="+mn-cs"/>
            </a:endParaRPr>
          </a:p>
          <a:p>
            <a:pPr marL="91440" indent="-91440"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у</a:t>
            </a:r>
            <a:r>
              <a:rPr lang="en-US" sz="1050" b="0" i="0" dirty="0" err="1" smtClean="0">
                <a:latin typeface="Arial"/>
                <a:ea typeface="+mn-ea"/>
                <a:cs typeface="+mn-cs"/>
              </a:rPr>
              <a:t>правление</a:t>
            </a:r>
            <a:r>
              <a:rPr lang="en-US" sz="1050" b="0" i="0" dirty="0" smtClean="0">
                <a:latin typeface="Arial"/>
                <a:ea typeface="+mn-ea"/>
                <a:cs typeface="+mn-cs"/>
              </a:rPr>
              <a:t> </a:t>
            </a:r>
            <a:r>
              <a:rPr lang="en-US" sz="1050" b="0" i="0" dirty="0" err="1" smtClean="0">
                <a:latin typeface="Arial"/>
                <a:ea typeface="+mn-ea"/>
                <a:cs typeface="+mn-cs"/>
              </a:rPr>
              <a:t>документами</a:t>
            </a:r>
            <a:r>
              <a:rPr lang="en-US" sz="1050" b="0" i="0" dirty="0" smtClean="0">
                <a:latin typeface="Arial"/>
                <a:ea typeface="+mn-ea"/>
                <a:cs typeface="+mn-cs"/>
              </a:rPr>
              <a:t> </a:t>
            </a:r>
            <a:endParaRPr lang="en-US" sz="1050" b="0" i="0" dirty="0">
              <a:latin typeface="Arial"/>
              <a:ea typeface="+mn-ea"/>
              <a:cs typeface="+mn-cs"/>
            </a:endParaRPr>
          </a:p>
          <a:p>
            <a:pPr marL="91440" indent="-91440"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и</a:t>
            </a:r>
            <a:r>
              <a:rPr lang="en-US" sz="1050" b="0" i="0" dirty="0" err="1" smtClean="0">
                <a:latin typeface="Arial"/>
                <a:ea typeface="+mn-ea"/>
                <a:cs typeface="+mn-cs"/>
              </a:rPr>
              <a:t>нтеграция</a:t>
            </a:r>
            <a:r>
              <a:rPr lang="en-US" sz="1050" b="0" i="0" dirty="0" smtClean="0">
                <a:latin typeface="Arial"/>
                <a:ea typeface="+mn-ea"/>
                <a:cs typeface="+mn-cs"/>
              </a:rPr>
              <a:t> </a:t>
            </a:r>
            <a:r>
              <a:rPr lang="en-US" sz="1050" b="0" i="0" dirty="0">
                <a:latin typeface="Arial"/>
                <a:ea typeface="+mn-ea"/>
                <a:cs typeface="+mn-cs"/>
              </a:rPr>
              <a:t>с </a:t>
            </a:r>
            <a:r>
              <a:rPr lang="en-US" sz="1050" b="0" i="0" dirty="0" err="1">
                <a:latin typeface="Arial"/>
                <a:ea typeface="+mn-ea"/>
                <a:cs typeface="+mn-cs"/>
              </a:rPr>
              <a:t>бизнес-аналитикой</a:t>
            </a:r>
            <a:endParaRPr lang="en-US" sz="1050" b="0" i="0" dirty="0">
              <a:latin typeface="Arial"/>
              <a:ea typeface="+mn-ea"/>
              <a:cs typeface="+mn-cs"/>
            </a:endParaRPr>
          </a:p>
        </p:txBody>
      </p:sp>
      <p:sp>
        <p:nvSpPr>
          <p:cNvPr id="12" name="Rectangle 11"/>
          <p:cNvSpPr/>
          <p:nvPr/>
        </p:nvSpPr>
        <p:spPr>
          <a:xfrm>
            <a:off x="4644492" y="4517186"/>
            <a:ext cx="2152415" cy="2015936"/>
          </a:xfrm>
          <a:prstGeom prst="rect">
            <a:avLst/>
          </a:prstGeom>
        </p:spPr>
        <p:txBody>
          <a:bodyPr wrap="square">
            <a:spAutoFit/>
          </a:bodyPr>
          <a:lstStyle/>
          <a:p>
            <a:pPr algn="l" defTabSz="914400">
              <a:buNone/>
            </a:pPr>
            <a:r>
              <a:rPr lang="en-US" sz="1050" b="0" i="0" dirty="0" err="1">
                <a:latin typeface="Arial"/>
                <a:ea typeface="+mn-ea"/>
                <a:cs typeface="+mn-cs"/>
              </a:rPr>
              <a:t>Запуск</a:t>
            </a:r>
            <a:r>
              <a:rPr lang="en-US" sz="1050" b="0" i="0" dirty="0">
                <a:latin typeface="Arial"/>
                <a:ea typeface="+mn-ea"/>
                <a:cs typeface="+mn-cs"/>
              </a:rPr>
              <a:t> </a:t>
            </a:r>
            <a:r>
              <a:rPr lang="en-US" sz="1050" b="0" i="0" dirty="0" err="1" smtClean="0">
                <a:latin typeface="Arial"/>
                <a:ea typeface="+mn-ea"/>
                <a:cs typeface="+mn-cs"/>
              </a:rPr>
              <a:t>высокопроизводи</a:t>
            </a:r>
            <a:r>
              <a:rPr lang="ru-RU" sz="1050" b="0" i="0" dirty="0" smtClean="0">
                <a:latin typeface="Arial"/>
                <a:ea typeface="+mn-ea"/>
                <a:cs typeface="+mn-cs"/>
              </a:rPr>
              <a:t>-</a:t>
            </a:r>
            <a:r>
              <a:rPr lang="en-US" sz="1050" b="0" i="0" dirty="0" err="1" smtClean="0">
                <a:latin typeface="Arial"/>
                <a:ea typeface="+mn-ea"/>
                <a:cs typeface="+mn-cs"/>
              </a:rPr>
              <a:t>тельного</a:t>
            </a:r>
            <a:r>
              <a:rPr lang="en-US" sz="1050" b="0" i="0" dirty="0" smtClean="0">
                <a:latin typeface="Arial"/>
                <a:ea typeface="+mn-ea"/>
                <a:cs typeface="+mn-cs"/>
              </a:rPr>
              <a:t> </a:t>
            </a:r>
            <a:r>
              <a:rPr lang="en-US" sz="1050" b="0" i="0" dirty="0" err="1">
                <a:latin typeface="Arial"/>
                <a:ea typeface="+mn-ea"/>
                <a:cs typeface="+mn-cs"/>
              </a:rPr>
              <a:t>портала</a:t>
            </a:r>
            <a:r>
              <a:rPr lang="en-US" sz="1050" b="0" i="0" dirty="0">
                <a:latin typeface="Arial"/>
                <a:ea typeface="+mn-ea"/>
                <a:cs typeface="+mn-cs"/>
              </a:rPr>
              <a:t> </a:t>
            </a:r>
            <a:r>
              <a:rPr lang="en-US" sz="1050" b="0" i="0" dirty="0" err="1">
                <a:latin typeface="Arial"/>
                <a:ea typeface="+mn-ea"/>
                <a:cs typeface="+mn-cs"/>
              </a:rPr>
              <a:t>практически</a:t>
            </a:r>
            <a:r>
              <a:rPr lang="en-US" sz="1050" b="0" i="0" dirty="0">
                <a:latin typeface="Arial"/>
                <a:ea typeface="+mn-ea"/>
                <a:cs typeface="+mn-cs"/>
              </a:rPr>
              <a:t> без </a:t>
            </a:r>
            <a:r>
              <a:rPr lang="en-US" sz="1050" b="0" i="0" dirty="0" err="1">
                <a:latin typeface="Arial"/>
                <a:ea typeface="+mn-ea"/>
                <a:cs typeface="+mn-cs"/>
              </a:rPr>
              <a:t>приостановки</a:t>
            </a:r>
            <a:r>
              <a:rPr lang="en-US" sz="1050" b="0" i="0" dirty="0">
                <a:latin typeface="Arial"/>
                <a:ea typeface="+mn-ea"/>
                <a:cs typeface="+mn-cs"/>
              </a:rPr>
              <a:t> </a:t>
            </a:r>
            <a:r>
              <a:rPr lang="en-US" sz="1050" b="0" i="0" dirty="0" err="1">
                <a:latin typeface="Arial"/>
                <a:ea typeface="+mn-ea"/>
                <a:cs typeface="+mn-cs"/>
              </a:rPr>
              <a:t>работы</a:t>
            </a:r>
            <a:r>
              <a:rPr lang="en-US" sz="1050" b="0" i="0" dirty="0">
                <a:latin typeface="Arial"/>
                <a:ea typeface="+mn-ea"/>
                <a:cs typeface="+mn-cs"/>
              </a:rPr>
              <a:t> </a:t>
            </a:r>
            <a:r>
              <a:rPr lang="en-US" sz="1050" b="0" i="0" dirty="0" err="1">
                <a:latin typeface="Arial"/>
                <a:ea typeface="+mn-ea"/>
                <a:cs typeface="+mn-cs"/>
              </a:rPr>
              <a:t>систем</a:t>
            </a:r>
            <a:r>
              <a:rPr lang="en-US" sz="1050" b="0" i="0" dirty="0">
                <a:latin typeface="Arial"/>
                <a:ea typeface="+mn-ea"/>
                <a:cs typeface="+mn-cs"/>
              </a:rPr>
              <a:t>:</a:t>
            </a: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а</a:t>
            </a:r>
            <a:r>
              <a:rPr lang="en-US" sz="1050" b="0" i="0" dirty="0" err="1" smtClean="0">
                <a:latin typeface="Arial"/>
                <a:ea typeface="+mn-ea"/>
                <a:cs typeface="+mn-cs"/>
              </a:rPr>
              <a:t>дминистрирование</a:t>
            </a:r>
            <a:r>
              <a:rPr lang="en-US" sz="1050" b="0" i="0" dirty="0" smtClean="0">
                <a:latin typeface="Arial"/>
                <a:ea typeface="+mn-ea"/>
                <a:cs typeface="+mn-cs"/>
              </a:rPr>
              <a:t> </a:t>
            </a:r>
            <a:r>
              <a:rPr lang="en-US" sz="1050" b="0" i="0" dirty="0" err="1">
                <a:latin typeface="Arial"/>
                <a:ea typeface="+mn-ea"/>
                <a:cs typeface="+mn-cs"/>
              </a:rPr>
              <a:t>содержимого</a:t>
            </a:r>
            <a:endParaRPr lang="en-US" sz="1050" b="0" i="0" dirty="0">
              <a:latin typeface="Arial"/>
              <a:ea typeface="+mn-ea"/>
              <a:cs typeface="+mn-cs"/>
            </a:endParaRP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а</a:t>
            </a:r>
            <a:r>
              <a:rPr lang="en-US" sz="1050" b="0" i="0" dirty="0" err="1" smtClean="0">
                <a:latin typeface="Arial"/>
                <a:ea typeface="+mn-ea"/>
                <a:cs typeface="+mn-cs"/>
              </a:rPr>
              <a:t>дминистрирование</a:t>
            </a:r>
            <a:r>
              <a:rPr lang="en-US" sz="1050" b="0" i="0" dirty="0" smtClean="0">
                <a:latin typeface="Arial"/>
                <a:ea typeface="+mn-ea"/>
                <a:cs typeface="+mn-cs"/>
              </a:rPr>
              <a:t> </a:t>
            </a:r>
            <a:r>
              <a:rPr lang="en-US" sz="1050" b="0" i="0" dirty="0" err="1">
                <a:latin typeface="Arial"/>
                <a:ea typeface="+mn-ea"/>
                <a:cs typeface="+mn-cs"/>
              </a:rPr>
              <a:t>пользователей</a:t>
            </a:r>
            <a:endParaRPr lang="en-US" sz="1050" b="0" i="0" dirty="0">
              <a:latin typeface="Arial"/>
              <a:ea typeface="+mn-ea"/>
              <a:cs typeface="+mn-cs"/>
            </a:endParaRP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а</a:t>
            </a:r>
            <a:r>
              <a:rPr lang="en-US" sz="1050" b="0" i="0" dirty="0" err="1" smtClean="0">
                <a:latin typeface="Arial"/>
                <a:ea typeface="+mn-ea"/>
                <a:cs typeface="+mn-cs"/>
              </a:rPr>
              <a:t>дминистрирование</a:t>
            </a:r>
            <a:r>
              <a:rPr lang="en-US" sz="1050" b="0" i="0" dirty="0" smtClean="0">
                <a:latin typeface="Arial"/>
                <a:ea typeface="+mn-ea"/>
                <a:cs typeface="+mn-cs"/>
              </a:rPr>
              <a:t> </a:t>
            </a:r>
            <a:r>
              <a:rPr lang="en-US" sz="1050" b="0" i="0" dirty="0" err="1">
                <a:latin typeface="Arial"/>
                <a:ea typeface="+mn-ea"/>
                <a:cs typeface="+mn-cs"/>
              </a:rPr>
              <a:t>системы</a:t>
            </a:r>
            <a:endParaRPr lang="en-US" sz="1050" b="0" i="0" dirty="0">
              <a:latin typeface="Arial"/>
              <a:ea typeface="+mn-ea"/>
              <a:cs typeface="+mn-cs"/>
            </a:endParaRP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в</a:t>
            </a:r>
            <a:r>
              <a:rPr lang="en-US" sz="1050" b="0" i="0" dirty="0" err="1" smtClean="0">
                <a:latin typeface="Arial"/>
                <a:ea typeface="+mn-ea"/>
                <a:cs typeface="+mn-cs"/>
              </a:rPr>
              <a:t>заимодействие</a:t>
            </a:r>
            <a:endParaRPr lang="en-US" sz="1050" b="0" i="0" dirty="0">
              <a:latin typeface="Arial"/>
              <a:ea typeface="+mn-ea"/>
              <a:cs typeface="+mn-cs"/>
            </a:endParaRPr>
          </a:p>
        </p:txBody>
      </p:sp>
      <p:sp>
        <p:nvSpPr>
          <p:cNvPr id="15" name="TextBox 14"/>
          <p:cNvSpPr txBox="1"/>
          <p:nvPr/>
        </p:nvSpPr>
        <p:spPr>
          <a:xfrm>
            <a:off x="2436438" y="4137665"/>
            <a:ext cx="1970461" cy="430887"/>
          </a:xfrm>
          <a:prstGeom prst="rect">
            <a:avLst/>
          </a:prstGeom>
          <a:noFill/>
        </p:spPr>
        <p:txBody>
          <a:bodyPr wrap="square" lIns="0" tIns="0" rIns="0" bIns="0" rtlCol="0">
            <a:spAutoFit/>
          </a:bodyPr>
          <a:lstStyle/>
          <a:p>
            <a:pPr algn="l" defTabSz="914400">
              <a:spcBef>
                <a:spcPts val="840"/>
              </a:spcBef>
              <a:spcAft>
                <a:spcPts val="0"/>
              </a:spcAft>
              <a:buNone/>
            </a:pPr>
            <a:r>
              <a:rPr lang="en-US" sz="1400" b="1" i="0" dirty="0" err="1">
                <a:solidFill>
                  <a:srgbClr val="0070C0"/>
                </a:solidFill>
                <a:latin typeface="Arial"/>
                <a:ea typeface="Arial Unicode MS"/>
                <a:cs typeface="Arial Unicode MS"/>
              </a:rPr>
              <a:t>Ключевые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пользователи</a:t>
            </a:r>
            <a:endParaRPr lang="en-US" sz="1400" b="1" i="0" dirty="0">
              <a:solidFill>
                <a:srgbClr val="0070C0"/>
              </a:solidFill>
              <a:latin typeface="Arial"/>
              <a:ea typeface="Arial Unicode MS"/>
              <a:cs typeface="Arial Unicode MS"/>
            </a:endParaRPr>
          </a:p>
        </p:txBody>
      </p:sp>
      <p:sp>
        <p:nvSpPr>
          <p:cNvPr id="16" name="TextBox 15"/>
          <p:cNvSpPr txBox="1"/>
          <p:nvPr/>
        </p:nvSpPr>
        <p:spPr>
          <a:xfrm>
            <a:off x="218818" y="4137665"/>
            <a:ext cx="2061592" cy="430887"/>
          </a:xfrm>
          <a:prstGeom prst="rect">
            <a:avLst/>
          </a:prstGeom>
          <a:noFill/>
        </p:spPr>
        <p:txBody>
          <a:bodyPr wrap="square" lIns="0" tIns="0" rIns="0" bIns="0" rtlCol="0">
            <a:spAutoFit/>
          </a:bodyPr>
          <a:lstStyle/>
          <a:p>
            <a:pPr algn="l" defTabSz="914400">
              <a:spcBef>
                <a:spcPts val="840"/>
              </a:spcBef>
              <a:spcAft>
                <a:spcPts val="0"/>
              </a:spcAft>
              <a:buNone/>
            </a:pPr>
            <a:r>
              <a:rPr lang="en-US" sz="1400" b="1" i="0" dirty="0" err="1">
                <a:solidFill>
                  <a:srgbClr val="0070C0"/>
                </a:solidFill>
                <a:latin typeface="Arial"/>
                <a:ea typeface="Arial Unicode MS"/>
                <a:cs typeface="Arial Unicode MS"/>
              </a:rPr>
              <a:t>Конечные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пользователи</a:t>
            </a:r>
            <a:r>
              <a:rPr lang="en-US" sz="1400" b="1" i="0" dirty="0">
                <a:solidFill>
                  <a:srgbClr val="0070C0"/>
                </a:solidFill>
                <a:latin typeface="Arial"/>
                <a:ea typeface="Arial Unicode MS"/>
                <a:cs typeface="Arial Unicode MS"/>
              </a:rPr>
              <a:t> </a:t>
            </a:r>
          </a:p>
        </p:txBody>
      </p:sp>
      <p:sp>
        <p:nvSpPr>
          <p:cNvPr id="17" name="TextBox 16"/>
          <p:cNvSpPr txBox="1"/>
          <p:nvPr/>
        </p:nvSpPr>
        <p:spPr>
          <a:xfrm>
            <a:off x="4713625" y="4137665"/>
            <a:ext cx="1695450" cy="215444"/>
          </a:xfrm>
          <a:prstGeom prst="rect">
            <a:avLst/>
          </a:prstGeom>
          <a:noFill/>
        </p:spPr>
        <p:txBody>
          <a:bodyPr wrap="square" lIns="0" tIns="0" rIns="0" bIns="0" rtlCol="0">
            <a:spAutoFit/>
          </a:bodyPr>
          <a:lstStyle/>
          <a:p>
            <a:pPr algn="l" defTabSz="914400">
              <a:spcBef>
                <a:spcPts val="840"/>
              </a:spcBef>
              <a:spcAft>
                <a:spcPts val="0"/>
              </a:spcAft>
              <a:buNone/>
            </a:pPr>
            <a:r>
              <a:rPr lang="en-US" sz="1400" b="1" i="0">
                <a:solidFill>
                  <a:srgbClr val="0070C0"/>
                </a:solidFill>
                <a:latin typeface="Arial"/>
                <a:ea typeface="Arial Unicode MS"/>
                <a:cs typeface="Arial Unicode MS"/>
              </a:rPr>
              <a:t>Администраторы</a:t>
            </a:r>
          </a:p>
        </p:txBody>
      </p:sp>
      <p:sp>
        <p:nvSpPr>
          <p:cNvPr id="18" name="TextBox 17"/>
          <p:cNvSpPr txBox="1"/>
          <p:nvPr/>
        </p:nvSpPr>
        <p:spPr>
          <a:xfrm>
            <a:off x="6883370" y="4137665"/>
            <a:ext cx="1689130" cy="215444"/>
          </a:xfrm>
          <a:prstGeom prst="rect">
            <a:avLst/>
          </a:prstGeom>
          <a:noFill/>
        </p:spPr>
        <p:txBody>
          <a:bodyPr wrap="square" lIns="0" tIns="0" rIns="0" bIns="0" rtlCol="0">
            <a:spAutoFit/>
          </a:bodyPr>
          <a:lstStyle/>
          <a:p>
            <a:pPr algn="l" defTabSz="914400">
              <a:spcBef>
                <a:spcPts val="840"/>
              </a:spcBef>
              <a:spcAft>
                <a:spcPts val="0"/>
              </a:spcAft>
              <a:buNone/>
            </a:pPr>
            <a:r>
              <a:rPr lang="en-US" sz="1400" b="1" i="0" dirty="0" err="1">
                <a:solidFill>
                  <a:srgbClr val="0070C0"/>
                </a:solidFill>
                <a:latin typeface="Arial"/>
                <a:ea typeface="Arial Unicode MS"/>
                <a:cs typeface="Arial Unicode MS"/>
              </a:rPr>
              <a:t>Разработчики</a:t>
            </a:r>
            <a:endParaRPr lang="en-US" sz="1400" b="1" i="0" dirty="0">
              <a:solidFill>
                <a:srgbClr val="0070C0"/>
              </a:solidFill>
              <a:latin typeface="Arial"/>
              <a:ea typeface="Arial Unicode MS"/>
              <a:cs typeface="Arial Unicode MS"/>
            </a:endParaRPr>
          </a:p>
        </p:txBody>
      </p:sp>
      <p:sp>
        <p:nvSpPr>
          <p:cNvPr id="22" name="Rectangle 21"/>
          <p:cNvSpPr/>
          <p:nvPr/>
        </p:nvSpPr>
        <p:spPr>
          <a:xfrm>
            <a:off x="6784695" y="4517186"/>
            <a:ext cx="2215377" cy="1692771"/>
          </a:xfrm>
          <a:prstGeom prst="rect">
            <a:avLst/>
          </a:prstGeom>
        </p:spPr>
        <p:txBody>
          <a:bodyPr wrap="square">
            <a:spAutoFit/>
          </a:bodyPr>
          <a:lstStyle/>
          <a:p>
            <a:pPr algn="l" defTabSz="914400">
              <a:buNone/>
            </a:pPr>
            <a:r>
              <a:rPr lang="en-US" sz="1050" b="0" i="0" dirty="0" err="1">
                <a:latin typeface="Arial"/>
                <a:ea typeface="+mn-ea"/>
                <a:cs typeface="+mn-cs"/>
              </a:rPr>
              <a:t>Расширение</a:t>
            </a:r>
            <a:r>
              <a:rPr lang="en-US" sz="1050" b="0" i="0" dirty="0">
                <a:latin typeface="Arial"/>
                <a:ea typeface="+mn-ea"/>
                <a:cs typeface="+mn-cs"/>
              </a:rPr>
              <a:t> </a:t>
            </a:r>
            <a:r>
              <a:rPr lang="en-US" sz="1050" b="0" i="0" dirty="0" err="1">
                <a:latin typeface="Arial"/>
                <a:ea typeface="+mn-ea"/>
                <a:cs typeface="+mn-cs"/>
              </a:rPr>
              <a:t>портала</a:t>
            </a:r>
            <a:r>
              <a:rPr lang="en-US" sz="1050" b="0" i="0" dirty="0">
                <a:latin typeface="Arial"/>
                <a:ea typeface="+mn-ea"/>
                <a:cs typeface="+mn-cs"/>
              </a:rPr>
              <a:t>, </a:t>
            </a:r>
            <a:r>
              <a:rPr lang="en-US" sz="1050" b="0" i="0" dirty="0" err="1">
                <a:latin typeface="Arial"/>
                <a:ea typeface="+mn-ea"/>
                <a:cs typeface="+mn-cs"/>
              </a:rPr>
              <a:t>чтобы</a:t>
            </a:r>
            <a:r>
              <a:rPr lang="en-US" sz="1050" b="0" i="0" dirty="0">
                <a:latin typeface="Arial"/>
                <a:ea typeface="+mn-ea"/>
                <a:cs typeface="+mn-cs"/>
              </a:rPr>
              <a:t> </a:t>
            </a:r>
            <a:r>
              <a:rPr lang="en-US" sz="1050" b="0" i="0" dirty="0" err="1">
                <a:latin typeface="Arial"/>
                <a:ea typeface="+mn-ea"/>
                <a:cs typeface="+mn-cs"/>
              </a:rPr>
              <a:t>удовлетворять</a:t>
            </a:r>
            <a:r>
              <a:rPr lang="en-US" sz="1050" b="0" i="0" dirty="0">
                <a:latin typeface="Arial"/>
                <a:ea typeface="+mn-ea"/>
                <a:cs typeface="+mn-cs"/>
              </a:rPr>
              <a:t> </a:t>
            </a:r>
            <a:r>
              <a:rPr lang="en-US" sz="1050" b="0" i="0" dirty="0" err="1">
                <a:latin typeface="Arial"/>
                <a:ea typeface="+mn-ea"/>
                <a:cs typeface="+mn-cs"/>
              </a:rPr>
              <a:t>разнообразные</a:t>
            </a:r>
            <a:r>
              <a:rPr lang="en-US" sz="1050" b="0" i="0" dirty="0">
                <a:latin typeface="Arial"/>
                <a:ea typeface="+mn-ea"/>
                <a:cs typeface="+mn-cs"/>
              </a:rPr>
              <a:t> </a:t>
            </a:r>
            <a:r>
              <a:rPr lang="en-US" sz="1050" b="0" i="0" dirty="0" err="1">
                <a:latin typeface="Arial"/>
                <a:ea typeface="+mn-ea"/>
                <a:cs typeface="+mn-cs"/>
              </a:rPr>
              <a:t>потребности</a:t>
            </a:r>
            <a:r>
              <a:rPr lang="en-US" sz="1050" b="0" i="0" dirty="0">
                <a:latin typeface="Arial"/>
                <a:ea typeface="+mn-ea"/>
                <a:cs typeface="+mn-cs"/>
              </a:rPr>
              <a:t> </a:t>
            </a:r>
            <a:r>
              <a:rPr lang="ru-RU" sz="1050" b="0" i="0" dirty="0" smtClean="0">
                <a:latin typeface="Arial"/>
                <a:ea typeface="+mn-ea"/>
                <a:cs typeface="+mn-cs"/>
              </a:rPr>
              <a:t>В</a:t>
            </a:r>
            <a:r>
              <a:rPr lang="en-US" sz="1050" b="0" i="0" dirty="0" err="1" smtClean="0">
                <a:latin typeface="Arial"/>
                <a:ea typeface="+mn-ea"/>
                <a:cs typeface="+mn-cs"/>
              </a:rPr>
              <a:t>ашей</a:t>
            </a:r>
            <a:r>
              <a:rPr lang="en-US" sz="1050" b="0" i="0" dirty="0" smtClean="0">
                <a:latin typeface="Arial"/>
                <a:ea typeface="+mn-ea"/>
                <a:cs typeface="+mn-cs"/>
              </a:rPr>
              <a:t> </a:t>
            </a:r>
            <a:r>
              <a:rPr lang="en-US" sz="1050" b="0" i="0" dirty="0" err="1">
                <a:latin typeface="Arial"/>
                <a:ea typeface="+mn-ea"/>
                <a:cs typeface="+mn-cs"/>
              </a:rPr>
              <a:t>компании</a:t>
            </a:r>
            <a:r>
              <a:rPr lang="en-US" sz="1050" b="0" i="0" dirty="0">
                <a:latin typeface="Arial"/>
                <a:ea typeface="+mn-ea"/>
                <a:cs typeface="+mn-cs"/>
              </a:rPr>
              <a:t>:</a:t>
            </a: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с</a:t>
            </a:r>
            <a:r>
              <a:rPr lang="en-US" sz="1050" b="0" i="0" dirty="0" err="1" smtClean="0">
                <a:latin typeface="Arial"/>
                <a:ea typeface="+mn-ea"/>
                <a:cs typeface="+mn-cs"/>
              </a:rPr>
              <a:t>реда</a:t>
            </a:r>
            <a:r>
              <a:rPr lang="en-US" sz="1050" b="0" i="0" dirty="0" smtClean="0">
                <a:latin typeface="Arial"/>
                <a:ea typeface="+mn-ea"/>
                <a:cs typeface="+mn-cs"/>
              </a:rPr>
              <a:t> </a:t>
            </a:r>
            <a:r>
              <a:rPr lang="en-US" sz="1050" b="0" i="0" dirty="0">
                <a:latin typeface="Arial"/>
                <a:ea typeface="+mn-ea"/>
                <a:cs typeface="+mn-cs"/>
              </a:rPr>
              <a:t>разработки Developer Studio</a:t>
            </a:r>
          </a:p>
          <a:p>
            <a:pPr algn="l" defTabSz="914400">
              <a:spcBef>
                <a:spcPts val="600"/>
              </a:spcBef>
              <a:buClr>
                <a:srgbClr val="F0AB00"/>
              </a:buClr>
              <a:buFont typeface="Wingdings"/>
              <a:buChar char="§"/>
            </a:pPr>
            <a:r>
              <a:rPr lang="en-US" sz="1050" b="0" i="0" dirty="0">
                <a:latin typeface="Arial"/>
                <a:ea typeface="+mn-ea"/>
                <a:cs typeface="+mn-cs"/>
              </a:rPr>
              <a:t> Web-</a:t>
            </a:r>
            <a:r>
              <a:rPr lang="en-US" sz="1050" b="0" i="0" dirty="0" err="1">
                <a:latin typeface="Arial"/>
                <a:ea typeface="+mn-ea"/>
                <a:cs typeface="+mn-cs"/>
              </a:rPr>
              <a:t>сервисы</a:t>
            </a:r>
            <a:r>
              <a:rPr lang="en-US" sz="1050" b="0" i="0" dirty="0">
                <a:latin typeface="Arial"/>
                <a:ea typeface="+mn-ea"/>
                <a:cs typeface="+mn-cs"/>
              </a:rPr>
              <a:t> и API</a:t>
            </a: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и</a:t>
            </a:r>
            <a:r>
              <a:rPr lang="en-US" sz="1050" b="0" i="0" dirty="0" err="1" smtClean="0">
                <a:latin typeface="Arial"/>
                <a:ea typeface="+mn-ea"/>
                <a:cs typeface="+mn-cs"/>
              </a:rPr>
              <a:t>нструмент</a:t>
            </a:r>
            <a:r>
              <a:rPr lang="en-US" sz="1050" b="0" i="0" dirty="0" smtClean="0">
                <a:latin typeface="Arial"/>
                <a:ea typeface="+mn-ea"/>
                <a:cs typeface="+mn-cs"/>
              </a:rPr>
              <a:t> </a:t>
            </a:r>
            <a:r>
              <a:rPr lang="en-US" sz="1050" b="0" i="0" dirty="0" err="1">
                <a:latin typeface="Arial"/>
                <a:ea typeface="+mn-ea"/>
                <a:cs typeface="+mn-cs"/>
              </a:rPr>
              <a:t>для</a:t>
            </a:r>
            <a:r>
              <a:rPr lang="en-US" sz="1050" b="0" i="0" dirty="0">
                <a:latin typeface="Arial"/>
                <a:ea typeface="+mn-ea"/>
                <a:cs typeface="+mn-cs"/>
              </a:rPr>
              <a:t> </a:t>
            </a:r>
            <a:r>
              <a:rPr lang="en-US" sz="1050" b="0" i="0" dirty="0" err="1">
                <a:latin typeface="Arial"/>
                <a:ea typeface="+mn-ea"/>
                <a:cs typeface="+mn-cs"/>
              </a:rPr>
              <a:t>работы</a:t>
            </a:r>
            <a:r>
              <a:rPr lang="en-US" sz="1050" b="0" i="0" dirty="0">
                <a:latin typeface="Arial"/>
                <a:ea typeface="+mn-ea"/>
                <a:cs typeface="+mn-cs"/>
              </a:rPr>
              <a:t> с Ajax</a:t>
            </a:r>
          </a:p>
          <a:p>
            <a:pPr algn="l" defTabSz="914400">
              <a:spcBef>
                <a:spcPts val="600"/>
              </a:spcBef>
              <a:buClr>
                <a:srgbClr val="F0AB00"/>
              </a:buClr>
              <a:buFont typeface="Wingdings"/>
              <a:buChar char="§"/>
            </a:pPr>
            <a:r>
              <a:rPr lang="en-US" sz="1050" b="0" i="0" dirty="0">
                <a:latin typeface="Arial"/>
                <a:ea typeface="+mn-ea"/>
                <a:cs typeface="+mn-cs"/>
              </a:rPr>
              <a:t> Web-</a:t>
            </a:r>
            <a:r>
              <a:rPr lang="en-US" sz="1050" b="0" i="0" dirty="0" err="1">
                <a:latin typeface="Arial"/>
                <a:ea typeface="+mn-ea"/>
                <a:cs typeface="+mn-cs"/>
              </a:rPr>
              <a:t>стандарты</a:t>
            </a:r>
            <a:endParaRPr lang="en-US" sz="1050" b="0" i="0" dirty="0">
              <a:latin typeface="Arial"/>
              <a:ea typeface="+mn-ea"/>
              <a:cs typeface="+mn-cs"/>
            </a:endParaRPr>
          </a:p>
        </p:txBody>
      </p:sp>
      <p:sp>
        <p:nvSpPr>
          <p:cNvPr id="24" name="Rectangle 23"/>
          <p:cNvSpPr/>
          <p:nvPr/>
        </p:nvSpPr>
        <p:spPr>
          <a:xfrm>
            <a:off x="154296" y="4517186"/>
            <a:ext cx="2158235" cy="1692771"/>
          </a:xfrm>
          <a:prstGeom prst="rect">
            <a:avLst/>
          </a:prstGeom>
        </p:spPr>
        <p:txBody>
          <a:bodyPr wrap="square">
            <a:spAutoFit/>
          </a:bodyPr>
          <a:lstStyle/>
          <a:p>
            <a:pPr algn="l" defTabSz="914400">
              <a:buNone/>
            </a:pPr>
            <a:r>
              <a:rPr lang="en-US" sz="1050" b="0" i="0" dirty="0" err="1">
                <a:latin typeface="Arial"/>
                <a:ea typeface="+mn-ea"/>
                <a:cs typeface="+mn-cs"/>
              </a:rPr>
              <a:t>Использование</a:t>
            </a:r>
            <a:r>
              <a:rPr lang="en-US" sz="1050" b="0" i="0" dirty="0">
                <a:latin typeface="Arial"/>
                <a:ea typeface="+mn-ea"/>
                <a:cs typeface="+mn-cs"/>
              </a:rPr>
              <a:t> </a:t>
            </a:r>
            <a:r>
              <a:rPr lang="en-US" sz="1050" b="0" i="0" dirty="0" smtClean="0">
                <a:latin typeface="Arial"/>
                <a:ea typeface="+mn-ea"/>
                <a:cs typeface="+mn-cs"/>
              </a:rPr>
              <a:t>и</a:t>
            </a:r>
            <a:r>
              <a:rPr lang="ru-RU" sz="1050" b="0" i="0" dirty="0" smtClean="0">
                <a:latin typeface="Arial"/>
                <a:ea typeface="+mn-ea"/>
                <a:cs typeface="+mn-cs"/>
              </a:rPr>
              <a:t> </a:t>
            </a:r>
            <a:r>
              <a:rPr lang="en-US" sz="1050" b="0" i="0" dirty="0" err="1" smtClean="0">
                <a:latin typeface="Arial"/>
                <a:ea typeface="+mn-ea"/>
                <a:cs typeface="+mn-cs"/>
              </a:rPr>
              <a:t>сотрудничество</a:t>
            </a:r>
            <a:r>
              <a:rPr lang="en-US" sz="1050" b="0" i="0" dirty="0" smtClean="0">
                <a:latin typeface="Arial"/>
                <a:ea typeface="+mn-ea"/>
                <a:cs typeface="+mn-cs"/>
              </a:rPr>
              <a:t> </a:t>
            </a:r>
            <a:r>
              <a:rPr lang="en-US" sz="1050" b="0" i="0" dirty="0">
                <a:latin typeface="Arial"/>
                <a:ea typeface="+mn-ea"/>
                <a:cs typeface="+mn-cs"/>
              </a:rPr>
              <a:t>в </a:t>
            </a:r>
            <a:r>
              <a:rPr lang="en-US" sz="1050" b="0" i="0" dirty="0" err="1">
                <a:latin typeface="Arial"/>
                <a:ea typeface="+mn-ea"/>
                <a:cs typeface="+mn-cs"/>
              </a:rPr>
              <a:t>любом</a:t>
            </a:r>
            <a:r>
              <a:rPr lang="en-US" sz="1050" b="0" i="0" dirty="0">
                <a:latin typeface="Arial"/>
                <a:ea typeface="+mn-ea"/>
                <a:cs typeface="+mn-cs"/>
              </a:rPr>
              <a:t> </a:t>
            </a:r>
            <a:r>
              <a:rPr lang="en-US" sz="1050" b="0" i="0" dirty="0" err="1">
                <a:latin typeface="Arial"/>
                <a:ea typeface="+mn-ea"/>
                <a:cs typeface="+mn-cs"/>
              </a:rPr>
              <a:t>месте</a:t>
            </a:r>
            <a:r>
              <a:rPr lang="en-US" sz="1050" b="0" i="0" dirty="0" smtClean="0">
                <a:latin typeface="Arial"/>
                <a:ea typeface="+mn-ea"/>
                <a:cs typeface="+mn-cs"/>
              </a:rPr>
              <a:t>: </a:t>
            </a:r>
          </a:p>
          <a:p>
            <a:pPr algn="l" defTabSz="914400">
              <a:spcBef>
                <a:spcPts val="600"/>
              </a:spcBef>
              <a:buClr>
                <a:srgbClr val="F0AB00"/>
              </a:buClr>
              <a:buFont typeface="Wingdings"/>
              <a:buChar char="§"/>
            </a:pPr>
            <a:r>
              <a:rPr lang="en-US" sz="1050" b="0" i="0" dirty="0" smtClean="0">
                <a:latin typeface="Arial"/>
                <a:ea typeface="+mn-ea"/>
                <a:cs typeface="+mn-cs"/>
              </a:rPr>
              <a:t> </a:t>
            </a:r>
            <a:r>
              <a:rPr lang="ru-RU" sz="1050" b="0" i="0" dirty="0" smtClean="0">
                <a:latin typeface="Arial"/>
                <a:ea typeface="+mn-ea"/>
                <a:cs typeface="+mn-cs"/>
              </a:rPr>
              <a:t>к</a:t>
            </a:r>
            <a:r>
              <a:rPr lang="en-US" sz="1050" b="0" i="0" dirty="0" err="1" smtClean="0">
                <a:latin typeface="Arial"/>
                <a:ea typeface="+mn-ea"/>
                <a:cs typeface="+mn-cs"/>
              </a:rPr>
              <a:t>орпоративные</a:t>
            </a:r>
            <a:r>
              <a:rPr lang="en-US" sz="1050" b="0" i="0" dirty="0" smtClean="0">
                <a:latin typeface="Arial"/>
                <a:ea typeface="+mn-ea"/>
                <a:cs typeface="+mn-cs"/>
              </a:rPr>
              <a:t> </a:t>
            </a:r>
            <a:r>
              <a:rPr lang="en-US" sz="1050" b="0" i="0" dirty="0" err="1" smtClean="0">
                <a:latin typeface="Arial"/>
                <a:ea typeface="+mn-ea"/>
                <a:cs typeface="+mn-cs"/>
              </a:rPr>
              <a:t>рабочие</a:t>
            </a:r>
            <a:r>
              <a:rPr lang="en-US" sz="1050" b="0" i="0" dirty="0" smtClean="0">
                <a:latin typeface="Arial"/>
                <a:ea typeface="+mn-ea"/>
                <a:cs typeface="+mn-cs"/>
              </a:rPr>
              <a:t> </a:t>
            </a:r>
            <a:r>
              <a:rPr lang="en-US" sz="1050" b="0" i="0" dirty="0" err="1" smtClean="0">
                <a:latin typeface="Arial"/>
                <a:ea typeface="+mn-ea"/>
                <a:cs typeface="+mn-cs"/>
              </a:rPr>
              <a:t>пространства</a:t>
            </a:r>
            <a:r>
              <a:rPr lang="en-US" sz="1050" b="0" i="0" dirty="0" smtClean="0">
                <a:latin typeface="Arial"/>
                <a:ea typeface="+mn-ea"/>
                <a:cs typeface="+mn-cs"/>
              </a:rPr>
              <a:t> </a:t>
            </a:r>
          </a:p>
          <a:p>
            <a:pPr algn="l" defTabSz="914400">
              <a:spcBef>
                <a:spcPts val="600"/>
              </a:spcBef>
              <a:buClr>
                <a:srgbClr val="F0AB00"/>
              </a:buClr>
              <a:buFont typeface="Wingdings"/>
              <a:buChar char="§"/>
            </a:pPr>
            <a:r>
              <a:rPr lang="en-US" sz="1050" b="0" i="0" dirty="0" smtClean="0">
                <a:latin typeface="Arial"/>
                <a:ea typeface="+mn-ea"/>
                <a:cs typeface="+mn-cs"/>
              </a:rPr>
              <a:t> </a:t>
            </a:r>
            <a:r>
              <a:rPr lang="ru-RU" sz="1050" b="0" i="0" dirty="0" err="1" smtClean="0">
                <a:latin typeface="Arial"/>
                <a:ea typeface="+mn-ea"/>
                <a:cs typeface="+mn-cs"/>
              </a:rPr>
              <a:t>ф</a:t>
            </a:r>
            <a:r>
              <a:rPr lang="en-US" sz="1050" b="0" i="0" dirty="0" err="1" smtClean="0">
                <a:latin typeface="Arial"/>
                <a:ea typeface="+mn-ea"/>
                <a:cs typeface="+mn-cs"/>
              </a:rPr>
              <a:t>орумы</a:t>
            </a:r>
            <a:endParaRPr lang="en-US" sz="1050" b="0" i="0" dirty="0">
              <a:latin typeface="Arial"/>
              <a:ea typeface="+mn-ea"/>
              <a:cs typeface="+mn-cs"/>
            </a:endParaRPr>
          </a:p>
          <a:p>
            <a:pPr algn="l" defTabSz="914400">
              <a:spcBef>
                <a:spcPts val="600"/>
              </a:spcBef>
              <a:buClr>
                <a:srgbClr val="F0AB00"/>
              </a:buClr>
              <a:buFont typeface="Wingdings"/>
              <a:buChar char="§"/>
            </a:pPr>
            <a:r>
              <a:rPr lang="en-US" sz="1050" b="0" i="0" dirty="0">
                <a:latin typeface="Arial"/>
                <a:ea typeface="+mn-ea"/>
                <a:cs typeface="+mn-cs"/>
              </a:rPr>
              <a:t> Wiki</a:t>
            </a:r>
          </a:p>
          <a:p>
            <a:pPr algn="l" defTabSz="914400">
              <a:spcBef>
                <a:spcPts val="600"/>
              </a:spcBef>
              <a:buClr>
                <a:srgbClr val="F0AB00"/>
              </a:buClr>
              <a:buFont typeface="Wingdings"/>
              <a:buChar char="§"/>
            </a:pPr>
            <a:r>
              <a:rPr lang="en-US" sz="1050" b="0" i="0" dirty="0">
                <a:latin typeface="Arial"/>
                <a:ea typeface="+mn-ea"/>
                <a:cs typeface="+mn-cs"/>
              </a:rPr>
              <a:t> </a:t>
            </a:r>
            <a:r>
              <a:rPr lang="ru-RU" sz="1050" b="0" i="0" dirty="0" smtClean="0">
                <a:latin typeface="Arial"/>
                <a:ea typeface="+mn-ea"/>
                <a:cs typeface="+mn-cs"/>
              </a:rPr>
              <a:t>б</a:t>
            </a:r>
            <a:r>
              <a:rPr lang="en-US" sz="1050" b="0" i="0" dirty="0" err="1" smtClean="0">
                <a:latin typeface="Arial"/>
                <a:ea typeface="+mn-ea"/>
                <a:cs typeface="+mn-cs"/>
              </a:rPr>
              <a:t>изнес-пакеты</a:t>
            </a:r>
            <a:endParaRPr lang="en-US" sz="1050" b="0" i="0" dirty="0">
              <a:latin typeface="Arial"/>
              <a:ea typeface="+mn-ea"/>
              <a:cs typeface="+mn-cs"/>
            </a:endParaRPr>
          </a:p>
        </p:txBody>
      </p:sp>
      <p:cxnSp>
        <p:nvCxnSpPr>
          <p:cNvPr id="26" name="Straight Connector 25"/>
          <p:cNvCxnSpPr/>
          <p:nvPr/>
        </p:nvCxnSpPr>
        <p:spPr>
          <a:xfrm rot="5400000">
            <a:off x="1289126" y="5209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59480" y="5209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731802" y="5209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400200"/>
            <a:ext cx="8680300" cy="768200"/>
          </a:xfrm>
        </p:spPr>
        <p:txBody>
          <a:bodyPr/>
          <a:lstStyle/>
          <a:p>
            <a:pPr algn="l" defTabSz="914400">
              <a:spcBef>
                <a:spcPts val="0"/>
              </a:spcBef>
              <a:buNone/>
            </a:pPr>
            <a:r>
              <a:rPr lang="en-US" sz="2000" b="1" i="0" dirty="0" err="1">
                <a:solidFill>
                  <a:srgbClr val="666666"/>
                </a:solidFill>
                <a:latin typeface="Arial"/>
                <a:ea typeface="+mj-ea"/>
                <a:cs typeface="+mj-cs"/>
              </a:rPr>
              <a:t>Решение</a:t>
            </a:r>
            <a:r>
              <a:rPr lang="en-US" sz="2000" b="1" i="0" dirty="0">
                <a:solidFill>
                  <a:srgbClr val="666666"/>
                </a:solidFill>
                <a:latin typeface="Arial"/>
                <a:ea typeface="+mj-ea"/>
                <a:cs typeface="+mj-cs"/>
              </a:rPr>
              <a:t> SAP «</a:t>
            </a:r>
            <a:r>
              <a:rPr lang="en-US" sz="2000" b="1" i="0" dirty="0" err="1">
                <a:solidFill>
                  <a:srgbClr val="666666"/>
                </a:solidFill>
                <a:latin typeface="Arial"/>
                <a:ea typeface="+mj-ea"/>
                <a:cs typeface="+mj-cs"/>
              </a:rPr>
              <a:t>Портал</a:t>
            </a:r>
            <a:r>
              <a:rPr lang="en-US" sz="2000" b="1" i="0" dirty="0">
                <a:solidFill>
                  <a:srgbClr val="666666"/>
                </a:solidFill>
                <a:latin typeface="Arial"/>
                <a:ea typeface="+mj-ea"/>
                <a:cs typeface="+mj-cs"/>
              </a:rPr>
              <a:t> </a:t>
            </a:r>
            <a:r>
              <a:rPr lang="en-US" sz="2000" b="1" i="0" dirty="0" err="1">
                <a:solidFill>
                  <a:srgbClr val="666666"/>
                </a:solidFill>
                <a:latin typeface="Arial"/>
                <a:ea typeface="+mj-ea"/>
                <a:cs typeface="+mj-cs"/>
              </a:rPr>
              <a:t>предприятия</a:t>
            </a:r>
            <a:r>
              <a:rPr lang="en-US" sz="2000" b="1" i="0" dirty="0">
                <a:solidFill>
                  <a:srgbClr val="666666"/>
                </a:solidFill>
                <a:latin typeface="Arial"/>
                <a:ea typeface="+mj-ea"/>
                <a:cs typeface="+mj-cs"/>
              </a:rPr>
              <a:t>» </a:t>
            </a:r>
            <a:r>
              <a:rPr lang="en-US" sz="2000" b="1" i="0" dirty="0" err="1">
                <a:solidFill>
                  <a:srgbClr val="666666"/>
                </a:solidFill>
                <a:latin typeface="Arial"/>
                <a:ea typeface="+mj-ea"/>
                <a:cs typeface="+mj-cs"/>
              </a:rPr>
              <a:t>для</a:t>
            </a:r>
            <a:r>
              <a:rPr lang="en-US" sz="2000" b="1" i="0" dirty="0">
                <a:solidFill>
                  <a:srgbClr val="666666"/>
                </a:solidFill>
                <a:latin typeface="Arial"/>
                <a:ea typeface="+mj-ea"/>
                <a:cs typeface="+mj-cs"/>
              </a:rPr>
              <a:t> </a:t>
            </a:r>
            <a:r>
              <a:rPr lang="en-US" sz="2000" b="1" i="0" dirty="0" err="1">
                <a:solidFill>
                  <a:srgbClr val="666666"/>
                </a:solidFill>
                <a:latin typeface="Arial"/>
                <a:ea typeface="+mj-ea"/>
                <a:cs typeface="+mj-cs"/>
              </a:rPr>
              <a:t>конечных</a:t>
            </a:r>
            <a:r>
              <a:rPr lang="en-US" sz="2000" b="1" i="0" dirty="0">
                <a:solidFill>
                  <a:srgbClr val="666666"/>
                </a:solidFill>
                <a:latin typeface="Arial"/>
                <a:ea typeface="+mj-ea"/>
                <a:cs typeface="+mj-cs"/>
              </a:rPr>
              <a:t> </a:t>
            </a:r>
            <a:r>
              <a:rPr lang="en-US" sz="2000" b="1" i="0" dirty="0" err="1">
                <a:solidFill>
                  <a:srgbClr val="666666"/>
                </a:solidFill>
                <a:latin typeface="Arial"/>
                <a:ea typeface="+mj-ea"/>
                <a:cs typeface="+mj-cs"/>
              </a:rPr>
              <a:t>пользователей</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600" b="0" i="0" dirty="0" err="1">
                <a:solidFill>
                  <a:srgbClr val="666666"/>
                </a:solidFill>
                <a:latin typeface="Arial"/>
                <a:ea typeface="+mj-ea"/>
                <a:cs typeface="+mj-cs"/>
              </a:rPr>
              <a:t>Рост</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эффективности</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пользователей</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благодаря</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интеллектуальным</a:t>
            </a:r>
            <a:r>
              <a:rPr lang="en-US" sz="1600" b="0" i="0" dirty="0">
                <a:solidFill>
                  <a:srgbClr val="666666"/>
                </a:solidFill>
                <a:latin typeface="Arial"/>
                <a:ea typeface="+mj-ea"/>
                <a:cs typeface="+mj-cs"/>
              </a:rPr>
              <a:t> и </a:t>
            </a:r>
            <a:r>
              <a:rPr lang="en-US" sz="1600" b="0" i="0" dirty="0" err="1">
                <a:solidFill>
                  <a:srgbClr val="666666"/>
                </a:solidFill>
                <a:latin typeface="Arial"/>
                <a:ea typeface="+mj-ea"/>
                <a:cs typeface="+mj-cs"/>
              </a:rPr>
              <a:t>интуитивным</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инструментам</a:t>
            </a:r>
            <a:endParaRPr lang="en-US" sz="1600" b="0" i="0" dirty="0">
              <a:solidFill>
                <a:srgbClr val="666666"/>
              </a:solidFill>
              <a:latin typeface="Arial"/>
              <a:ea typeface="+mj-ea"/>
              <a:cs typeface="+mj-cs"/>
            </a:endParaRPr>
          </a:p>
        </p:txBody>
      </p:sp>
      <p:pic>
        <p:nvPicPr>
          <p:cNvPr id="5" name="Picture 4" descr="248041_l_srgb_s_gl.jpg"/>
          <p:cNvPicPr>
            <a:picLocks noChangeAspect="1"/>
          </p:cNvPicPr>
          <p:nvPr/>
        </p:nvPicPr>
        <p:blipFill>
          <a:blip r:embed="rId3" cstate="screen"/>
          <a:srcRect/>
          <a:stretch>
            <a:fillRect/>
          </a:stretch>
        </p:blipFill>
        <p:spPr>
          <a:xfrm flipH="1">
            <a:off x="5922572" y="1690687"/>
            <a:ext cx="2922498" cy="4320000"/>
          </a:xfrm>
          <a:prstGeom prst="rect">
            <a:avLst/>
          </a:prstGeom>
          <a:ln>
            <a:noFill/>
          </a:ln>
          <a:effectLst>
            <a:outerShdw blurRad="50800" dist="38100" dir="2700000" algn="tl" rotWithShape="0">
              <a:prstClr val="black">
                <a:alpha val="40000"/>
              </a:prstClr>
            </a:outerShdw>
          </a:effectLst>
        </p:spPr>
      </p:pic>
      <p:sp>
        <p:nvSpPr>
          <p:cNvPr id="7" name="Text Placeholder 6"/>
          <p:cNvSpPr>
            <a:spLocks noGrp="1"/>
          </p:cNvSpPr>
          <p:nvPr>
            <p:ph type="body" sz="quarter" idx="10"/>
          </p:nvPr>
        </p:nvSpPr>
        <p:spPr>
          <a:xfrm>
            <a:off x="324000" y="1322386"/>
            <a:ext cx="5225900" cy="5014914"/>
          </a:xfrm>
        </p:spPr>
        <p:txBody>
          <a:bodyPr/>
          <a:lstStyle/>
          <a:p>
            <a:pPr marL="173736" indent="-173736" algn="l" defTabSz="914400">
              <a:spcBef>
                <a:spcPts val="1620"/>
              </a:spcBef>
              <a:buClr>
                <a:srgbClr val="FFC000"/>
              </a:buClr>
              <a:buSzPct val="100000"/>
              <a:buFont typeface="Wingdings"/>
              <a:buChar char="§"/>
            </a:pPr>
            <a:r>
              <a:rPr lang="en-US" sz="1100" b="0" i="0" dirty="0" err="1">
                <a:solidFill>
                  <a:srgbClr val="000000"/>
                </a:solidFill>
                <a:latin typeface="Arial"/>
                <a:cs typeface="Arial"/>
              </a:rPr>
              <a:t>Легкость</a:t>
            </a:r>
            <a:r>
              <a:rPr lang="en-US" sz="1100" b="0" i="0" dirty="0">
                <a:solidFill>
                  <a:srgbClr val="000000"/>
                </a:solidFill>
                <a:latin typeface="Arial"/>
                <a:cs typeface="Arial"/>
              </a:rPr>
              <a:t> </a:t>
            </a:r>
            <a:r>
              <a:rPr lang="en-US" sz="1100" b="0" i="0" dirty="0" err="1">
                <a:solidFill>
                  <a:srgbClr val="000000"/>
                </a:solidFill>
                <a:latin typeface="Arial"/>
                <a:cs typeface="Arial"/>
              </a:rPr>
              <a:t>совместной</a:t>
            </a:r>
            <a:r>
              <a:rPr lang="en-US" sz="1100" b="0" i="0" dirty="0">
                <a:solidFill>
                  <a:srgbClr val="000000"/>
                </a:solidFill>
                <a:latin typeface="Arial"/>
                <a:cs typeface="Arial"/>
              </a:rPr>
              <a:t> </a:t>
            </a:r>
            <a:r>
              <a:rPr lang="en-US" sz="1100" b="0" i="0" dirty="0" err="1">
                <a:solidFill>
                  <a:srgbClr val="000000"/>
                </a:solidFill>
                <a:latin typeface="Arial"/>
                <a:cs typeface="Arial"/>
              </a:rPr>
              <a:t>работы</a:t>
            </a:r>
            <a:r>
              <a:rPr lang="en-US" sz="1100" b="0" i="0" dirty="0">
                <a:solidFill>
                  <a:srgbClr val="000000"/>
                </a:solidFill>
                <a:latin typeface="Arial"/>
                <a:cs typeface="Arial"/>
              </a:rPr>
              <a:t> и </a:t>
            </a:r>
            <a:r>
              <a:rPr lang="en-US" sz="1100" b="0" i="0" dirty="0" err="1">
                <a:solidFill>
                  <a:srgbClr val="000000"/>
                </a:solidFill>
                <a:latin typeface="Arial"/>
                <a:cs typeface="Arial"/>
              </a:rPr>
              <a:t>обмена</a:t>
            </a:r>
            <a:r>
              <a:rPr lang="en-US" sz="1100" b="0" i="0" dirty="0">
                <a:solidFill>
                  <a:srgbClr val="000000"/>
                </a:solidFill>
                <a:latin typeface="Arial"/>
                <a:cs typeface="Arial"/>
              </a:rPr>
              <a:t> </a:t>
            </a:r>
            <a:r>
              <a:rPr lang="en-US" sz="1100" b="0" i="0" dirty="0" err="1">
                <a:solidFill>
                  <a:srgbClr val="000000"/>
                </a:solidFill>
                <a:latin typeface="Arial"/>
                <a:cs typeface="Arial"/>
              </a:rPr>
              <a:t>информацией</a:t>
            </a:r>
            <a:r>
              <a:rPr lang="en-US" sz="1100" b="0" i="0" dirty="0">
                <a:solidFill>
                  <a:srgbClr val="000000"/>
                </a:solidFill>
                <a:latin typeface="Arial"/>
                <a:cs typeface="Arial"/>
              </a:rPr>
              <a:t> с </a:t>
            </a:r>
            <a:r>
              <a:rPr lang="en-US" sz="1100" b="0" i="0" dirty="0" err="1">
                <a:solidFill>
                  <a:srgbClr val="000000"/>
                </a:solidFill>
                <a:latin typeface="Arial"/>
                <a:cs typeface="Arial"/>
              </a:rPr>
              <a:t>помощью</a:t>
            </a:r>
            <a:r>
              <a:rPr lang="en-US" sz="1100" b="0" i="0" dirty="0">
                <a:solidFill>
                  <a:srgbClr val="000000"/>
                </a:solidFill>
                <a:latin typeface="Arial"/>
                <a:cs typeface="Arial"/>
              </a:rPr>
              <a:t> </a:t>
            </a:r>
            <a:r>
              <a:rPr lang="en-US" sz="1100" b="1" i="0" dirty="0" err="1">
                <a:solidFill>
                  <a:srgbClr val="000000"/>
                </a:solidFill>
                <a:latin typeface="Arial"/>
                <a:cs typeface="Arial"/>
              </a:rPr>
              <a:t>рабочих</a:t>
            </a:r>
            <a:r>
              <a:rPr lang="en-US" sz="1100" b="1" i="0" dirty="0">
                <a:solidFill>
                  <a:srgbClr val="000000"/>
                </a:solidFill>
                <a:latin typeface="Arial"/>
                <a:cs typeface="Arial"/>
              </a:rPr>
              <a:t> </a:t>
            </a:r>
            <a:r>
              <a:rPr lang="en-US" sz="1100" b="1" i="0" dirty="0" err="1">
                <a:solidFill>
                  <a:srgbClr val="000000"/>
                </a:solidFill>
                <a:latin typeface="Arial"/>
                <a:cs typeface="Arial"/>
              </a:rPr>
              <a:t>пространств</a:t>
            </a:r>
            <a:r>
              <a:rPr lang="en-US" sz="1100" b="1" i="0" dirty="0">
                <a:solidFill>
                  <a:srgbClr val="000000"/>
                </a:solidFill>
                <a:latin typeface="Arial"/>
                <a:cs typeface="Arial"/>
              </a:rPr>
              <a:t> Enterprise Workspaces, wiki, </a:t>
            </a:r>
            <a:r>
              <a:rPr lang="en-US" sz="1100" b="1" i="0" dirty="0" err="1" smtClean="0">
                <a:solidFill>
                  <a:srgbClr val="000000"/>
                </a:solidFill>
                <a:latin typeface="Arial"/>
                <a:cs typeface="Arial"/>
              </a:rPr>
              <a:t>форумов</a:t>
            </a:r>
            <a:r>
              <a:rPr lang="ru-RU" sz="1100" b="1" i="0" dirty="0" smtClean="0">
                <a:solidFill>
                  <a:srgbClr val="000000"/>
                </a:solidFill>
                <a:latin typeface="Arial"/>
                <a:cs typeface="Arial"/>
              </a:rPr>
              <a:t> </a:t>
            </a:r>
            <a:r>
              <a:rPr lang="en-US" sz="1100" b="0" i="0" dirty="0" smtClean="0">
                <a:solidFill>
                  <a:srgbClr val="000000"/>
                </a:solidFill>
                <a:latin typeface="Arial"/>
                <a:cs typeface="Arial"/>
              </a:rPr>
              <a:t>и</a:t>
            </a:r>
            <a:r>
              <a:rPr lang="en-US" sz="1100" b="1" i="0" dirty="0" smtClean="0">
                <a:solidFill>
                  <a:srgbClr val="000000"/>
                </a:solidFill>
                <a:latin typeface="Arial"/>
                <a:cs typeface="Arial"/>
              </a:rPr>
              <a:t> </a:t>
            </a:r>
            <a:r>
              <a:rPr lang="en-US" sz="1100" b="1" i="0" dirty="0" err="1">
                <a:solidFill>
                  <a:srgbClr val="000000"/>
                </a:solidFill>
                <a:latin typeface="Arial"/>
                <a:cs typeface="Arial"/>
              </a:rPr>
              <a:t>списков</a:t>
            </a:r>
            <a:r>
              <a:rPr lang="en-US" sz="1100" b="1" i="0" dirty="0">
                <a:solidFill>
                  <a:srgbClr val="000000"/>
                </a:solidFill>
                <a:latin typeface="Arial"/>
                <a:cs typeface="Arial"/>
              </a:rPr>
              <a:t> </a:t>
            </a:r>
            <a:r>
              <a:rPr lang="en-US" sz="1100" b="1" i="0" dirty="0" err="1">
                <a:solidFill>
                  <a:srgbClr val="000000"/>
                </a:solidFill>
                <a:latin typeface="Arial"/>
                <a:cs typeface="Arial"/>
              </a:rPr>
              <a:t>документов</a:t>
            </a:r>
            <a:endParaRPr lang="en-US" sz="1100" b="1" i="0" dirty="0">
              <a:solidFill>
                <a:srgbClr val="000000"/>
              </a:solidFill>
              <a:latin typeface="Arial"/>
              <a:cs typeface="Arial"/>
            </a:endParaRPr>
          </a:p>
          <a:p>
            <a:pPr marL="173736" indent="-173736" algn="l" defTabSz="914400">
              <a:spcBef>
                <a:spcPts val="1620"/>
              </a:spcBef>
              <a:buClr>
                <a:srgbClr val="FFC000"/>
              </a:buClr>
              <a:buSzPct val="100000"/>
              <a:buFont typeface="Wingdings"/>
              <a:buChar char="§"/>
            </a:pPr>
            <a:r>
              <a:rPr lang="en-US" sz="1100" b="1" i="0" dirty="0" err="1">
                <a:solidFill>
                  <a:srgbClr val="000000"/>
                </a:solidFill>
                <a:latin typeface="Arial"/>
                <a:cs typeface="Arial"/>
              </a:rPr>
              <a:t>Интеллектуальный</a:t>
            </a:r>
            <a:r>
              <a:rPr lang="en-US" sz="1100" b="1" i="0" dirty="0">
                <a:solidFill>
                  <a:srgbClr val="000000"/>
                </a:solidFill>
                <a:latin typeface="Arial"/>
                <a:cs typeface="Arial"/>
              </a:rPr>
              <a:t> </a:t>
            </a:r>
            <a:r>
              <a:rPr lang="en-US" sz="1100" b="1" i="0" dirty="0" err="1">
                <a:solidFill>
                  <a:srgbClr val="000000"/>
                </a:solidFill>
                <a:latin typeface="Arial"/>
                <a:cs typeface="Arial"/>
              </a:rPr>
              <a:t>доступ</a:t>
            </a:r>
            <a:r>
              <a:rPr lang="en-US" sz="1100" b="1" i="0" dirty="0">
                <a:solidFill>
                  <a:srgbClr val="000000"/>
                </a:solidFill>
                <a:latin typeface="Arial"/>
                <a:cs typeface="Arial"/>
              </a:rPr>
              <a:t> с </a:t>
            </a:r>
            <a:r>
              <a:rPr lang="en-US" sz="1100" b="1" i="0" dirty="0" err="1">
                <a:solidFill>
                  <a:srgbClr val="000000"/>
                </a:solidFill>
                <a:latin typeface="Arial"/>
                <a:cs typeface="Arial"/>
              </a:rPr>
              <a:t>помощью</a:t>
            </a:r>
            <a:r>
              <a:rPr lang="en-US" sz="1100" b="1" i="0" dirty="0">
                <a:solidFill>
                  <a:srgbClr val="000000"/>
                </a:solidFill>
                <a:latin typeface="Arial"/>
                <a:cs typeface="Arial"/>
              </a:rPr>
              <a:t> </a:t>
            </a:r>
            <a:r>
              <a:rPr lang="en-US" sz="1100" b="1" i="0" dirty="0" err="1">
                <a:solidFill>
                  <a:srgbClr val="000000"/>
                </a:solidFill>
                <a:latin typeface="Arial"/>
                <a:cs typeface="Arial"/>
              </a:rPr>
              <a:t>нового</a:t>
            </a:r>
            <a:r>
              <a:rPr lang="en-US" sz="1100" b="1" i="0" dirty="0">
                <a:solidFill>
                  <a:srgbClr val="000000"/>
                </a:solidFill>
                <a:latin typeface="Arial"/>
                <a:cs typeface="Arial"/>
              </a:rPr>
              <a:t> </a:t>
            </a:r>
            <a:r>
              <a:rPr lang="en-US" sz="1100" b="1" i="0" dirty="0" err="1">
                <a:solidFill>
                  <a:srgbClr val="000000"/>
                </a:solidFill>
                <a:latin typeface="Arial"/>
                <a:cs typeface="Arial"/>
              </a:rPr>
              <a:t>инструмента</a:t>
            </a:r>
            <a:r>
              <a:rPr lang="en-US" sz="1100" b="1" i="0" dirty="0">
                <a:solidFill>
                  <a:srgbClr val="000000"/>
                </a:solidFill>
                <a:latin typeface="Arial"/>
                <a:cs typeface="Arial"/>
              </a:rPr>
              <a:t> </a:t>
            </a:r>
            <a:r>
              <a:rPr lang="en-US" sz="1100" b="1" i="0" dirty="0" err="1">
                <a:solidFill>
                  <a:srgbClr val="000000"/>
                </a:solidFill>
                <a:latin typeface="Arial"/>
                <a:cs typeface="Arial"/>
              </a:rPr>
              <a:t>для</a:t>
            </a:r>
            <a:r>
              <a:rPr lang="en-US" sz="1100" b="1" i="0" dirty="0">
                <a:solidFill>
                  <a:srgbClr val="000000"/>
                </a:solidFill>
                <a:latin typeface="Arial"/>
                <a:cs typeface="Arial"/>
              </a:rPr>
              <a:t> </a:t>
            </a:r>
            <a:r>
              <a:rPr lang="en-US" sz="1100" b="1" i="0" dirty="0" err="1">
                <a:solidFill>
                  <a:srgbClr val="000000"/>
                </a:solidFill>
                <a:latin typeface="Arial"/>
                <a:cs typeface="Arial"/>
              </a:rPr>
              <a:t>работы</a:t>
            </a:r>
            <a:r>
              <a:rPr lang="en-US" sz="1100" b="1" i="0" dirty="0">
                <a:solidFill>
                  <a:srgbClr val="000000"/>
                </a:solidFill>
                <a:latin typeface="Arial"/>
                <a:cs typeface="Arial"/>
              </a:rPr>
              <a:t> с Ajax</a:t>
            </a:r>
          </a:p>
          <a:p>
            <a:pPr marL="356616" lvl="1" indent="-173736" algn="l">
              <a:buClr>
                <a:srgbClr val="FFC000"/>
              </a:buClr>
              <a:buFont typeface="Wingdings"/>
              <a:buChar char="§"/>
            </a:pPr>
            <a:r>
              <a:rPr lang="en-US" sz="1100" b="0" i="0" dirty="0" err="1">
                <a:latin typeface="Arial"/>
                <a:cs typeface="Arial"/>
              </a:rPr>
              <a:t>Гармоничный</a:t>
            </a:r>
            <a:r>
              <a:rPr lang="en-US" sz="1100" b="0" i="0" dirty="0">
                <a:latin typeface="Arial"/>
                <a:cs typeface="Arial"/>
              </a:rPr>
              <a:t> и </a:t>
            </a:r>
            <a:r>
              <a:rPr lang="en-US" sz="1100" b="0" i="0" dirty="0" err="1">
                <a:latin typeface="Arial"/>
                <a:cs typeface="Arial"/>
              </a:rPr>
              <a:t>интуитивно</a:t>
            </a:r>
            <a:r>
              <a:rPr lang="en-US" sz="1100" b="0" i="0" dirty="0">
                <a:latin typeface="Arial"/>
                <a:cs typeface="Arial"/>
              </a:rPr>
              <a:t> </a:t>
            </a:r>
            <a:r>
              <a:rPr lang="en-US" sz="1100" b="0" i="0" dirty="0" err="1">
                <a:latin typeface="Arial"/>
                <a:cs typeface="Arial"/>
              </a:rPr>
              <a:t>понятный</a:t>
            </a:r>
            <a:r>
              <a:rPr lang="en-US" sz="1100" b="0" i="0" dirty="0">
                <a:latin typeface="Arial"/>
                <a:cs typeface="Arial"/>
              </a:rPr>
              <a:t> </a:t>
            </a:r>
            <a:r>
              <a:rPr lang="en-US" sz="1100" b="0" i="0" dirty="0" err="1">
                <a:latin typeface="Arial"/>
                <a:cs typeface="Arial"/>
              </a:rPr>
              <a:t>процесс</a:t>
            </a:r>
            <a:r>
              <a:rPr lang="en-US" sz="1100" b="0" i="0" dirty="0">
                <a:latin typeface="Arial"/>
                <a:cs typeface="Arial"/>
              </a:rPr>
              <a:t> разработки </a:t>
            </a:r>
            <a:r>
              <a:rPr lang="en-US" sz="1100" b="0" i="0" dirty="0" err="1">
                <a:latin typeface="Arial"/>
                <a:cs typeface="Arial"/>
              </a:rPr>
              <a:t>пользовательских</a:t>
            </a:r>
            <a:r>
              <a:rPr lang="en-US" sz="1100" b="0" i="0" dirty="0">
                <a:latin typeface="Arial"/>
                <a:cs typeface="Arial"/>
              </a:rPr>
              <a:t> </a:t>
            </a:r>
            <a:r>
              <a:rPr lang="en-US" sz="1100" b="0" i="0" dirty="0" err="1">
                <a:latin typeface="Arial"/>
                <a:cs typeface="Arial"/>
              </a:rPr>
              <a:t>интерфейсов</a:t>
            </a:r>
            <a:endParaRPr lang="en-US" sz="1100" b="0" i="0" dirty="0">
              <a:latin typeface="Arial"/>
              <a:cs typeface="Arial"/>
            </a:endParaRPr>
          </a:p>
          <a:p>
            <a:pPr marL="356616" lvl="1" indent="-173736" algn="l">
              <a:buClr>
                <a:srgbClr val="FFC000"/>
              </a:buClr>
              <a:buSzPct val="100000"/>
              <a:buFont typeface="Wingdings"/>
              <a:buChar char="§"/>
            </a:pPr>
            <a:r>
              <a:rPr lang="en-US" sz="1100" b="0" i="0" dirty="0" err="1">
                <a:latin typeface="Arial"/>
                <a:cs typeface="Arial"/>
              </a:rPr>
              <a:t>Лёгкость</a:t>
            </a:r>
            <a:r>
              <a:rPr lang="en-US" sz="1100" b="0" i="0" dirty="0">
                <a:latin typeface="Arial"/>
                <a:cs typeface="Arial"/>
              </a:rPr>
              <a:t> </a:t>
            </a:r>
            <a:r>
              <a:rPr lang="en-US" sz="1100" b="0" i="0" dirty="0" err="1">
                <a:latin typeface="Arial"/>
                <a:cs typeface="Arial"/>
              </a:rPr>
              <a:t>навигации</a:t>
            </a:r>
            <a:r>
              <a:rPr lang="en-US" sz="1100" b="0" i="0" dirty="0">
                <a:latin typeface="Arial"/>
                <a:cs typeface="Arial"/>
              </a:rPr>
              <a:t> с </a:t>
            </a:r>
            <a:r>
              <a:rPr lang="en-US" sz="1100" b="0" i="0" dirty="0" err="1">
                <a:latin typeface="Arial"/>
                <a:cs typeface="Arial"/>
              </a:rPr>
              <a:t>помощью</a:t>
            </a:r>
            <a:r>
              <a:rPr lang="en-US" sz="1100" b="0" i="0" dirty="0">
                <a:latin typeface="Arial"/>
                <a:cs typeface="Arial"/>
              </a:rPr>
              <a:t> </a:t>
            </a:r>
            <a:r>
              <a:rPr lang="en-US" sz="1100" b="0" i="0" dirty="0" err="1">
                <a:latin typeface="Arial"/>
                <a:cs typeface="Arial"/>
              </a:rPr>
              <a:t>панелей</a:t>
            </a:r>
            <a:r>
              <a:rPr lang="en-US" sz="1100" b="0" i="0" dirty="0">
                <a:latin typeface="Arial"/>
                <a:cs typeface="Arial"/>
              </a:rPr>
              <a:t> </a:t>
            </a:r>
            <a:r>
              <a:rPr lang="en-US" sz="1100" b="0" i="0" dirty="0" err="1">
                <a:latin typeface="Arial"/>
                <a:cs typeface="Arial"/>
              </a:rPr>
              <a:t>быстрого</a:t>
            </a:r>
            <a:r>
              <a:rPr lang="en-US" sz="1100" b="0" i="0" dirty="0">
                <a:latin typeface="Arial"/>
                <a:cs typeface="Arial"/>
              </a:rPr>
              <a:t> </a:t>
            </a:r>
            <a:r>
              <a:rPr lang="en-US" sz="1100" b="0" i="0" dirty="0" err="1">
                <a:latin typeface="Arial"/>
                <a:cs typeface="Arial"/>
              </a:rPr>
              <a:t>запуска</a:t>
            </a:r>
            <a:r>
              <a:rPr lang="en-US" sz="1100" b="0" i="0" dirty="0">
                <a:latin typeface="Arial"/>
                <a:cs typeface="Arial"/>
              </a:rPr>
              <a:t> и </a:t>
            </a:r>
            <a:r>
              <a:rPr lang="en-US" sz="1100" b="0" i="0" dirty="0" err="1">
                <a:latin typeface="Arial"/>
                <a:cs typeface="Arial"/>
              </a:rPr>
              <a:t>наборов</a:t>
            </a:r>
            <a:r>
              <a:rPr lang="en-US" sz="1100" b="0" i="0" dirty="0">
                <a:latin typeface="Arial"/>
                <a:cs typeface="Arial"/>
              </a:rPr>
              <a:t> </a:t>
            </a:r>
            <a:r>
              <a:rPr lang="en-US" sz="1100" b="0" i="0" dirty="0" err="1">
                <a:latin typeface="Arial"/>
                <a:cs typeface="Arial"/>
              </a:rPr>
              <a:t>вкладок</a:t>
            </a:r>
            <a:endParaRPr lang="en-US" sz="1100" b="0" i="0" dirty="0">
              <a:latin typeface="Arial"/>
              <a:cs typeface="Arial"/>
            </a:endParaRPr>
          </a:p>
          <a:p>
            <a:pPr marL="356616" lvl="1" indent="-173736" algn="l">
              <a:buClr>
                <a:srgbClr val="FFC000"/>
              </a:buClr>
              <a:buSzPct val="100000"/>
              <a:buFont typeface="Wingdings"/>
              <a:buChar char="§"/>
            </a:pPr>
            <a:r>
              <a:rPr lang="en-US" sz="1100" b="0" i="0" dirty="0" err="1">
                <a:latin typeface="Arial"/>
                <a:cs typeface="Arial"/>
              </a:rPr>
              <a:t>Быстрый</a:t>
            </a:r>
            <a:r>
              <a:rPr lang="en-US" sz="1100" b="0" i="0" dirty="0">
                <a:latin typeface="Arial"/>
                <a:cs typeface="Arial"/>
              </a:rPr>
              <a:t> </a:t>
            </a:r>
            <a:r>
              <a:rPr lang="en-US" sz="1100" b="0" i="0" dirty="0" err="1">
                <a:latin typeface="Arial"/>
                <a:cs typeface="Arial"/>
              </a:rPr>
              <a:t>доступ</a:t>
            </a:r>
            <a:r>
              <a:rPr lang="en-US" sz="1100" b="0" i="0" dirty="0">
                <a:latin typeface="Arial"/>
                <a:cs typeface="Arial"/>
              </a:rPr>
              <a:t> с </a:t>
            </a:r>
            <a:r>
              <a:rPr lang="en-US" sz="1100" b="0" i="0" dirty="0" err="1">
                <a:latin typeface="Arial"/>
                <a:cs typeface="Arial"/>
              </a:rPr>
              <a:t>помощью</a:t>
            </a:r>
            <a:r>
              <a:rPr lang="en-US" sz="1100" b="0" i="0" dirty="0">
                <a:latin typeface="Arial"/>
                <a:cs typeface="Arial"/>
              </a:rPr>
              <a:t> </a:t>
            </a:r>
            <a:r>
              <a:rPr lang="en-US" sz="1100" b="0" i="0" dirty="0" err="1">
                <a:latin typeface="Arial"/>
                <a:cs typeface="Arial"/>
              </a:rPr>
              <a:t>избранного</a:t>
            </a:r>
            <a:r>
              <a:rPr lang="en-US" sz="1100" b="0" i="0" dirty="0">
                <a:latin typeface="Arial"/>
                <a:cs typeface="Arial"/>
              </a:rPr>
              <a:t>, </a:t>
            </a:r>
            <a:r>
              <a:rPr lang="en-US" sz="1100" b="0" i="0" dirty="0" err="1">
                <a:latin typeface="Arial"/>
                <a:cs typeface="Arial"/>
              </a:rPr>
              <a:t>истории</a:t>
            </a:r>
            <a:r>
              <a:rPr lang="en-US" sz="1100" b="0" i="0" dirty="0">
                <a:latin typeface="Arial"/>
                <a:cs typeface="Arial"/>
              </a:rPr>
              <a:t> и </a:t>
            </a:r>
            <a:r>
              <a:rPr lang="en-US" sz="1100" b="0" i="0" dirty="0" err="1">
                <a:latin typeface="Arial"/>
                <a:cs typeface="Arial"/>
              </a:rPr>
              <a:t>персональных</a:t>
            </a:r>
            <a:r>
              <a:rPr lang="en-US" sz="1100" b="0" i="0" dirty="0">
                <a:latin typeface="Arial"/>
                <a:cs typeface="Arial"/>
              </a:rPr>
              <a:t> </a:t>
            </a:r>
            <a:r>
              <a:rPr lang="en-US" sz="1100" b="0" i="0" dirty="0" err="1">
                <a:latin typeface="Arial"/>
                <a:cs typeface="Arial"/>
              </a:rPr>
              <a:t>настроек</a:t>
            </a:r>
            <a:endParaRPr lang="en-US" sz="1100" b="0" i="0" dirty="0">
              <a:latin typeface="Arial"/>
              <a:cs typeface="Arial"/>
            </a:endParaRPr>
          </a:p>
          <a:p>
            <a:pPr marL="173736" indent="-173736" algn="l" defTabSz="914400">
              <a:spcBef>
                <a:spcPts val="1620"/>
              </a:spcBef>
              <a:buClr>
                <a:srgbClr val="FFC000"/>
              </a:buClr>
              <a:buSzPct val="100000"/>
              <a:buFont typeface="Wingdings"/>
              <a:buChar char="§"/>
            </a:pPr>
            <a:r>
              <a:rPr lang="en-US" sz="1100" b="0" i="0" dirty="0">
                <a:solidFill>
                  <a:srgbClr val="000000"/>
                </a:solidFill>
                <a:latin typeface="Arial"/>
                <a:cs typeface="Arial"/>
              </a:rPr>
              <a:t> </a:t>
            </a:r>
            <a:r>
              <a:rPr lang="en-US" sz="1100" b="1" i="0" dirty="0" err="1">
                <a:solidFill>
                  <a:srgbClr val="000000"/>
                </a:solidFill>
                <a:latin typeface="Arial"/>
                <a:cs typeface="Arial"/>
              </a:rPr>
              <a:t>Результаты</a:t>
            </a:r>
            <a:r>
              <a:rPr lang="en-US" sz="1100" b="1" i="0" dirty="0">
                <a:solidFill>
                  <a:srgbClr val="000000"/>
                </a:solidFill>
                <a:latin typeface="Arial"/>
                <a:cs typeface="Arial"/>
              </a:rPr>
              <a:t> </a:t>
            </a:r>
            <a:r>
              <a:rPr lang="en-US" sz="1100" b="1" i="0" dirty="0" err="1" smtClean="0">
                <a:solidFill>
                  <a:srgbClr val="000000"/>
                </a:solidFill>
                <a:latin typeface="Arial"/>
                <a:cs typeface="Arial"/>
              </a:rPr>
              <a:t>поиска</a:t>
            </a:r>
            <a:r>
              <a:rPr lang="en-US" sz="1100" b="1" i="0" dirty="0" smtClean="0">
                <a:solidFill>
                  <a:srgbClr val="000000"/>
                </a:solidFill>
                <a:latin typeface="Arial"/>
                <a:cs typeface="Arial"/>
              </a:rPr>
              <a:t> </a:t>
            </a:r>
            <a:r>
              <a:rPr lang="en-US" sz="1100" b="0" i="0" dirty="0" smtClean="0">
                <a:solidFill>
                  <a:srgbClr val="000000"/>
                </a:solidFill>
                <a:latin typeface="Arial"/>
                <a:cs typeface="Arial"/>
              </a:rPr>
              <a:t>в </a:t>
            </a:r>
            <a:r>
              <a:rPr lang="en-US" sz="1100" b="0" i="0" dirty="0" err="1">
                <a:solidFill>
                  <a:srgbClr val="000000"/>
                </a:solidFill>
                <a:latin typeface="Arial"/>
                <a:cs typeface="Arial"/>
              </a:rPr>
              <a:t>контексте</a:t>
            </a:r>
            <a:r>
              <a:rPr lang="en-US" sz="1100" b="0" i="0" dirty="0">
                <a:solidFill>
                  <a:srgbClr val="000000"/>
                </a:solidFill>
                <a:latin typeface="Arial"/>
                <a:cs typeface="Arial"/>
              </a:rPr>
              <a:t> </a:t>
            </a:r>
            <a:r>
              <a:rPr lang="en-US" sz="1100" b="0" i="0" dirty="0" err="1">
                <a:solidFill>
                  <a:srgbClr val="000000"/>
                </a:solidFill>
                <a:latin typeface="Arial"/>
                <a:cs typeface="Arial"/>
              </a:rPr>
              <a:t>страницы</a:t>
            </a:r>
            <a:r>
              <a:rPr lang="en-US" sz="1100" b="0" i="0" dirty="0">
                <a:solidFill>
                  <a:srgbClr val="000000"/>
                </a:solidFill>
                <a:latin typeface="Arial"/>
                <a:cs typeface="Arial"/>
              </a:rPr>
              <a:t> (с </a:t>
            </a:r>
            <a:r>
              <a:rPr lang="en-US" sz="1100" b="0" i="0" dirty="0" err="1">
                <a:solidFill>
                  <a:srgbClr val="000000"/>
                </a:solidFill>
                <a:latin typeface="Arial"/>
                <a:cs typeface="Arial"/>
              </a:rPr>
              <a:t>помощью</a:t>
            </a:r>
            <a:r>
              <a:rPr lang="en-US" sz="1100" b="0" i="0" dirty="0">
                <a:solidFill>
                  <a:srgbClr val="000000"/>
                </a:solidFill>
                <a:latin typeface="Arial"/>
                <a:cs typeface="Arial"/>
              </a:rPr>
              <a:t> </a:t>
            </a:r>
            <a:r>
              <a:rPr lang="en-US" sz="1100" b="0" i="0" dirty="0" err="1">
                <a:solidFill>
                  <a:srgbClr val="000000"/>
                </a:solidFill>
                <a:latin typeface="Arial"/>
                <a:cs typeface="Arial"/>
              </a:rPr>
              <a:t>компоновщика</a:t>
            </a:r>
            <a:r>
              <a:rPr lang="en-US" sz="1100" b="0" i="0" dirty="0">
                <a:solidFill>
                  <a:srgbClr val="000000"/>
                </a:solidFill>
                <a:latin typeface="Arial"/>
                <a:cs typeface="Arial"/>
              </a:rPr>
              <a:t> Web-</a:t>
            </a:r>
            <a:r>
              <a:rPr lang="en-US" sz="1100" b="0" i="0" dirty="0" err="1">
                <a:solidFill>
                  <a:srgbClr val="000000"/>
                </a:solidFill>
                <a:latin typeface="Arial"/>
                <a:cs typeface="Arial"/>
              </a:rPr>
              <a:t>страниц</a:t>
            </a:r>
            <a:r>
              <a:rPr lang="en-US" sz="1100" b="0" i="0" dirty="0">
                <a:solidFill>
                  <a:srgbClr val="000000"/>
                </a:solidFill>
                <a:latin typeface="Arial"/>
                <a:cs typeface="Arial"/>
              </a:rPr>
              <a:t>) и </a:t>
            </a:r>
            <a:r>
              <a:rPr lang="en-US" sz="1100" b="0" i="0" dirty="0" err="1">
                <a:solidFill>
                  <a:srgbClr val="000000"/>
                </a:solidFill>
                <a:latin typeface="Arial"/>
                <a:cs typeface="Arial"/>
              </a:rPr>
              <a:t>поддержка</a:t>
            </a:r>
            <a:r>
              <a:rPr lang="en-US" sz="1100" b="0" i="0" dirty="0">
                <a:solidFill>
                  <a:srgbClr val="000000"/>
                </a:solidFill>
                <a:latin typeface="Arial"/>
                <a:cs typeface="Arial"/>
              </a:rPr>
              <a:t> </a:t>
            </a:r>
            <a:r>
              <a:rPr lang="en-US" sz="1100" b="1" i="0" dirty="0" err="1">
                <a:solidFill>
                  <a:srgbClr val="000000"/>
                </a:solidFill>
                <a:latin typeface="Arial"/>
                <a:cs typeface="Arial"/>
              </a:rPr>
              <a:t>различных</a:t>
            </a:r>
            <a:r>
              <a:rPr lang="en-US" sz="1100" b="1" i="0" dirty="0">
                <a:solidFill>
                  <a:srgbClr val="000000"/>
                </a:solidFill>
                <a:latin typeface="Arial"/>
                <a:cs typeface="Arial"/>
              </a:rPr>
              <a:t> </a:t>
            </a:r>
            <a:r>
              <a:rPr lang="en-US" sz="1100" b="1" i="0" dirty="0" err="1">
                <a:solidFill>
                  <a:srgbClr val="000000"/>
                </a:solidFill>
                <a:latin typeface="Arial"/>
                <a:cs typeface="Arial"/>
              </a:rPr>
              <a:t>источников</a:t>
            </a:r>
            <a:r>
              <a:rPr lang="en-US" sz="1100" b="1" i="0" dirty="0">
                <a:solidFill>
                  <a:srgbClr val="000000"/>
                </a:solidFill>
                <a:latin typeface="Arial"/>
                <a:cs typeface="Arial"/>
              </a:rPr>
              <a:t> </a:t>
            </a:r>
            <a:r>
              <a:rPr lang="en-US" sz="1100" b="1" i="0" dirty="0" err="1">
                <a:solidFill>
                  <a:srgbClr val="000000"/>
                </a:solidFill>
                <a:latin typeface="Arial"/>
                <a:cs typeface="Arial"/>
              </a:rPr>
              <a:t>поиска</a:t>
            </a:r>
            <a:r>
              <a:rPr lang="en-US" sz="1100" b="0" i="0" dirty="0">
                <a:solidFill>
                  <a:srgbClr val="000000"/>
                </a:solidFill>
                <a:latin typeface="Arial"/>
                <a:cs typeface="Arial"/>
              </a:rPr>
              <a:t> (</a:t>
            </a:r>
            <a:r>
              <a:rPr lang="en-US" sz="1100" b="0" i="0" dirty="0" err="1">
                <a:solidFill>
                  <a:srgbClr val="000000"/>
                </a:solidFill>
                <a:latin typeface="Arial"/>
                <a:cs typeface="Arial"/>
              </a:rPr>
              <a:t>например</a:t>
            </a:r>
            <a:r>
              <a:rPr lang="en-US" sz="1100" b="0" i="0" dirty="0">
                <a:solidFill>
                  <a:srgbClr val="000000"/>
                </a:solidFill>
                <a:latin typeface="Arial"/>
                <a:cs typeface="Arial"/>
              </a:rPr>
              <a:t>, </a:t>
            </a:r>
            <a:r>
              <a:rPr lang="en-US" sz="1100" b="0" i="0" dirty="0" err="1">
                <a:solidFill>
                  <a:srgbClr val="000000"/>
                </a:solidFill>
                <a:latin typeface="Arial"/>
                <a:cs typeface="Arial"/>
              </a:rPr>
              <a:t>решения</a:t>
            </a:r>
            <a:r>
              <a:rPr lang="en-US" sz="1100" b="0" i="0" dirty="0">
                <a:solidFill>
                  <a:srgbClr val="000000"/>
                </a:solidFill>
                <a:latin typeface="Arial"/>
                <a:cs typeface="Arial"/>
              </a:rPr>
              <a:t> </a:t>
            </a:r>
            <a:r>
              <a:rPr lang="en-US" sz="1100" b="0" i="0" dirty="0" err="1">
                <a:solidFill>
                  <a:srgbClr val="000000"/>
                </a:solidFill>
                <a:latin typeface="Arial"/>
                <a:cs typeface="Arial"/>
              </a:rPr>
              <a:t>для</a:t>
            </a:r>
            <a:r>
              <a:rPr lang="en-US" sz="1100" b="0" i="0" dirty="0">
                <a:solidFill>
                  <a:srgbClr val="000000"/>
                </a:solidFill>
                <a:latin typeface="Arial"/>
                <a:cs typeface="Arial"/>
              </a:rPr>
              <a:t> </a:t>
            </a:r>
            <a:r>
              <a:rPr lang="en-US" sz="1100" b="0" i="0" dirty="0" err="1">
                <a:solidFill>
                  <a:srgbClr val="000000"/>
                </a:solidFill>
                <a:latin typeface="Arial"/>
                <a:cs typeface="Arial"/>
              </a:rPr>
              <a:t>управления</a:t>
            </a:r>
            <a:r>
              <a:rPr lang="en-US" sz="1100" b="0" i="0" dirty="0">
                <a:solidFill>
                  <a:srgbClr val="000000"/>
                </a:solidFill>
                <a:latin typeface="Arial"/>
                <a:cs typeface="Arial"/>
              </a:rPr>
              <a:t> </a:t>
            </a:r>
            <a:r>
              <a:rPr lang="en-US" sz="1100" b="0" i="0" dirty="0" err="1">
                <a:solidFill>
                  <a:srgbClr val="000000"/>
                </a:solidFill>
                <a:latin typeface="Arial"/>
                <a:cs typeface="Arial"/>
              </a:rPr>
              <a:t>знаниями</a:t>
            </a:r>
            <a:r>
              <a:rPr lang="en-US" sz="1100" b="0" i="0" dirty="0">
                <a:solidFill>
                  <a:srgbClr val="000000"/>
                </a:solidFill>
                <a:latin typeface="Arial"/>
                <a:cs typeface="Arial"/>
              </a:rPr>
              <a:t>, </a:t>
            </a:r>
            <a:r>
              <a:rPr lang="en-US" sz="1100" b="0" i="0" dirty="0" err="1">
                <a:solidFill>
                  <a:srgbClr val="000000"/>
                </a:solidFill>
                <a:latin typeface="Arial"/>
                <a:cs typeface="Arial"/>
              </a:rPr>
              <a:t>взаимоотношениями</a:t>
            </a:r>
            <a:r>
              <a:rPr lang="en-US" sz="1100" b="0" i="0" dirty="0">
                <a:solidFill>
                  <a:srgbClr val="000000"/>
                </a:solidFill>
                <a:latin typeface="Arial"/>
                <a:cs typeface="Arial"/>
              </a:rPr>
              <a:t> с </a:t>
            </a:r>
            <a:r>
              <a:rPr lang="en-US" sz="1100" b="0" i="0" dirty="0" err="1">
                <a:solidFill>
                  <a:srgbClr val="000000"/>
                </a:solidFill>
                <a:latin typeface="Arial"/>
                <a:cs typeface="Arial"/>
              </a:rPr>
              <a:t>клиентами</a:t>
            </a:r>
            <a:r>
              <a:rPr lang="en-US" sz="1100" b="0" i="0" dirty="0">
                <a:solidFill>
                  <a:srgbClr val="000000"/>
                </a:solidFill>
                <a:latin typeface="Arial"/>
                <a:cs typeface="Arial"/>
              </a:rPr>
              <a:t> (CRM), </a:t>
            </a:r>
            <a:r>
              <a:rPr lang="en-US" sz="1100" b="0" i="0" dirty="0" err="1">
                <a:solidFill>
                  <a:srgbClr val="000000"/>
                </a:solidFill>
                <a:latin typeface="Arial"/>
                <a:cs typeface="Arial"/>
              </a:rPr>
              <a:t>корпоративная</a:t>
            </a:r>
            <a:r>
              <a:rPr lang="en-US" sz="1100" b="0" i="0" dirty="0">
                <a:solidFill>
                  <a:srgbClr val="000000"/>
                </a:solidFill>
                <a:latin typeface="Arial"/>
                <a:cs typeface="Arial"/>
              </a:rPr>
              <a:t> </a:t>
            </a:r>
            <a:r>
              <a:rPr lang="en-US" sz="1100" b="0" i="0" dirty="0" err="1">
                <a:solidFill>
                  <a:srgbClr val="000000"/>
                </a:solidFill>
                <a:latin typeface="Arial"/>
                <a:cs typeface="Arial"/>
              </a:rPr>
              <a:t>система</a:t>
            </a:r>
            <a:r>
              <a:rPr lang="en-US" sz="1100" b="0" i="0" dirty="0">
                <a:solidFill>
                  <a:srgbClr val="000000"/>
                </a:solidFill>
                <a:latin typeface="Arial"/>
                <a:cs typeface="Arial"/>
              </a:rPr>
              <a:t> </a:t>
            </a:r>
            <a:r>
              <a:rPr lang="en-US" sz="1100" b="0" i="0" dirty="0" err="1">
                <a:solidFill>
                  <a:srgbClr val="000000"/>
                </a:solidFill>
                <a:latin typeface="Arial"/>
                <a:cs typeface="Arial"/>
              </a:rPr>
              <a:t>поиска</a:t>
            </a:r>
            <a:r>
              <a:rPr lang="en-US" sz="1100" b="0" i="0" dirty="0">
                <a:solidFill>
                  <a:srgbClr val="000000"/>
                </a:solidFill>
                <a:latin typeface="Arial"/>
                <a:cs typeface="Arial"/>
              </a:rPr>
              <a:t> или </a:t>
            </a:r>
            <a:r>
              <a:rPr lang="en-US" sz="1100" b="0" i="0" dirty="0" err="1">
                <a:solidFill>
                  <a:srgbClr val="000000"/>
                </a:solidFill>
                <a:latin typeface="Arial"/>
                <a:cs typeface="Arial"/>
              </a:rPr>
              <a:t>сторонние</a:t>
            </a:r>
            <a:r>
              <a:rPr lang="en-US" sz="1100" b="0" i="0" dirty="0">
                <a:solidFill>
                  <a:srgbClr val="000000"/>
                </a:solidFill>
                <a:latin typeface="Arial"/>
                <a:cs typeface="Arial"/>
              </a:rPr>
              <a:t> </a:t>
            </a:r>
            <a:r>
              <a:rPr lang="en-US" sz="1100" b="0" i="0" dirty="0" err="1">
                <a:solidFill>
                  <a:srgbClr val="000000"/>
                </a:solidFill>
                <a:latin typeface="Arial"/>
                <a:cs typeface="Arial"/>
              </a:rPr>
              <a:t>решения</a:t>
            </a:r>
            <a:r>
              <a:rPr lang="en-US" sz="1100" b="0" i="0" dirty="0">
                <a:solidFill>
                  <a:srgbClr val="000000"/>
                </a:solidFill>
                <a:latin typeface="Arial"/>
                <a:cs typeface="Arial"/>
              </a:rPr>
              <a:t>)</a:t>
            </a:r>
          </a:p>
          <a:p>
            <a:pPr marL="173736" indent="-173736" algn="l" defTabSz="914400">
              <a:spcBef>
                <a:spcPts val="1620"/>
              </a:spcBef>
              <a:buClr>
                <a:srgbClr val="FFC000"/>
              </a:buClr>
              <a:buSzPct val="100000"/>
              <a:buFont typeface="Wingdings"/>
              <a:buChar char="§"/>
            </a:pPr>
            <a:r>
              <a:rPr lang="en-US" sz="1100" b="0" i="0" dirty="0" err="1">
                <a:solidFill>
                  <a:srgbClr val="000000"/>
                </a:solidFill>
                <a:latin typeface="Arial"/>
                <a:cs typeface="Arial"/>
              </a:rPr>
              <a:t>Существенное</a:t>
            </a:r>
            <a:r>
              <a:rPr lang="en-US" sz="1100" b="1" i="0" dirty="0">
                <a:solidFill>
                  <a:srgbClr val="000000"/>
                </a:solidFill>
                <a:latin typeface="Arial"/>
                <a:cs typeface="Arial"/>
              </a:rPr>
              <a:t> </a:t>
            </a:r>
            <a:r>
              <a:rPr lang="en-US" sz="1100" b="1" i="0" dirty="0" err="1">
                <a:solidFill>
                  <a:srgbClr val="000000"/>
                </a:solidFill>
                <a:latin typeface="Arial"/>
                <a:cs typeface="Arial"/>
              </a:rPr>
              <a:t>уменьшение</a:t>
            </a:r>
            <a:r>
              <a:rPr lang="en-US" sz="1100" b="1" i="0" dirty="0">
                <a:solidFill>
                  <a:srgbClr val="000000"/>
                </a:solidFill>
                <a:latin typeface="Arial"/>
                <a:cs typeface="Arial"/>
              </a:rPr>
              <a:t> </a:t>
            </a:r>
            <a:r>
              <a:rPr lang="en-US" sz="1100" b="1" i="0" dirty="0" err="1">
                <a:solidFill>
                  <a:srgbClr val="000000"/>
                </a:solidFill>
                <a:latin typeface="Arial"/>
                <a:cs typeface="Arial"/>
              </a:rPr>
              <a:t>времени</a:t>
            </a:r>
            <a:r>
              <a:rPr lang="en-US" sz="1100" b="1" i="0" dirty="0">
                <a:solidFill>
                  <a:srgbClr val="000000"/>
                </a:solidFill>
                <a:latin typeface="Arial"/>
                <a:cs typeface="Arial"/>
              </a:rPr>
              <a:t> </a:t>
            </a:r>
            <a:r>
              <a:rPr lang="en-US" sz="1100" b="1" i="0" dirty="0" err="1">
                <a:solidFill>
                  <a:srgbClr val="000000"/>
                </a:solidFill>
                <a:latin typeface="Arial"/>
                <a:cs typeface="Arial"/>
              </a:rPr>
              <a:t>отклика</a:t>
            </a:r>
            <a:r>
              <a:rPr lang="en-US" sz="1100" b="1" i="0" dirty="0">
                <a:solidFill>
                  <a:srgbClr val="000000"/>
                </a:solidFill>
                <a:latin typeface="Arial"/>
                <a:cs typeface="Arial"/>
              </a:rPr>
              <a:t>, </a:t>
            </a:r>
            <a:r>
              <a:rPr lang="en-US" sz="1100" b="0" i="0" dirty="0" err="1">
                <a:solidFill>
                  <a:srgbClr val="000000"/>
                </a:solidFill>
                <a:latin typeface="Arial"/>
                <a:cs typeface="Arial"/>
              </a:rPr>
              <a:t>значительное</a:t>
            </a:r>
            <a:r>
              <a:rPr lang="en-US" sz="1100" b="0" i="0" dirty="0">
                <a:solidFill>
                  <a:srgbClr val="000000"/>
                </a:solidFill>
                <a:latin typeface="Arial"/>
                <a:cs typeface="Arial"/>
              </a:rPr>
              <a:t> </a:t>
            </a:r>
            <a:r>
              <a:rPr lang="en-US" sz="1100" b="0" i="0" dirty="0" err="1" smtClean="0">
                <a:solidFill>
                  <a:srgbClr val="000000"/>
                </a:solidFill>
                <a:latin typeface="Arial"/>
                <a:cs typeface="Arial"/>
              </a:rPr>
              <a:t>повышение</a:t>
            </a:r>
            <a:r>
              <a:rPr lang="en-US" sz="1100" b="0" i="0" dirty="0" smtClean="0">
                <a:solidFill>
                  <a:srgbClr val="000000"/>
                </a:solidFill>
                <a:latin typeface="Arial"/>
                <a:cs typeface="Arial"/>
              </a:rPr>
              <a:t> </a:t>
            </a:r>
            <a:r>
              <a:rPr lang="en-US" sz="1100" b="1" i="0" dirty="0" err="1" smtClean="0">
                <a:solidFill>
                  <a:srgbClr val="000000"/>
                </a:solidFill>
                <a:latin typeface="Arial"/>
                <a:cs typeface="Arial"/>
              </a:rPr>
              <a:t>производительности</a:t>
            </a:r>
            <a:r>
              <a:rPr lang="en-US" sz="1100" b="1" i="0" dirty="0" smtClean="0">
                <a:solidFill>
                  <a:srgbClr val="000000"/>
                </a:solidFill>
                <a:latin typeface="Arial"/>
                <a:cs typeface="Arial"/>
              </a:rPr>
              <a:t> </a:t>
            </a:r>
            <a:r>
              <a:rPr lang="en-US" sz="1100" b="1" i="0" dirty="0" err="1">
                <a:solidFill>
                  <a:srgbClr val="000000"/>
                </a:solidFill>
                <a:latin typeface="Arial"/>
                <a:cs typeface="Arial"/>
              </a:rPr>
              <a:t>сервера</a:t>
            </a:r>
            <a:r>
              <a:rPr lang="en-US" sz="1100" b="1" i="0" dirty="0">
                <a:solidFill>
                  <a:srgbClr val="000000"/>
                </a:solidFill>
                <a:latin typeface="Arial"/>
                <a:cs typeface="Arial"/>
              </a:rPr>
              <a:t> </a:t>
            </a:r>
            <a:r>
              <a:rPr lang="en-US" sz="1100" b="0" i="0" dirty="0">
                <a:solidFill>
                  <a:srgbClr val="000000"/>
                </a:solidFill>
                <a:latin typeface="Arial"/>
                <a:cs typeface="Arial"/>
              </a:rPr>
              <a:t>и</a:t>
            </a:r>
            <a:r>
              <a:rPr lang="en-US" sz="1100" b="1" i="0" dirty="0">
                <a:solidFill>
                  <a:srgbClr val="000000"/>
                </a:solidFill>
                <a:latin typeface="Arial"/>
                <a:cs typeface="Arial"/>
              </a:rPr>
              <a:t> </a:t>
            </a:r>
            <a:r>
              <a:rPr lang="en-US" sz="1100" b="1" i="0" dirty="0" err="1">
                <a:solidFill>
                  <a:srgbClr val="000000"/>
                </a:solidFill>
                <a:latin typeface="Arial"/>
                <a:cs typeface="Arial"/>
              </a:rPr>
              <a:t>стабильности</a:t>
            </a:r>
            <a:r>
              <a:rPr lang="en-US" sz="1100" b="1" i="0" dirty="0">
                <a:solidFill>
                  <a:srgbClr val="000000"/>
                </a:solidFill>
                <a:latin typeface="Arial"/>
                <a:cs typeface="Arial"/>
              </a:rPr>
              <a:t> </a:t>
            </a:r>
            <a:r>
              <a:rPr lang="en-US" sz="1100" b="1" i="0" dirty="0" err="1">
                <a:solidFill>
                  <a:srgbClr val="000000"/>
                </a:solidFill>
                <a:latin typeface="Arial"/>
                <a:cs typeface="Arial"/>
              </a:rPr>
              <a:t>системы</a:t>
            </a:r>
            <a:endParaRPr lang="en-US" sz="1100" b="1" i="0" dirty="0">
              <a:solidFill>
                <a:srgbClr val="000000"/>
              </a:solidFill>
              <a:latin typeface="Arial"/>
              <a:cs typeface="Arial"/>
            </a:endParaRPr>
          </a:p>
          <a:p>
            <a:pPr marL="173736" indent="-173736" algn="l" defTabSz="914400">
              <a:spcBef>
                <a:spcPts val="1620"/>
              </a:spcBef>
              <a:buClr>
                <a:srgbClr val="FFC000"/>
              </a:buClr>
              <a:buSzPct val="100000"/>
              <a:buFont typeface="Wingdings"/>
              <a:buChar char="§"/>
            </a:pPr>
            <a:r>
              <a:rPr lang="en-US" sz="1100" b="1" i="0" dirty="0" err="1">
                <a:solidFill>
                  <a:srgbClr val="000000"/>
                </a:solidFill>
                <a:latin typeface="Arial"/>
                <a:cs typeface="Arial"/>
              </a:rPr>
              <a:t>Различные</a:t>
            </a:r>
            <a:r>
              <a:rPr lang="en-US" sz="1100" b="1" i="0" dirty="0">
                <a:solidFill>
                  <a:srgbClr val="000000"/>
                </a:solidFill>
                <a:latin typeface="Arial"/>
                <a:cs typeface="Arial"/>
              </a:rPr>
              <a:t> </a:t>
            </a:r>
            <a:r>
              <a:rPr lang="en-US" sz="1100" b="1" i="0" dirty="0" err="1">
                <a:solidFill>
                  <a:srgbClr val="000000"/>
                </a:solidFill>
                <a:latin typeface="Arial"/>
                <a:cs typeface="Arial"/>
              </a:rPr>
              <a:t>усовершенствования</a:t>
            </a:r>
            <a:r>
              <a:rPr lang="en-US" sz="1100" b="1" i="0" dirty="0">
                <a:solidFill>
                  <a:srgbClr val="000000"/>
                </a:solidFill>
                <a:latin typeface="Arial"/>
                <a:cs typeface="Arial"/>
              </a:rPr>
              <a:t> Web </a:t>
            </a:r>
            <a:r>
              <a:rPr lang="en-US" sz="1100" b="1" i="0" dirty="0" err="1">
                <a:solidFill>
                  <a:srgbClr val="000000"/>
                </a:solidFill>
                <a:latin typeface="Arial"/>
                <a:cs typeface="Arial"/>
              </a:rPr>
              <a:t>Dynpro</a:t>
            </a:r>
            <a:endParaRPr lang="en-US" sz="1100" b="1" i="0" dirty="0">
              <a:solidFill>
                <a:srgbClr val="000000"/>
              </a:solidFill>
              <a:latin typeface="Arial"/>
              <a:cs typeface="Arial"/>
            </a:endParaRPr>
          </a:p>
          <a:p>
            <a:pPr marL="356616" lvl="1" indent="-173736" algn="l">
              <a:buClr>
                <a:srgbClr val="FFC000"/>
              </a:buClr>
              <a:buFont typeface="Wingdings"/>
              <a:buChar char="§"/>
            </a:pPr>
            <a:r>
              <a:rPr lang="en-US" sz="1100" b="0" i="0" dirty="0" err="1">
                <a:latin typeface="Arial"/>
                <a:cs typeface="Arial"/>
              </a:rPr>
              <a:t>Новые</a:t>
            </a:r>
            <a:r>
              <a:rPr lang="en-US" sz="1100" b="0" i="0" dirty="0">
                <a:latin typeface="Arial"/>
                <a:cs typeface="Arial"/>
              </a:rPr>
              <a:t> </a:t>
            </a:r>
            <a:r>
              <a:rPr lang="en-US" sz="1100" b="0" i="0" dirty="0" err="1">
                <a:latin typeface="Arial"/>
                <a:cs typeface="Arial"/>
              </a:rPr>
              <a:t>усовершенствованные</a:t>
            </a:r>
            <a:r>
              <a:rPr lang="en-US" sz="1100" b="0" i="0" dirty="0">
                <a:latin typeface="Arial"/>
                <a:cs typeface="Arial"/>
              </a:rPr>
              <a:t> </a:t>
            </a:r>
            <a:r>
              <a:rPr lang="en-US" sz="1100" b="0" i="0" dirty="0" err="1">
                <a:latin typeface="Arial"/>
                <a:cs typeface="Arial"/>
              </a:rPr>
              <a:t>элементы</a:t>
            </a:r>
            <a:r>
              <a:rPr lang="en-US" sz="1100" b="0" i="0" dirty="0">
                <a:latin typeface="Arial"/>
                <a:cs typeface="Arial"/>
              </a:rPr>
              <a:t> </a:t>
            </a:r>
            <a:r>
              <a:rPr lang="en-US" sz="1100" b="0" i="0" dirty="0" err="1">
                <a:latin typeface="Arial"/>
                <a:cs typeface="Arial"/>
              </a:rPr>
              <a:t>управления</a:t>
            </a:r>
            <a:r>
              <a:rPr lang="en-US" sz="1100" b="0" i="0" dirty="0">
                <a:latin typeface="Arial"/>
                <a:cs typeface="Arial"/>
              </a:rPr>
              <a:t> </a:t>
            </a:r>
            <a:r>
              <a:rPr lang="en-US" sz="1100" b="0" i="0" dirty="0" err="1">
                <a:latin typeface="Arial"/>
                <a:cs typeface="Arial"/>
              </a:rPr>
              <a:t>интерфейса</a:t>
            </a:r>
            <a:r>
              <a:rPr lang="en-US" sz="1100" b="0" i="0" dirty="0">
                <a:latin typeface="Arial"/>
                <a:cs typeface="Arial"/>
              </a:rPr>
              <a:t>, </a:t>
            </a:r>
            <a:r>
              <a:rPr lang="en-US" sz="1100" b="0" i="0" dirty="0" err="1">
                <a:latin typeface="Arial"/>
                <a:cs typeface="Arial"/>
              </a:rPr>
              <a:t>включающие</a:t>
            </a:r>
            <a:r>
              <a:rPr lang="en-US" sz="1100" b="0" i="0" dirty="0">
                <a:latin typeface="Arial"/>
                <a:cs typeface="Arial"/>
              </a:rPr>
              <a:t> </a:t>
            </a:r>
            <a:r>
              <a:rPr lang="en-US" sz="1100" b="0" i="0" dirty="0" err="1">
                <a:latin typeface="Arial"/>
                <a:cs typeface="Arial"/>
              </a:rPr>
              <a:t>поддержку</a:t>
            </a:r>
            <a:r>
              <a:rPr lang="en-US" sz="1100" b="0" i="0" dirty="0">
                <a:latin typeface="Arial"/>
                <a:cs typeface="Arial"/>
              </a:rPr>
              <a:t> </a:t>
            </a:r>
            <a:r>
              <a:rPr lang="en-US" sz="1100" b="0" i="0" dirty="0" err="1">
                <a:latin typeface="Arial"/>
                <a:cs typeface="Arial"/>
              </a:rPr>
              <a:t>перетаскивания</a:t>
            </a:r>
            <a:r>
              <a:rPr lang="en-US" sz="1100" b="0" i="0" dirty="0">
                <a:latin typeface="Arial"/>
                <a:cs typeface="Arial"/>
              </a:rPr>
              <a:t> (</a:t>
            </a:r>
            <a:r>
              <a:rPr lang="en-US" sz="1100" b="0" i="0" dirty="0" err="1">
                <a:latin typeface="Arial"/>
                <a:cs typeface="Arial"/>
              </a:rPr>
              <a:t>drag&amp;drop</a:t>
            </a:r>
            <a:r>
              <a:rPr lang="en-US" sz="1100" b="0" i="0" dirty="0">
                <a:latin typeface="Arial"/>
                <a:cs typeface="Arial"/>
              </a:rPr>
              <a:t>), </a:t>
            </a:r>
            <a:r>
              <a:rPr lang="en-US" sz="1100" b="0" i="0" dirty="0" err="1" smtClean="0">
                <a:latin typeface="Arial"/>
                <a:cs typeface="Arial"/>
              </a:rPr>
              <a:t>персонализаци</a:t>
            </a:r>
            <a:r>
              <a:rPr lang="ru-RU" sz="1100" b="0" i="0" dirty="0" smtClean="0">
                <a:latin typeface="Arial"/>
                <a:cs typeface="Arial"/>
              </a:rPr>
              <a:t>и</a:t>
            </a:r>
            <a:r>
              <a:rPr lang="en-US" sz="1100" b="0" i="0" dirty="0" smtClean="0">
                <a:latin typeface="Arial"/>
                <a:cs typeface="Arial"/>
              </a:rPr>
              <a:t> и</a:t>
            </a:r>
            <a:r>
              <a:rPr lang="ru-RU" sz="1100" b="0" i="0" dirty="0" smtClean="0">
                <a:latin typeface="Arial"/>
                <a:cs typeface="Arial"/>
              </a:rPr>
              <a:t> </a:t>
            </a:r>
            <a:r>
              <a:rPr lang="en-US" sz="1100" b="0" i="0" dirty="0" err="1" smtClean="0">
                <a:latin typeface="Arial"/>
                <a:cs typeface="Arial"/>
              </a:rPr>
              <a:t>конфигурировани</a:t>
            </a:r>
            <a:r>
              <a:rPr lang="ru-RU" sz="1100" b="0" i="0" dirty="0" smtClean="0">
                <a:latin typeface="Arial"/>
                <a:cs typeface="Arial"/>
              </a:rPr>
              <a:t>я</a:t>
            </a:r>
            <a:endParaRPr lang="en-US" sz="1100" b="0" i="0" dirty="0">
              <a:latin typeface="Arial"/>
              <a:cs typeface="Arial"/>
            </a:endParaRPr>
          </a:p>
          <a:p>
            <a:pPr marL="356616" lvl="1" indent="-173736" algn="l">
              <a:buClr>
                <a:srgbClr val="FFC000"/>
              </a:buClr>
              <a:buSzPct val="100000"/>
              <a:buFont typeface="Wingdings"/>
              <a:buChar char="§"/>
            </a:pPr>
            <a:r>
              <a:rPr lang="en-US" sz="1100" b="0" i="0" dirty="0" err="1">
                <a:latin typeface="Arial"/>
                <a:cs typeface="Arial"/>
              </a:rPr>
              <a:t>Разработка</a:t>
            </a:r>
            <a:r>
              <a:rPr lang="en-US" sz="1100" b="0" i="0" dirty="0">
                <a:latin typeface="Arial"/>
                <a:cs typeface="Arial"/>
              </a:rPr>
              <a:t> </a:t>
            </a:r>
            <a:r>
              <a:rPr lang="en-US" sz="1100" b="0" i="0" dirty="0" err="1">
                <a:latin typeface="Arial"/>
                <a:cs typeface="Arial"/>
              </a:rPr>
              <a:t>мощных</a:t>
            </a:r>
            <a:r>
              <a:rPr lang="en-US" sz="1100" b="0" i="0" dirty="0">
                <a:latin typeface="Arial"/>
                <a:cs typeface="Arial"/>
              </a:rPr>
              <a:t> </a:t>
            </a:r>
            <a:r>
              <a:rPr lang="en-US" sz="1100" b="0" i="0" dirty="0" err="1">
                <a:latin typeface="Arial"/>
                <a:cs typeface="Arial"/>
              </a:rPr>
              <a:t>функционально</a:t>
            </a:r>
            <a:r>
              <a:rPr lang="en-US" sz="1100" b="0" i="0" dirty="0">
                <a:latin typeface="Arial"/>
                <a:cs typeface="Arial"/>
              </a:rPr>
              <a:t> </a:t>
            </a:r>
            <a:r>
              <a:rPr lang="en-US" sz="1100" b="0" i="0" dirty="0" err="1">
                <a:latin typeface="Arial"/>
                <a:cs typeface="Arial"/>
              </a:rPr>
              <a:t>насыщенных</a:t>
            </a:r>
            <a:r>
              <a:rPr lang="en-US" sz="1100" b="0" i="0" dirty="0">
                <a:latin typeface="Arial"/>
                <a:cs typeface="Arial"/>
              </a:rPr>
              <a:t> </a:t>
            </a:r>
            <a:r>
              <a:rPr lang="en-US" sz="1100" b="0" i="0" dirty="0" err="1">
                <a:latin typeface="Arial"/>
                <a:cs typeface="Arial"/>
              </a:rPr>
              <a:t>интернет-приложений</a:t>
            </a:r>
            <a:r>
              <a:rPr lang="en-US" sz="1100" b="0" i="0" dirty="0">
                <a:latin typeface="Arial"/>
                <a:cs typeface="Arial"/>
              </a:rPr>
              <a:t> </a:t>
            </a:r>
            <a:r>
              <a:rPr lang="en-US" sz="1100" b="0" i="0" dirty="0" smtClean="0">
                <a:latin typeface="Arial"/>
                <a:cs typeface="Arial"/>
              </a:rPr>
              <a:t>с</a:t>
            </a:r>
            <a:r>
              <a:rPr lang="ru-RU" sz="1100" b="0" i="0" dirty="0" smtClean="0">
                <a:latin typeface="Arial"/>
                <a:cs typeface="Arial"/>
              </a:rPr>
              <a:t> </a:t>
            </a:r>
            <a:r>
              <a:rPr lang="en-US" sz="1100" b="0" i="0" dirty="0" err="1" smtClean="0">
                <a:latin typeface="Arial"/>
                <a:cs typeface="Arial"/>
              </a:rPr>
              <a:t>помощью</a:t>
            </a:r>
            <a:r>
              <a:rPr lang="en-US" sz="1100" b="0" i="0" dirty="0" smtClean="0">
                <a:latin typeface="Arial"/>
                <a:cs typeface="Arial"/>
              </a:rPr>
              <a:t> </a:t>
            </a:r>
            <a:r>
              <a:rPr lang="en-US" sz="1100" b="0" i="0" dirty="0" err="1">
                <a:latin typeface="Arial"/>
                <a:cs typeface="Arial"/>
              </a:rPr>
              <a:t>элементов</a:t>
            </a:r>
            <a:r>
              <a:rPr lang="en-US" sz="1100" b="0" i="0" dirty="0">
                <a:latin typeface="Arial"/>
                <a:cs typeface="Arial"/>
              </a:rPr>
              <a:t> Flash или Silverlight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Корпоративные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рабочие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пространства</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smtClean="0">
                <a:solidFill>
                  <a:srgbClr val="666666"/>
                </a:solidFill>
                <a:latin typeface="Arial"/>
                <a:ea typeface="+mj-ea"/>
                <a:cs typeface="+mj-cs"/>
              </a:rPr>
              <a:t>Рост</a:t>
            </a:r>
            <a:r>
              <a:rPr lang="en-US" sz="2000" b="0" i="0" dirty="0" smtClean="0">
                <a:solidFill>
                  <a:srgbClr val="666666"/>
                </a:solidFill>
                <a:latin typeface="Arial"/>
                <a:ea typeface="+mj-ea"/>
                <a:cs typeface="+mj-cs"/>
              </a:rPr>
              <a:t> </a:t>
            </a:r>
            <a:r>
              <a:rPr lang="en-US" sz="2000" b="0" i="0" dirty="0" err="1">
                <a:solidFill>
                  <a:srgbClr val="666666"/>
                </a:solidFill>
                <a:latin typeface="Arial"/>
                <a:ea typeface="+mj-ea"/>
                <a:cs typeface="+mj-cs"/>
              </a:rPr>
              <a:t>персональной</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эффективности</a:t>
            </a:r>
            <a:r>
              <a:rPr lang="en-US" sz="2000" b="0" i="0" dirty="0">
                <a:solidFill>
                  <a:srgbClr val="666666"/>
                </a:solidFill>
                <a:latin typeface="Arial"/>
                <a:ea typeface="+mj-ea"/>
                <a:cs typeface="+mj-cs"/>
              </a:rPr>
              <a:t> и </a:t>
            </a:r>
            <a:r>
              <a:rPr lang="en-US" sz="2000" b="0" i="0" dirty="0" err="1">
                <a:solidFill>
                  <a:srgbClr val="666666"/>
                </a:solidFill>
                <a:latin typeface="Arial"/>
                <a:ea typeface="+mj-ea"/>
                <a:cs typeface="+mj-cs"/>
              </a:rPr>
              <a:t>решение</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для</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совместной</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работы</a:t>
            </a:r>
            <a:endParaRPr lang="en-US" sz="2000" b="0" i="0" dirty="0">
              <a:solidFill>
                <a:srgbClr val="666666"/>
              </a:solidFill>
              <a:latin typeface="Arial"/>
              <a:ea typeface="+mj-ea"/>
              <a:cs typeface="+mj-cs"/>
            </a:endParaRPr>
          </a:p>
        </p:txBody>
      </p:sp>
      <p:sp>
        <p:nvSpPr>
          <p:cNvPr id="7" name="Text Placeholder 6"/>
          <p:cNvSpPr>
            <a:spLocks noGrp="1"/>
          </p:cNvSpPr>
          <p:nvPr>
            <p:ph type="body" sz="quarter" idx="11"/>
          </p:nvPr>
        </p:nvSpPr>
        <p:spPr>
          <a:xfrm>
            <a:off x="334535" y="1456862"/>
            <a:ext cx="5338295" cy="1810121"/>
          </a:xfrm>
        </p:spPr>
        <p:txBody>
          <a:bodyPr/>
          <a:lstStyle/>
          <a:p>
            <a:pPr marL="0" indent="0" algn="l" defTabSz="914400">
              <a:spcBef>
                <a:spcPts val="0"/>
              </a:spcBef>
              <a:spcAft>
                <a:spcPts val="600"/>
              </a:spcAft>
              <a:buNone/>
            </a:pPr>
            <a:r>
              <a:rPr lang="en-US" sz="1200" b="1" i="0" dirty="0" err="1">
                <a:solidFill>
                  <a:srgbClr val="0070C0"/>
                </a:solidFill>
                <a:latin typeface="Arial"/>
                <a:ea typeface="Arial Unicode MS"/>
                <a:cs typeface="Arial Unicode MS"/>
              </a:rPr>
              <a:t>Преимущества</a:t>
            </a:r>
            <a:endParaRPr lang="en-US" sz="1200" b="1" i="0" dirty="0">
              <a:solidFill>
                <a:srgbClr val="0070C0"/>
              </a:solidFill>
              <a:latin typeface="Arial"/>
              <a:ea typeface="Arial Unicode MS"/>
              <a:cs typeface="Arial Unicode MS"/>
            </a:endParaRPr>
          </a:p>
          <a:p>
            <a:pPr marL="182880" indent="-182880" algn="l" defTabSz="914400">
              <a:lnSpc>
                <a:spcPct val="120000"/>
              </a:lnSpc>
              <a:spcBef>
                <a:spcPts val="300"/>
              </a:spcBef>
              <a:buClr>
                <a:srgbClr val="FFC000"/>
              </a:buClr>
              <a:buSzPct val="100000"/>
              <a:buFont typeface="Wingdings"/>
              <a:buChar char="§"/>
            </a:pPr>
            <a:r>
              <a:rPr lang="en-US" sz="1200" b="1" i="0" dirty="0" err="1">
                <a:solidFill>
                  <a:srgbClr val="000000"/>
                </a:solidFill>
                <a:latin typeface="Arial"/>
              </a:rPr>
              <a:t>Полномочия</a:t>
            </a:r>
            <a:r>
              <a:rPr lang="en-US" sz="1200" b="1" i="0" dirty="0">
                <a:solidFill>
                  <a:srgbClr val="000000"/>
                </a:solidFill>
                <a:latin typeface="Arial"/>
              </a:rPr>
              <a:t>: </a:t>
            </a:r>
            <a:r>
              <a:rPr lang="ru-RU" sz="1200" b="0" i="0" dirty="0" smtClean="0">
                <a:solidFill>
                  <a:srgbClr val="000000"/>
                </a:solidFill>
                <a:latin typeface="Arial"/>
              </a:rPr>
              <a:t>с</a:t>
            </a:r>
            <a:r>
              <a:rPr lang="en-US" sz="1200" b="0" i="0" dirty="0" err="1" smtClean="0">
                <a:solidFill>
                  <a:srgbClr val="000000"/>
                </a:solidFill>
                <a:latin typeface="Arial"/>
              </a:rPr>
              <a:t>оздание</a:t>
            </a:r>
            <a:r>
              <a:rPr lang="en-US" sz="1200" b="0" i="0" dirty="0" smtClean="0">
                <a:solidFill>
                  <a:srgbClr val="000000"/>
                </a:solidFill>
                <a:latin typeface="Arial"/>
              </a:rPr>
              <a:t> </a:t>
            </a:r>
            <a:r>
              <a:rPr lang="en-US" sz="1200" b="0" i="0" dirty="0" err="1">
                <a:solidFill>
                  <a:srgbClr val="000000"/>
                </a:solidFill>
                <a:latin typeface="Arial"/>
              </a:rPr>
              <a:t>собственных</a:t>
            </a:r>
            <a:r>
              <a:rPr lang="en-US" sz="1200" b="0" i="0" dirty="0">
                <a:solidFill>
                  <a:srgbClr val="000000"/>
                </a:solidFill>
                <a:latin typeface="Arial"/>
              </a:rPr>
              <a:t> </a:t>
            </a:r>
            <a:r>
              <a:rPr lang="en-US" sz="1200" b="0" i="0" dirty="0" err="1">
                <a:solidFill>
                  <a:srgbClr val="000000"/>
                </a:solidFill>
                <a:latin typeface="Arial"/>
              </a:rPr>
              <a:t>страниц</a:t>
            </a:r>
            <a:r>
              <a:rPr lang="en-US" sz="1200" b="0" i="0" dirty="0">
                <a:solidFill>
                  <a:srgbClr val="000000"/>
                </a:solidFill>
                <a:latin typeface="Arial"/>
              </a:rPr>
              <a:t> и </a:t>
            </a:r>
            <a:r>
              <a:rPr lang="en-US" sz="1200" b="0" i="0" dirty="0" err="1">
                <a:solidFill>
                  <a:srgbClr val="000000"/>
                </a:solidFill>
                <a:latin typeface="Arial"/>
              </a:rPr>
              <a:t>их</a:t>
            </a:r>
            <a:r>
              <a:rPr lang="en-US" sz="1200" b="0" i="0" dirty="0">
                <a:solidFill>
                  <a:srgbClr val="000000"/>
                </a:solidFill>
                <a:latin typeface="Arial"/>
              </a:rPr>
              <a:t> </a:t>
            </a:r>
            <a:r>
              <a:rPr lang="en-US" sz="1200" b="0" i="0" dirty="0" err="1">
                <a:solidFill>
                  <a:srgbClr val="000000"/>
                </a:solidFill>
                <a:latin typeface="Arial"/>
              </a:rPr>
              <a:t>наполнение</a:t>
            </a:r>
            <a:endParaRPr lang="en-US" sz="1200" b="0" i="0" dirty="0">
              <a:solidFill>
                <a:srgbClr val="000000"/>
              </a:solidFill>
              <a:latin typeface="Arial"/>
            </a:endParaRPr>
          </a:p>
          <a:p>
            <a:pPr marL="182880" indent="-182880" algn="l" defTabSz="914400">
              <a:lnSpc>
                <a:spcPct val="120000"/>
              </a:lnSpc>
              <a:spcBef>
                <a:spcPts val="300"/>
              </a:spcBef>
              <a:buClr>
                <a:srgbClr val="FFC000"/>
              </a:buClr>
              <a:buSzPct val="100000"/>
              <a:buFont typeface="Wingdings"/>
              <a:buChar char="§"/>
            </a:pPr>
            <a:r>
              <a:rPr lang="en-US" sz="1200" b="1" i="0" dirty="0" err="1">
                <a:solidFill>
                  <a:srgbClr val="000000"/>
                </a:solidFill>
                <a:latin typeface="Arial"/>
              </a:rPr>
              <a:t>Общий</a:t>
            </a:r>
            <a:r>
              <a:rPr lang="en-US" sz="1200" b="1" i="0" dirty="0">
                <a:solidFill>
                  <a:srgbClr val="000000"/>
                </a:solidFill>
                <a:latin typeface="Arial"/>
              </a:rPr>
              <a:t> </a:t>
            </a:r>
            <a:r>
              <a:rPr lang="en-US" sz="1200" b="1" i="0" dirty="0" err="1">
                <a:solidFill>
                  <a:srgbClr val="000000"/>
                </a:solidFill>
                <a:latin typeface="Arial"/>
              </a:rPr>
              <a:t>сценарий</a:t>
            </a:r>
            <a:r>
              <a:rPr lang="en-US" sz="1200" b="0" i="0" dirty="0">
                <a:solidFill>
                  <a:srgbClr val="000000"/>
                </a:solidFill>
                <a:latin typeface="Arial"/>
              </a:rPr>
              <a:t>: </a:t>
            </a:r>
            <a:r>
              <a:rPr lang="ru-RU" sz="1200" b="0" i="0" dirty="0" smtClean="0">
                <a:solidFill>
                  <a:srgbClr val="000000"/>
                </a:solidFill>
                <a:latin typeface="Arial"/>
              </a:rPr>
              <a:t>и</a:t>
            </a:r>
            <a:r>
              <a:rPr lang="en-US" sz="1200" b="0" i="0" dirty="0" err="1" smtClean="0">
                <a:solidFill>
                  <a:srgbClr val="000000"/>
                </a:solidFill>
                <a:latin typeface="Arial"/>
              </a:rPr>
              <a:t>спользование</a:t>
            </a:r>
            <a:r>
              <a:rPr lang="en-US" sz="1200" b="0" i="0" dirty="0" smtClean="0">
                <a:solidFill>
                  <a:srgbClr val="000000"/>
                </a:solidFill>
                <a:latin typeface="Arial"/>
              </a:rPr>
              <a:t> </a:t>
            </a:r>
            <a:r>
              <a:rPr lang="en-US" sz="1200" b="0" i="0" dirty="0" err="1">
                <a:solidFill>
                  <a:srgbClr val="000000"/>
                </a:solidFill>
                <a:latin typeface="Arial"/>
              </a:rPr>
              <a:t>структурированного</a:t>
            </a:r>
            <a:r>
              <a:rPr lang="en-US" sz="1200" b="0" i="0" dirty="0">
                <a:solidFill>
                  <a:srgbClr val="000000"/>
                </a:solidFill>
                <a:latin typeface="Arial"/>
              </a:rPr>
              <a:t> </a:t>
            </a:r>
            <a:r>
              <a:rPr lang="en-US" sz="1200" b="0" i="0" dirty="0" smtClean="0">
                <a:solidFill>
                  <a:srgbClr val="000000"/>
                </a:solidFill>
                <a:latin typeface="Arial"/>
              </a:rPr>
              <a:t>и</a:t>
            </a:r>
            <a:r>
              <a:rPr lang="ru-RU" sz="1200" b="0" i="0" dirty="0" smtClean="0">
                <a:solidFill>
                  <a:srgbClr val="000000"/>
                </a:solidFill>
                <a:latin typeface="Arial"/>
              </a:rPr>
              <a:t> </a:t>
            </a:r>
            <a:r>
              <a:rPr lang="en-US" sz="1200" b="0" i="0" dirty="0" err="1" smtClean="0">
                <a:solidFill>
                  <a:srgbClr val="000000"/>
                </a:solidFill>
                <a:latin typeface="Arial"/>
              </a:rPr>
              <a:t>неструктурированного</a:t>
            </a:r>
            <a:r>
              <a:rPr lang="en-US" sz="1200" b="0" i="0" dirty="0" smtClean="0">
                <a:solidFill>
                  <a:srgbClr val="000000"/>
                </a:solidFill>
                <a:latin typeface="Arial"/>
              </a:rPr>
              <a:t> </a:t>
            </a:r>
            <a:r>
              <a:rPr lang="en-US" sz="1200" b="0" i="0" dirty="0" err="1">
                <a:solidFill>
                  <a:srgbClr val="000000"/>
                </a:solidFill>
                <a:latin typeface="Arial"/>
              </a:rPr>
              <a:t>содержимого</a:t>
            </a:r>
            <a:r>
              <a:rPr lang="en-US" sz="1200" b="0" i="0" dirty="0">
                <a:solidFill>
                  <a:srgbClr val="000000"/>
                </a:solidFill>
                <a:latin typeface="Arial"/>
              </a:rPr>
              <a:t> </a:t>
            </a:r>
            <a:r>
              <a:rPr lang="en-US" sz="1200" b="0" i="0" dirty="0" err="1" smtClean="0">
                <a:solidFill>
                  <a:srgbClr val="000000"/>
                </a:solidFill>
                <a:latin typeface="Arial"/>
              </a:rPr>
              <a:t>от</a:t>
            </a:r>
            <a:r>
              <a:rPr lang="en-US" sz="1200" b="0" i="0" dirty="0" smtClean="0">
                <a:solidFill>
                  <a:srgbClr val="000000"/>
                </a:solidFill>
                <a:latin typeface="Arial"/>
              </a:rPr>
              <a:t> SAP </a:t>
            </a:r>
            <a:r>
              <a:rPr lang="en-US" sz="1200" b="0" i="0" dirty="0">
                <a:solidFill>
                  <a:srgbClr val="000000"/>
                </a:solidFill>
                <a:latin typeface="Arial"/>
              </a:rPr>
              <a:t>и </a:t>
            </a:r>
            <a:r>
              <a:rPr lang="en-US" sz="1200" b="0" i="0" dirty="0" err="1">
                <a:solidFill>
                  <a:srgbClr val="000000"/>
                </a:solidFill>
                <a:latin typeface="Arial"/>
              </a:rPr>
              <a:t>сторонних</a:t>
            </a:r>
            <a:r>
              <a:rPr lang="en-US" sz="1200" b="0" i="0" dirty="0">
                <a:solidFill>
                  <a:srgbClr val="000000"/>
                </a:solidFill>
                <a:latin typeface="Arial"/>
              </a:rPr>
              <a:t> </a:t>
            </a:r>
            <a:r>
              <a:rPr lang="en-US" sz="1200" b="0" i="0" dirty="0" err="1">
                <a:solidFill>
                  <a:srgbClr val="000000"/>
                </a:solidFill>
                <a:latin typeface="Arial"/>
              </a:rPr>
              <a:t>поставщиков</a:t>
            </a:r>
            <a:r>
              <a:rPr lang="en-US" sz="1200" b="0" i="0" dirty="0">
                <a:solidFill>
                  <a:srgbClr val="000000"/>
                </a:solidFill>
                <a:latin typeface="Arial"/>
              </a:rPr>
              <a:t> </a:t>
            </a:r>
          </a:p>
          <a:p>
            <a:pPr marL="182880" indent="-182880" algn="l" defTabSz="914400">
              <a:lnSpc>
                <a:spcPct val="120000"/>
              </a:lnSpc>
              <a:spcBef>
                <a:spcPts val="300"/>
              </a:spcBef>
              <a:buClr>
                <a:srgbClr val="FFC000"/>
              </a:buClr>
              <a:buSzPct val="100000"/>
              <a:buFont typeface="Wingdings"/>
              <a:buChar char="§"/>
            </a:pPr>
            <a:r>
              <a:rPr lang="en-US" sz="1200" b="1" i="0" dirty="0" err="1">
                <a:solidFill>
                  <a:srgbClr val="000000"/>
                </a:solidFill>
                <a:latin typeface="Arial"/>
              </a:rPr>
              <a:t>Поиск</a:t>
            </a:r>
            <a:r>
              <a:rPr lang="en-US" sz="1200" b="1" i="0" dirty="0">
                <a:solidFill>
                  <a:srgbClr val="000000"/>
                </a:solidFill>
                <a:latin typeface="Arial"/>
              </a:rPr>
              <a:t> </a:t>
            </a:r>
            <a:r>
              <a:rPr lang="en-US" sz="1200" b="1" i="0" dirty="0" err="1">
                <a:solidFill>
                  <a:srgbClr val="000000"/>
                </a:solidFill>
                <a:latin typeface="Arial"/>
              </a:rPr>
              <a:t>содержимого</a:t>
            </a:r>
            <a:r>
              <a:rPr lang="en-US" sz="1200" b="0" i="0" dirty="0">
                <a:solidFill>
                  <a:srgbClr val="000000"/>
                </a:solidFill>
                <a:latin typeface="Arial"/>
              </a:rPr>
              <a:t>: </a:t>
            </a:r>
            <a:r>
              <a:rPr lang="ru-RU" sz="1200" b="0" i="0" dirty="0" smtClean="0">
                <a:solidFill>
                  <a:srgbClr val="000000"/>
                </a:solidFill>
                <a:latin typeface="Arial"/>
              </a:rPr>
              <a:t>б</a:t>
            </a:r>
            <a:r>
              <a:rPr lang="en-US" sz="1200" b="0" i="0" dirty="0" err="1" smtClean="0">
                <a:solidFill>
                  <a:srgbClr val="000000"/>
                </a:solidFill>
                <a:latin typeface="Arial"/>
              </a:rPr>
              <a:t>олее</a:t>
            </a:r>
            <a:r>
              <a:rPr lang="en-US" sz="1200" b="0" i="0" dirty="0" smtClean="0">
                <a:solidFill>
                  <a:srgbClr val="000000"/>
                </a:solidFill>
                <a:latin typeface="Arial"/>
              </a:rPr>
              <a:t> </a:t>
            </a:r>
            <a:r>
              <a:rPr lang="en-US" sz="1200" b="0" i="0" dirty="0" err="1">
                <a:solidFill>
                  <a:srgbClr val="000000"/>
                </a:solidFill>
                <a:latin typeface="Arial"/>
              </a:rPr>
              <a:t>эффективное</a:t>
            </a:r>
            <a:r>
              <a:rPr lang="en-US" sz="1200" b="0" i="0" dirty="0">
                <a:solidFill>
                  <a:srgbClr val="000000"/>
                </a:solidFill>
                <a:latin typeface="Arial"/>
              </a:rPr>
              <a:t> </a:t>
            </a:r>
            <a:r>
              <a:rPr lang="en-US" sz="1200" b="0" i="0" dirty="0" err="1">
                <a:solidFill>
                  <a:srgbClr val="000000"/>
                </a:solidFill>
                <a:latin typeface="Arial"/>
              </a:rPr>
              <a:t>использование</a:t>
            </a:r>
            <a:r>
              <a:rPr lang="en-US" sz="1200" b="0" i="0" dirty="0">
                <a:solidFill>
                  <a:srgbClr val="000000"/>
                </a:solidFill>
                <a:latin typeface="Arial"/>
              </a:rPr>
              <a:t> </a:t>
            </a:r>
            <a:r>
              <a:rPr lang="en-US" sz="1200" b="0" i="0" dirty="0" err="1">
                <a:solidFill>
                  <a:srgbClr val="000000"/>
                </a:solidFill>
                <a:latin typeface="Arial"/>
              </a:rPr>
              <a:t>имеющихся</a:t>
            </a:r>
            <a:r>
              <a:rPr lang="en-US" sz="1200" b="0" i="0" dirty="0">
                <a:solidFill>
                  <a:srgbClr val="000000"/>
                </a:solidFill>
                <a:latin typeface="Arial"/>
              </a:rPr>
              <a:t> </a:t>
            </a:r>
            <a:r>
              <a:rPr lang="en-US" sz="1200" b="0" i="0" dirty="0" err="1">
                <a:solidFill>
                  <a:srgbClr val="000000"/>
                </a:solidFill>
                <a:latin typeface="Arial"/>
              </a:rPr>
              <a:t>активов</a:t>
            </a:r>
            <a:endParaRPr lang="en-US" sz="1200" b="0" i="0" dirty="0">
              <a:solidFill>
                <a:srgbClr val="000000"/>
              </a:solidFill>
              <a:latin typeface="Arial"/>
            </a:endParaRPr>
          </a:p>
          <a:p>
            <a:pPr marL="182880" indent="-182880" algn="l" defTabSz="914400">
              <a:lnSpc>
                <a:spcPct val="120000"/>
              </a:lnSpc>
              <a:spcBef>
                <a:spcPts val="300"/>
              </a:spcBef>
              <a:buClr>
                <a:srgbClr val="FFC000"/>
              </a:buClr>
              <a:buSzPct val="100000"/>
              <a:buFont typeface="Wingdings"/>
              <a:buChar char="§"/>
            </a:pPr>
            <a:r>
              <a:rPr lang="en-US" sz="1200" b="1" i="0" dirty="0" err="1">
                <a:solidFill>
                  <a:srgbClr val="000000"/>
                </a:solidFill>
                <a:latin typeface="Arial"/>
              </a:rPr>
              <a:t>Открытость</a:t>
            </a:r>
            <a:r>
              <a:rPr lang="en-US" sz="1200" b="0" i="0" dirty="0">
                <a:solidFill>
                  <a:srgbClr val="000000"/>
                </a:solidFill>
                <a:latin typeface="Arial"/>
              </a:rPr>
              <a:t>: </a:t>
            </a:r>
            <a:r>
              <a:rPr lang="ru-RU" sz="1200" b="0" i="0" dirty="0" smtClean="0">
                <a:solidFill>
                  <a:srgbClr val="000000"/>
                </a:solidFill>
                <a:latin typeface="Arial"/>
              </a:rPr>
              <a:t>о</a:t>
            </a:r>
            <a:r>
              <a:rPr lang="en-US" sz="1200" b="0" i="0" dirty="0" err="1" smtClean="0">
                <a:solidFill>
                  <a:srgbClr val="000000"/>
                </a:solidFill>
                <a:latin typeface="Arial"/>
              </a:rPr>
              <a:t>ткрытые</a:t>
            </a:r>
            <a:r>
              <a:rPr lang="en-US" sz="1200" b="0" i="0" dirty="0" smtClean="0">
                <a:solidFill>
                  <a:srgbClr val="000000"/>
                </a:solidFill>
                <a:latin typeface="Arial"/>
              </a:rPr>
              <a:t> </a:t>
            </a:r>
            <a:r>
              <a:rPr lang="en-US" sz="1200" b="0" i="0" dirty="0">
                <a:solidFill>
                  <a:srgbClr val="000000"/>
                </a:solidFill>
                <a:latin typeface="Arial"/>
              </a:rPr>
              <a:t>API </a:t>
            </a:r>
            <a:r>
              <a:rPr lang="en-US" sz="1200" b="0" i="0" dirty="0" err="1">
                <a:solidFill>
                  <a:srgbClr val="000000"/>
                </a:solidFill>
                <a:latin typeface="Arial"/>
              </a:rPr>
              <a:t>для</a:t>
            </a:r>
            <a:r>
              <a:rPr lang="en-US" sz="1200" b="0" i="0" dirty="0">
                <a:solidFill>
                  <a:srgbClr val="000000"/>
                </a:solidFill>
                <a:latin typeface="Arial"/>
              </a:rPr>
              <a:t> </a:t>
            </a:r>
            <a:r>
              <a:rPr lang="en-US" sz="1200" b="0" i="0" dirty="0" err="1">
                <a:solidFill>
                  <a:srgbClr val="000000"/>
                </a:solidFill>
                <a:latin typeface="Arial"/>
              </a:rPr>
              <a:t>расширения</a:t>
            </a:r>
            <a:r>
              <a:rPr lang="en-US" sz="1200" b="0" i="0" dirty="0">
                <a:solidFill>
                  <a:srgbClr val="000000"/>
                </a:solidFill>
                <a:latin typeface="Arial"/>
              </a:rPr>
              <a:t> </a:t>
            </a:r>
            <a:r>
              <a:rPr lang="en-US" sz="1200" b="0" i="0" dirty="0" err="1">
                <a:solidFill>
                  <a:srgbClr val="000000"/>
                </a:solidFill>
                <a:latin typeface="Arial"/>
              </a:rPr>
              <a:t>платформы</a:t>
            </a:r>
            <a:endParaRPr lang="en-US" sz="1200" b="0" i="0" dirty="0">
              <a:solidFill>
                <a:srgbClr val="000000"/>
              </a:solidFill>
              <a:latin typeface="Arial"/>
            </a:endParaRPr>
          </a:p>
        </p:txBody>
      </p:sp>
      <p:sp>
        <p:nvSpPr>
          <p:cNvPr id="12" name="Rechteck 12"/>
          <p:cNvSpPr/>
          <p:nvPr/>
        </p:nvSpPr>
        <p:spPr>
          <a:xfrm>
            <a:off x="6282081" y="3412685"/>
            <a:ext cx="1977485" cy="276999"/>
          </a:xfrm>
          <a:prstGeom prst="rect">
            <a:avLst/>
          </a:prstGeom>
        </p:spPr>
        <p:txBody>
          <a:bodyPr wrap="square">
            <a:spAutoFit/>
          </a:bodyPr>
          <a:lstStyle/>
          <a:p>
            <a:pPr algn="ctr" defTabSz="914400">
              <a:buNone/>
            </a:pPr>
            <a:r>
              <a:rPr lang="en-US" sz="1200" b="0" i="0" dirty="0" err="1">
                <a:latin typeface="Arial"/>
                <a:ea typeface="+mn-ea"/>
                <a:cs typeface="Arial"/>
              </a:rPr>
              <a:t>Личное</a:t>
            </a:r>
            <a:r>
              <a:rPr lang="en-US" sz="1200" b="0" i="0" dirty="0">
                <a:latin typeface="Arial"/>
                <a:ea typeface="+mn-ea"/>
                <a:cs typeface="Arial"/>
              </a:rPr>
              <a:t> </a:t>
            </a:r>
            <a:r>
              <a:rPr lang="en-US" sz="1200" b="0" i="0" dirty="0" err="1">
                <a:latin typeface="Arial"/>
                <a:ea typeface="+mn-ea"/>
                <a:cs typeface="Arial"/>
              </a:rPr>
              <a:t>рабочее</a:t>
            </a:r>
            <a:r>
              <a:rPr lang="en-US" sz="1200" b="0" i="0" dirty="0">
                <a:latin typeface="Arial"/>
                <a:ea typeface="+mn-ea"/>
                <a:cs typeface="Arial"/>
              </a:rPr>
              <a:t> </a:t>
            </a:r>
            <a:r>
              <a:rPr lang="en-US" sz="1200" b="0" i="0" dirty="0" err="1">
                <a:latin typeface="Arial"/>
                <a:ea typeface="+mn-ea"/>
                <a:cs typeface="Arial"/>
              </a:rPr>
              <a:t>пространство</a:t>
            </a:r>
            <a:endParaRPr lang="en-US" sz="1200" b="0" i="0" dirty="0">
              <a:latin typeface="Arial"/>
              <a:ea typeface="+mn-ea"/>
              <a:cs typeface="Arial"/>
            </a:endParaRPr>
          </a:p>
        </p:txBody>
      </p:sp>
      <p:sp>
        <p:nvSpPr>
          <p:cNvPr id="15" name="Rechteck 12"/>
          <p:cNvSpPr/>
          <p:nvPr/>
        </p:nvSpPr>
        <p:spPr>
          <a:xfrm>
            <a:off x="6527447" y="5806596"/>
            <a:ext cx="1486753" cy="276999"/>
          </a:xfrm>
          <a:prstGeom prst="rect">
            <a:avLst/>
          </a:prstGeom>
        </p:spPr>
        <p:txBody>
          <a:bodyPr wrap="none">
            <a:spAutoFit/>
          </a:bodyPr>
          <a:lstStyle/>
          <a:p>
            <a:pPr algn="ctr" defTabSz="914400">
              <a:buNone/>
            </a:pPr>
            <a:r>
              <a:rPr lang="en-US" sz="1200" b="0" i="0">
                <a:latin typeface="Arial"/>
                <a:ea typeface="+mn-ea"/>
                <a:cs typeface="Arial"/>
              </a:rPr>
              <a:t>Общее рабочее пространство</a:t>
            </a:r>
          </a:p>
        </p:txBody>
      </p:sp>
      <p:sp>
        <p:nvSpPr>
          <p:cNvPr id="8" name="Text Placeholder 6"/>
          <p:cNvSpPr txBox="1">
            <a:spLocks/>
          </p:cNvSpPr>
          <p:nvPr/>
        </p:nvSpPr>
        <p:spPr bwMode="gray">
          <a:xfrm>
            <a:off x="334535" y="3627096"/>
            <a:ext cx="4795025" cy="2786404"/>
          </a:xfrm>
          <a:prstGeom prst="rect">
            <a:avLst/>
          </a:prstGeom>
        </p:spPr>
        <p:txBody>
          <a:bodyPr vert="horz" lIns="0" tIns="0" rIns="0" bIns="0" rtlCol="0">
            <a:noAutofit/>
          </a:bodyPr>
          <a:lstStyle/>
          <a:p>
            <a:pPr algn="l" defTabSz="914400">
              <a:spcBef>
                <a:spcPts val="0"/>
              </a:spcBef>
              <a:spcAft>
                <a:spcPts val="600"/>
              </a:spcAft>
              <a:buNone/>
            </a:pPr>
            <a:r>
              <a:rPr lang="en-US" sz="1200" b="1" i="0" dirty="0" err="1">
                <a:solidFill>
                  <a:srgbClr val="0070C0"/>
                </a:solidFill>
                <a:latin typeface="Arial"/>
                <a:ea typeface="Arial Unicode MS"/>
                <a:cs typeface="Arial Unicode MS"/>
              </a:rPr>
              <a:t>Основные</a:t>
            </a:r>
            <a:r>
              <a:rPr lang="en-US" sz="1200" b="1" i="0" dirty="0">
                <a:solidFill>
                  <a:srgbClr val="0070C0"/>
                </a:solidFill>
                <a:latin typeface="Arial"/>
                <a:ea typeface="Arial Unicode MS"/>
                <a:cs typeface="Arial Unicode MS"/>
              </a:rPr>
              <a:t> </a:t>
            </a:r>
            <a:r>
              <a:rPr lang="en-US" sz="1200" b="1" i="0" dirty="0" err="1">
                <a:solidFill>
                  <a:srgbClr val="0070C0"/>
                </a:solidFill>
                <a:latin typeface="Arial"/>
                <a:ea typeface="Arial Unicode MS"/>
                <a:cs typeface="Arial Unicode MS"/>
              </a:rPr>
              <a:t>возможности</a:t>
            </a:r>
            <a:endParaRPr lang="en-US" sz="1200" b="1" i="0" dirty="0">
              <a:solidFill>
                <a:srgbClr val="0070C0"/>
              </a:solidFill>
              <a:latin typeface="Arial"/>
              <a:ea typeface="Arial Unicode MS"/>
              <a:cs typeface="Arial Unicode MS"/>
            </a:endParaRPr>
          </a:p>
          <a:p>
            <a:pPr marL="182880" lvl="2" indent="-182880" algn="l" defTabSz="914400">
              <a:lnSpc>
                <a:spcPct val="120000"/>
              </a:lnSpc>
              <a:spcBef>
                <a:spcPts val="300"/>
              </a:spcBef>
              <a:buClr>
                <a:srgbClr val="F0AB00"/>
              </a:buClr>
              <a:buSzPct val="100000"/>
              <a:buFont typeface="Wingdings"/>
              <a:buChar char="§"/>
            </a:pPr>
            <a:r>
              <a:rPr lang="en-US" sz="1200" b="1" i="0" dirty="0" err="1">
                <a:latin typeface="Arial"/>
              </a:rPr>
              <a:t>Содержимым</a:t>
            </a:r>
            <a:r>
              <a:rPr lang="en-US" sz="1200" b="1" i="0" dirty="0">
                <a:latin typeface="Arial"/>
              </a:rPr>
              <a:t> </a:t>
            </a:r>
            <a:r>
              <a:rPr lang="en-US" sz="1200" b="1" i="0" dirty="0" err="1">
                <a:latin typeface="Arial"/>
              </a:rPr>
              <a:t>управляют</a:t>
            </a:r>
            <a:r>
              <a:rPr lang="en-US" sz="1200" b="1" i="0" dirty="0">
                <a:latin typeface="Arial"/>
              </a:rPr>
              <a:t> </a:t>
            </a:r>
            <a:r>
              <a:rPr lang="en-US" sz="1200" b="0" i="0" dirty="0" err="1">
                <a:latin typeface="Arial"/>
              </a:rPr>
              <a:t>сами</a:t>
            </a:r>
            <a:r>
              <a:rPr lang="en-US" sz="1200" b="0" i="0" dirty="0">
                <a:latin typeface="Arial"/>
              </a:rPr>
              <a:t> </a:t>
            </a:r>
            <a:r>
              <a:rPr lang="en-US" sz="1200" b="0" i="0" dirty="0" err="1">
                <a:latin typeface="Arial"/>
              </a:rPr>
              <a:t>конечные</a:t>
            </a:r>
            <a:r>
              <a:rPr lang="en-US" sz="1200" b="0" i="0" dirty="0">
                <a:latin typeface="Arial"/>
              </a:rPr>
              <a:t> </a:t>
            </a:r>
            <a:r>
              <a:rPr lang="en-US" sz="1200" b="0" i="0" dirty="0" err="1">
                <a:latin typeface="Arial"/>
              </a:rPr>
              <a:t>пользователи</a:t>
            </a:r>
            <a:r>
              <a:rPr lang="en-US" sz="1200" b="0" i="0" dirty="0">
                <a:latin typeface="Arial"/>
              </a:rPr>
              <a:t>: </a:t>
            </a:r>
            <a:r>
              <a:rPr lang="en-US" sz="1200" b="1" i="0" dirty="0" err="1">
                <a:latin typeface="Arial"/>
              </a:rPr>
              <a:t>личное</a:t>
            </a:r>
            <a:r>
              <a:rPr lang="en-US" sz="1200" b="0" i="0" dirty="0">
                <a:latin typeface="Arial"/>
              </a:rPr>
              <a:t> или </a:t>
            </a:r>
            <a:r>
              <a:rPr lang="en-US" sz="1200" b="1" i="0" dirty="0" err="1">
                <a:latin typeface="Arial"/>
              </a:rPr>
              <a:t>совместное</a:t>
            </a:r>
            <a:r>
              <a:rPr lang="en-US" sz="1200" b="0" i="0" dirty="0">
                <a:latin typeface="Arial"/>
              </a:rPr>
              <a:t> </a:t>
            </a:r>
            <a:r>
              <a:rPr lang="en-US" sz="1200" b="0" i="0" dirty="0" err="1">
                <a:latin typeface="Arial"/>
              </a:rPr>
              <a:t>использование</a:t>
            </a:r>
            <a:endParaRPr lang="en-US" sz="1200" b="0" i="0" dirty="0">
              <a:latin typeface="Arial"/>
            </a:endParaRPr>
          </a:p>
          <a:p>
            <a:pPr marL="182880" indent="-182880" algn="l" defTabSz="914400">
              <a:lnSpc>
                <a:spcPct val="120000"/>
              </a:lnSpc>
              <a:spcBef>
                <a:spcPts val="300"/>
              </a:spcBef>
              <a:buClr>
                <a:srgbClr val="F0AB00"/>
              </a:buClr>
              <a:buSzPct val="100000"/>
              <a:buFont typeface="Wingdings"/>
              <a:buChar char="§"/>
            </a:pPr>
            <a:r>
              <a:rPr lang="en-US" sz="1200" b="0" i="0" dirty="0" err="1">
                <a:latin typeface="Arial"/>
              </a:rPr>
              <a:t>Интуитивно</a:t>
            </a:r>
            <a:r>
              <a:rPr lang="en-US" sz="1200" b="0" i="0" dirty="0">
                <a:latin typeface="Arial"/>
              </a:rPr>
              <a:t> </a:t>
            </a:r>
            <a:r>
              <a:rPr lang="en-US" sz="1200" b="0" i="0" dirty="0" err="1">
                <a:latin typeface="Arial"/>
              </a:rPr>
              <a:t>понятный</a:t>
            </a:r>
            <a:r>
              <a:rPr lang="en-US" sz="1200" b="0" i="0" dirty="0">
                <a:latin typeface="Arial"/>
              </a:rPr>
              <a:t> </a:t>
            </a:r>
            <a:r>
              <a:rPr lang="en-US" sz="1200" b="1" i="0" dirty="0" err="1">
                <a:latin typeface="Arial"/>
              </a:rPr>
              <a:t>современный</a:t>
            </a:r>
            <a:r>
              <a:rPr lang="en-US" sz="1200" b="1" i="0" dirty="0">
                <a:latin typeface="Arial"/>
              </a:rPr>
              <a:t> </a:t>
            </a:r>
            <a:r>
              <a:rPr lang="en-US" sz="1200" b="1" i="0" dirty="0" err="1">
                <a:latin typeface="Arial"/>
              </a:rPr>
              <a:t>пользовательский</a:t>
            </a:r>
            <a:r>
              <a:rPr lang="en-US" sz="1200" b="1" i="0" dirty="0">
                <a:latin typeface="Arial"/>
              </a:rPr>
              <a:t> </a:t>
            </a:r>
            <a:r>
              <a:rPr lang="en-US" sz="1200" b="1" i="0" dirty="0" err="1">
                <a:latin typeface="Arial"/>
              </a:rPr>
              <a:t>интерфейс</a:t>
            </a:r>
            <a:endParaRPr lang="en-US" sz="1200" b="1" i="0" dirty="0">
              <a:latin typeface="Arial"/>
            </a:endParaRPr>
          </a:p>
          <a:p>
            <a:pPr marL="182880" indent="-182880" algn="l" defTabSz="914400">
              <a:lnSpc>
                <a:spcPct val="120000"/>
              </a:lnSpc>
              <a:spcBef>
                <a:spcPts val="300"/>
              </a:spcBef>
              <a:buClr>
                <a:srgbClr val="F0AB00"/>
              </a:buClr>
              <a:buSzPct val="100000"/>
              <a:buFont typeface="Wingdings"/>
              <a:buChar char="§"/>
            </a:pPr>
            <a:r>
              <a:rPr lang="en-US" sz="1200" b="0" i="0" dirty="0" err="1">
                <a:latin typeface="Arial"/>
              </a:rPr>
              <a:t>Ключевые</a:t>
            </a:r>
            <a:r>
              <a:rPr lang="en-US" sz="1200" b="0" i="0" dirty="0">
                <a:latin typeface="Arial"/>
              </a:rPr>
              <a:t> </a:t>
            </a:r>
            <a:r>
              <a:rPr lang="en-US" sz="1200" b="0" i="0" dirty="0" err="1">
                <a:latin typeface="Arial"/>
              </a:rPr>
              <a:t>запланированные</a:t>
            </a:r>
            <a:r>
              <a:rPr lang="en-US" sz="1200" b="0" i="0" dirty="0">
                <a:latin typeface="Arial"/>
              </a:rPr>
              <a:t> </a:t>
            </a:r>
            <a:r>
              <a:rPr lang="en-US" sz="1200" b="0" i="0" dirty="0" err="1">
                <a:latin typeface="Arial"/>
              </a:rPr>
              <a:t>возможности</a:t>
            </a:r>
            <a:r>
              <a:rPr lang="en-US" sz="1200" b="0" i="0" dirty="0">
                <a:latin typeface="Arial"/>
              </a:rPr>
              <a:t> </a:t>
            </a:r>
            <a:r>
              <a:rPr lang="en-US" sz="1200" b="1" i="0" dirty="0" err="1">
                <a:latin typeface="Arial"/>
              </a:rPr>
              <a:t>следующей</a:t>
            </a:r>
            <a:r>
              <a:rPr lang="en-US" sz="1200" b="1" i="0" dirty="0">
                <a:latin typeface="Arial"/>
              </a:rPr>
              <a:t> </a:t>
            </a:r>
            <a:r>
              <a:rPr lang="en-US" sz="1200" b="1" i="0" dirty="0" err="1">
                <a:latin typeface="Arial"/>
              </a:rPr>
              <a:t>версии</a:t>
            </a:r>
            <a:r>
              <a:rPr lang="en-US" sz="1200" b="0" i="0" dirty="0">
                <a:latin typeface="Arial"/>
              </a:rPr>
              <a:t>:</a:t>
            </a:r>
          </a:p>
          <a:p>
            <a:pPr marL="356616" lvl="3" indent="-182880" algn="l" defTabSz="914400">
              <a:lnSpc>
                <a:spcPct val="120000"/>
              </a:lnSpc>
              <a:buClr>
                <a:srgbClr val="F0AB00"/>
              </a:buClr>
              <a:buSzPct val="100000"/>
              <a:buFont typeface="Wingdings"/>
              <a:buChar char="§"/>
            </a:pPr>
            <a:r>
              <a:rPr lang="ru-RU" b="0" i="0" dirty="0" smtClean="0">
                <a:latin typeface="Arial"/>
              </a:rPr>
              <a:t>л</a:t>
            </a:r>
            <a:r>
              <a:rPr lang="en-US" b="0" i="0" dirty="0" err="1" smtClean="0">
                <a:latin typeface="Arial"/>
              </a:rPr>
              <a:t>ёгкость</a:t>
            </a:r>
            <a:r>
              <a:rPr lang="en-US" b="0" i="0" dirty="0" smtClean="0">
                <a:latin typeface="Arial"/>
              </a:rPr>
              <a:t> </a:t>
            </a:r>
            <a:r>
              <a:rPr lang="en-US" b="0" i="0" dirty="0" err="1">
                <a:latin typeface="Arial"/>
              </a:rPr>
              <a:t>сбора</a:t>
            </a:r>
            <a:r>
              <a:rPr lang="en-US" b="0" i="0" dirty="0">
                <a:latin typeface="Arial"/>
              </a:rPr>
              <a:t> </a:t>
            </a:r>
            <a:r>
              <a:rPr lang="en-US" b="0" i="0" dirty="0" err="1">
                <a:latin typeface="Arial"/>
              </a:rPr>
              <a:t>информации</a:t>
            </a:r>
            <a:r>
              <a:rPr lang="en-US" b="0" i="0" dirty="0">
                <a:latin typeface="Arial"/>
              </a:rPr>
              <a:t> </a:t>
            </a:r>
            <a:r>
              <a:rPr lang="en-US" b="0" i="0" dirty="0" err="1">
                <a:latin typeface="Arial"/>
              </a:rPr>
              <a:t>из</a:t>
            </a:r>
            <a:r>
              <a:rPr lang="en-US" b="0" i="0" dirty="0">
                <a:latin typeface="Arial"/>
              </a:rPr>
              <a:t> </a:t>
            </a:r>
            <a:r>
              <a:rPr lang="en-US" b="0" i="0" dirty="0" err="1">
                <a:latin typeface="Arial"/>
              </a:rPr>
              <a:t>баз</a:t>
            </a:r>
            <a:r>
              <a:rPr lang="en-US" b="0" i="0" dirty="0">
                <a:latin typeface="Arial"/>
              </a:rPr>
              <a:t> </a:t>
            </a:r>
            <a:r>
              <a:rPr lang="en-US" b="0" i="0" dirty="0" err="1">
                <a:latin typeface="Arial"/>
              </a:rPr>
              <a:t>знаний</a:t>
            </a:r>
            <a:r>
              <a:rPr lang="en-US" b="0" i="0" dirty="0">
                <a:latin typeface="Arial"/>
              </a:rPr>
              <a:t>, </a:t>
            </a:r>
            <a:r>
              <a:rPr lang="en-US" b="0" i="0" dirty="0" err="1">
                <a:latin typeface="Arial"/>
              </a:rPr>
              <a:t>компоновщика</a:t>
            </a:r>
            <a:r>
              <a:rPr lang="en-US" b="0" i="0" dirty="0">
                <a:latin typeface="Arial"/>
              </a:rPr>
              <a:t> Web-</a:t>
            </a:r>
            <a:r>
              <a:rPr lang="en-US" b="0" i="0" dirty="0" err="1">
                <a:latin typeface="Arial"/>
              </a:rPr>
              <a:t>страниц</a:t>
            </a:r>
            <a:r>
              <a:rPr lang="en-US" b="0" i="0" dirty="0">
                <a:latin typeface="Arial"/>
              </a:rPr>
              <a:t>, </a:t>
            </a:r>
            <a:r>
              <a:rPr lang="en-US" b="0" i="0" dirty="0" err="1">
                <a:latin typeface="Arial"/>
              </a:rPr>
              <a:t>BusinessObjects</a:t>
            </a:r>
            <a:r>
              <a:rPr lang="en-US" b="0" i="0" dirty="0">
                <a:latin typeface="Arial"/>
              </a:rPr>
              <a:t> и </a:t>
            </a:r>
            <a:r>
              <a:rPr lang="en-US" b="0" i="0" dirty="0" err="1">
                <a:latin typeface="Arial"/>
              </a:rPr>
              <a:t>бизнес-аналитики</a:t>
            </a:r>
            <a:endParaRPr lang="en-US" b="0" i="0" dirty="0">
              <a:latin typeface="Arial"/>
            </a:endParaRPr>
          </a:p>
          <a:p>
            <a:pPr marL="356616" lvl="3" indent="-182880" algn="l" defTabSz="914400">
              <a:lnSpc>
                <a:spcPct val="120000"/>
              </a:lnSpc>
              <a:buClr>
                <a:srgbClr val="F0AB00"/>
              </a:buClr>
              <a:buSzPct val="100000"/>
              <a:buFont typeface="Wingdings"/>
              <a:buChar char="§"/>
            </a:pPr>
            <a:r>
              <a:rPr lang="en-US" b="0" i="0" dirty="0" err="1">
                <a:latin typeface="Arial"/>
              </a:rPr>
              <a:t>Подход</a:t>
            </a:r>
            <a:r>
              <a:rPr lang="en-US" b="0" i="0" dirty="0">
                <a:latin typeface="Arial"/>
              </a:rPr>
              <a:t> к </a:t>
            </a:r>
            <a:r>
              <a:rPr lang="en-US" b="0" i="0" dirty="0" err="1">
                <a:latin typeface="Arial"/>
              </a:rPr>
              <a:t>добавлению</a:t>
            </a:r>
            <a:r>
              <a:rPr lang="en-US" b="0" i="0" dirty="0">
                <a:latin typeface="Arial"/>
              </a:rPr>
              <a:t> </a:t>
            </a:r>
            <a:r>
              <a:rPr lang="en-US" b="0" i="0" dirty="0" err="1">
                <a:latin typeface="Arial"/>
              </a:rPr>
              <a:t>содержимого</a:t>
            </a:r>
            <a:r>
              <a:rPr lang="en-US" b="0" i="0" dirty="0">
                <a:latin typeface="Arial"/>
              </a:rPr>
              <a:t> </a:t>
            </a:r>
            <a:r>
              <a:rPr lang="en-US" b="0" i="0" dirty="0" err="1">
                <a:latin typeface="Arial"/>
              </a:rPr>
              <a:t>на</a:t>
            </a:r>
            <a:r>
              <a:rPr lang="en-US" b="0" i="0" dirty="0">
                <a:latin typeface="Arial"/>
              </a:rPr>
              <a:t> </a:t>
            </a:r>
            <a:r>
              <a:rPr lang="en-US" b="0" i="0" dirty="0" err="1">
                <a:latin typeface="Arial"/>
              </a:rPr>
              <a:t>портал</a:t>
            </a:r>
            <a:r>
              <a:rPr lang="en-US" b="0" i="0" dirty="0">
                <a:latin typeface="Arial"/>
              </a:rPr>
              <a:t>, </a:t>
            </a:r>
            <a:r>
              <a:rPr lang="en-US" b="0" i="0" dirty="0" err="1">
                <a:latin typeface="Arial"/>
              </a:rPr>
              <a:t>аналогичный</a:t>
            </a:r>
            <a:r>
              <a:rPr lang="en-US" b="0" i="0" dirty="0">
                <a:latin typeface="Arial"/>
              </a:rPr>
              <a:t> </a:t>
            </a:r>
            <a:r>
              <a:rPr lang="ru-RU" b="0" i="0" dirty="0" smtClean="0">
                <a:latin typeface="Arial"/>
              </a:rPr>
              <a:t>«</a:t>
            </a:r>
            <a:r>
              <a:rPr lang="en-US" b="0" i="0" dirty="0" err="1" smtClean="0">
                <a:latin typeface="Arial"/>
              </a:rPr>
              <a:t>корзине</a:t>
            </a:r>
            <a:r>
              <a:rPr lang="en-US" b="0" i="0" dirty="0" smtClean="0">
                <a:latin typeface="Arial"/>
              </a:rPr>
              <a:t> </a:t>
            </a:r>
            <a:r>
              <a:rPr lang="en-US" b="0" i="0" dirty="0" err="1" smtClean="0">
                <a:latin typeface="Arial"/>
              </a:rPr>
              <a:t>покупок</a:t>
            </a:r>
            <a:r>
              <a:rPr lang="ru-RU" dirty="0" smtClean="0"/>
              <a:t>»</a:t>
            </a:r>
            <a:endParaRPr lang="en-US" b="0" i="0" dirty="0">
              <a:latin typeface="Arial"/>
            </a:endParaRPr>
          </a:p>
          <a:p>
            <a:pPr marL="356616" lvl="3" indent="-182880" algn="l" defTabSz="914400">
              <a:lnSpc>
                <a:spcPct val="120000"/>
              </a:lnSpc>
              <a:buClr>
                <a:srgbClr val="F0AB00"/>
              </a:buClr>
              <a:buSzPct val="100000"/>
              <a:buFont typeface="Wingdings"/>
              <a:buChar char="§"/>
            </a:pPr>
            <a:r>
              <a:rPr lang="en-US" b="0" i="0" dirty="0" err="1">
                <a:latin typeface="Arial"/>
              </a:rPr>
              <a:t>Повышенное</a:t>
            </a:r>
            <a:r>
              <a:rPr lang="en-US" b="0" i="0" dirty="0">
                <a:latin typeface="Arial"/>
              </a:rPr>
              <a:t> </a:t>
            </a:r>
            <a:r>
              <a:rPr lang="en-US" b="0" i="0" dirty="0" err="1">
                <a:latin typeface="Arial"/>
              </a:rPr>
              <a:t>удобство</a:t>
            </a:r>
            <a:r>
              <a:rPr lang="en-US" b="0" i="0" dirty="0">
                <a:latin typeface="Arial"/>
              </a:rPr>
              <a:t> </a:t>
            </a:r>
            <a:r>
              <a:rPr lang="en-US" b="0" i="0" dirty="0" err="1">
                <a:latin typeface="Arial"/>
              </a:rPr>
              <a:t>использования</a:t>
            </a:r>
            <a:endParaRPr lang="en-US" b="0" i="0" dirty="0">
              <a:latin typeface="Arial"/>
            </a:endParaRPr>
          </a:p>
          <a:p>
            <a:pPr marL="356616" lvl="3" indent="-182880" algn="l" defTabSz="914400">
              <a:lnSpc>
                <a:spcPct val="120000"/>
              </a:lnSpc>
              <a:buClr>
                <a:srgbClr val="F0AB00"/>
              </a:buClr>
              <a:buSzPct val="100000"/>
              <a:buFont typeface="Wingdings"/>
              <a:buChar char="§"/>
            </a:pPr>
            <a:r>
              <a:rPr lang="en-US" b="0" i="0" dirty="0" err="1">
                <a:latin typeface="Arial"/>
              </a:rPr>
              <a:t>Интеграция</a:t>
            </a:r>
            <a:r>
              <a:rPr lang="en-US" b="0" i="0" dirty="0">
                <a:latin typeface="Arial"/>
              </a:rPr>
              <a:t> </a:t>
            </a:r>
            <a:r>
              <a:rPr lang="en-US" b="0" i="0" dirty="0" err="1">
                <a:latin typeface="Arial"/>
              </a:rPr>
              <a:t>поиска</a:t>
            </a:r>
            <a:endParaRPr lang="en-US" b="0" i="0" dirty="0">
              <a:latin typeface="Arial"/>
            </a:endParaRPr>
          </a:p>
        </p:txBody>
      </p:sp>
      <p:pic>
        <p:nvPicPr>
          <p:cNvPr id="1026" name="Picture 2"/>
          <p:cNvPicPr>
            <a:picLocks noChangeAspect="1" noChangeArrowheads="1"/>
          </p:cNvPicPr>
          <p:nvPr/>
        </p:nvPicPr>
        <p:blipFill>
          <a:blip r:embed="rId3" cstate="screen"/>
          <a:srcRect/>
          <a:stretch>
            <a:fillRect/>
          </a:stretch>
        </p:blipFill>
        <p:spPr bwMode="auto">
          <a:xfrm>
            <a:off x="5783530" y="4133532"/>
            <a:ext cx="3070112" cy="1559293"/>
          </a:xfrm>
          <a:prstGeom prst="rect">
            <a:avLst/>
          </a:prstGeom>
          <a:ln>
            <a:noFill/>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4" cstate="screen"/>
          <a:srcRect/>
          <a:stretch>
            <a:fillRect/>
          </a:stretch>
        </p:blipFill>
        <p:spPr bwMode="auto">
          <a:xfrm>
            <a:off x="5754655" y="1514543"/>
            <a:ext cx="3070459" cy="1811019"/>
          </a:xfrm>
          <a:prstGeom prst="rect">
            <a:avLst/>
          </a:prstGeom>
          <a:ln>
            <a:noFill/>
          </a:ln>
          <a:effectLst>
            <a:outerShdw blurRad="50800" dist="38100" dir="2700000" algn="tl" rotWithShape="0">
              <a:prstClr val="black">
                <a:alpha val="40000"/>
              </a:prstClr>
            </a:outerShdw>
          </a:effectLst>
        </p:spPr>
      </p:pic>
      <p:cxnSp>
        <p:nvCxnSpPr>
          <p:cNvPr id="9" name="Straight Connector 8"/>
          <p:cNvCxnSpPr/>
          <p:nvPr/>
        </p:nvCxnSpPr>
        <p:spPr>
          <a:xfrm rot="10800000" flipV="1">
            <a:off x="332619" y="3456312"/>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Корпоративные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рабочие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пространства</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Добавление</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содержимого</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из</a:t>
            </a:r>
            <a:r>
              <a:rPr lang="en-US" sz="2000" b="0" i="0" dirty="0">
                <a:solidFill>
                  <a:srgbClr val="666666"/>
                </a:solidFill>
                <a:latin typeface="Arial"/>
                <a:ea typeface="+mj-ea"/>
                <a:cs typeface="+mj-cs"/>
              </a:rPr>
              <a:t> </a:t>
            </a:r>
            <a:r>
              <a:rPr lang="ru-RU" sz="2000" b="0" i="0" dirty="0" smtClean="0">
                <a:solidFill>
                  <a:srgbClr val="666666"/>
                </a:solidFill>
                <a:latin typeface="Arial"/>
                <a:ea typeface="+mj-ea"/>
                <a:cs typeface="+mj-cs"/>
              </a:rPr>
              <a:t>«</a:t>
            </a:r>
            <a:r>
              <a:rPr lang="en-US" sz="2000" b="0" i="0" dirty="0" err="1" smtClean="0">
                <a:solidFill>
                  <a:srgbClr val="666666"/>
                </a:solidFill>
                <a:latin typeface="Arial"/>
                <a:ea typeface="+mj-ea"/>
                <a:cs typeface="+mj-cs"/>
              </a:rPr>
              <a:t>Галереи</a:t>
            </a:r>
            <a:r>
              <a:rPr lang="en-US" sz="2000" b="0" i="0" dirty="0" smtClean="0">
                <a:solidFill>
                  <a:srgbClr val="666666"/>
                </a:solidFill>
                <a:latin typeface="Arial"/>
                <a:ea typeface="+mj-ea"/>
                <a:cs typeface="+mj-cs"/>
              </a:rPr>
              <a:t> </a:t>
            </a:r>
            <a:r>
              <a:rPr lang="en-US" sz="2000" b="0" i="0" dirty="0" err="1" smtClean="0">
                <a:solidFill>
                  <a:srgbClr val="666666"/>
                </a:solidFill>
                <a:latin typeface="Arial"/>
                <a:ea typeface="+mj-ea"/>
                <a:cs typeface="+mj-cs"/>
              </a:rPr>
              <a:t>модулей</a:t>
            </a:r>
            <a:r>
              <a:rPr lang="ru-RU" sz="2000" b="0" i="0" dirty="0" smtClean="0">
                <a:solidFill>
                  <a:srgbClr val="666666"/>
                </a:solidFill>
                <a:latin typeface="Arial"/>
                <a:ea typeface="+mj-ea"/>
                <a:cs typeface="+mj-cs"/>
              </a:rPr>
              <a:t>»</a:t>
            </a:r>
            <a:endParaRPr lang="en-US" sz="2000" b="0" i="0" dirty="0">
              <a:solidFill>
                <a:srgbClr val="666666"/>
              </a:solidFill>
              <a:latin typeface="Arial"/>
              <a:ea typeface="+mj-ea"/>
              <a:cs typeface="+mj-cs"/>
            </a:endParaRPr>
          </a:p>
        </p:txBody>
      </p:sp>
      <p:pic>
        <p:nvPicPr>
          <p:cNvPr id="2051" name="Picture 3"/>
          <p:cNvPicPr>
            <a:picLocks noChangeAspect="1" noChangeArrowheads="1"/>
          </p:cNvPicPr>
          <p:nvPr/>
        </p:nvPicPr>
        <p:blipFill>
          <a:blip r:embed="rId3" cstate="screen"/>
          <a:srcRect/>
          <a:stretch>
            <a:fillRect/>
          </a:stretch>
        </p:blipFill>
        <p:spPr bwMode="auto">
          <a:xfrm>
            <a:off x="612808" y="1347537"/>
            <a:ext cx="7805301" cy="4966636"/>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a:spLocks noChangeArrowheads="1"/>
          </p:cNvSpPr>
          <p:nvPr/>
        </p:nvSpPr>
        <p:spPr bwMode="auto">
          <a:xfrm>
            <a:off x="5777920" y="1193800"/>
            <a:ext cx="2153297" cy="1066794"/>
          </a:xfrm>
          <a:prstGeom prst="wedgeRoundRectCallout">
            <a:avLst>
              <a:gd name="adj1" fmla="val -28986"/>
              <a:gd name="adj2" fmla="val 70240"/>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050" b="0" i="0" dirty="0">
                <a:solidFill>
                  <a:srgbClr val="000000"/>
                </a:solidFill>
                <a:latin typeface="Arial"/>
                <a:ea typeface="+mn-ea"/>
                <a:cs typeface="+mn-cs"/>
              </a:rPr>
              <a:t>В </a:t>
            </a:r>
            <a:r>
              <a:rPr lang="en-US" sz="1050" b="0" i="0" dirty="0" err="1">
                <a:solidFill>
                  <a:srgbClr val="000000"/>
                </a:solidFill>
                <a:latin typeface="Arial"/>
                <a:ea typeface="+mn-ea"/>
                <a:cs typeface="+mn-cs"/>
              </a:rPr>
              <a:t>галерее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модулей</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отображается</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доступное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содержимое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структурированное</a:t>
            </a:r>
            <a:r>
              <a:rPr lang="en-US" sz="1050" b="0" i="0" dirty="0">
                <a:solidFill>
                  <a:srgbClr val="000000"/>
                </a:solidFill>
                <a:latin typeface="Arial"/>
                <a:ea typeface="+mn-ea"/>
                <a:cs typeface="+mn-cs"/>
              </a:rPr>
              <a:t> </a:t>
            </a:r>
            <a:r>
              <a:rPr lang="en-US" sz="1050" b="0" i="0" dirty="0" smtClean="0">
                <a:solidFill>
                  <a:srgbClr val="000000"/>
                </a:solidFill>
                <a:latin typeface="Arial"/>
                <a:ea typeface="+mn-ea"/>
                <a:cs typeface="+mn-cs"/>
              </a:rPr>
              <a:t>и</a:t>
            </a:r>
            <a:r>
              <a:rPr lang="ru-RU" sz="1050" b="0" i="0" dirty="0" smtClean="0">
                <a:solidFill>
                  <a:srgbClr val="000000"/>
                </a:solidFill>
                <a:latin typeface="Arial"/>
                <a:ea typeface="+mn-ea"/>
                <a:cs typeface="+mn-cs"/>
              </a:rPr>
              <a:t> </a:t>
            </a:r>
            <a:r>
              <a:rPr lang="en-US" sz="1050" b="0" i="0" dirty="0" err="1" smtClean="0">
                <a:solidFill>
                  <a:srgbClr val="000000"/>
                </a:solidFill>
                <a:latin typeface="Arial"/>
                <a:ea typeface="+mn-ea"/>
                <a:cs typeface="+mn-cs"/>
              </a:rPr>
              <a:t>неструктурированное</a:t>
            </a:r>
            <a:r>
              <a:rPr lang="ru-RU" sz="1050" dirty="0" smtClean="0">
                <a:solidFill>
                  <a:srgbClr val="000000"/>
                </a:solidFill>
              </a:rPr>
              <a:t>, </a:t>
            </a:r>
            <a:r>
              <a:rPr lang="en-US" sz="1050" b="0" i="0" dirty="0" smtClean="0">
                <a:solidFill>
                  <a:srgbClr val="000000"/>
                </a:solidFill>
                <a:latin typeface="Arial"/>
                <a:ea typeface="+mn-ea"/>
                <a:cs typeface="+mn-cs"/>
              </a:rPr>
              <a:t>SAP и</a:t>
            </a:r>
            <a:r>
              <a:rPr lang="ru-RU" sz="1050" b="0" i="0" dirty="0" smtClean="0">
                <a:solidFill>
                  <a:srgbClr val="000000"/>
                </a:solidFill>
                <a:latin typeface="Arial"/>
                <a:ea typeface="+mn-ea"/>
                <a:cs typeface="+mn-cs"/>
              </a:rPr>
              <a:t> </a:t>
            </a:r>
            <a:r>
              <a:rPr lang="en-US" sz="1050" b="0" i="0" dirty="0" err="1" smtClean="0">
                <a:solidFill>
                  <a:srgbClr val="000000"/>
                </a:solidFill>
                <a:latin typeface="Arial"/>
                <a:ea typeface="+mn-ea"/>
                <a:cs typeface="+mn-cs"/>
              </a:rPr>
              <a:t>сторонних</a:t>
            </a:r>
            <a:r>
              <a:rPr lang="en-US" sz="1050" b="0" i="0" dirty="0" smtClean="0">
                <a:solidFill>
                  <a:srgbClr val="000000"/>
                </a:solidFill>
                <a:latin typeface="Arial"/>
                <a:ea typeface="+mn-ea"/>
                <a:cs typeface="+mn-cs"/>
              </a:rPr>
              <a:t> </a:t>
            </a:r>
            <a:r>
              <a:rPr lang="en-US" sz="1050" b="0" i="0" dirty="0" err="1">
                <a:solidFill>
                  <a:srgbClr val="000000"/>
                </a:solidFill>
                <a:latin typeface="Arial"/>
                <a:ea typeface="+mn-ea"/>
                <a:cs typeface="+mn-cs"/>
              </a:rPr>
              <a:t>разработчиков</a:t>
            </a:r>
            <a:endParaRPr lang="en-US" sz="1050" b="0" i="0" dirty="0">
              <a:solidFill>
                <a:srgbClr val="000000"/>
              </a:solidFill>
              <a:latin typeface="Arial"/>
              <a:ea typeface="+mn-ea"/>
              <a:cs typeface="+mn-cs"/>
            </a:endParaRPr>
          </a:p>
        </p:txBody>
      </p:sp>
      <p:sp>
        <p:nvSpPr>
          <p:cNvPr id="7" name="Rounded Rectangular Callout 6"/>
          <p:cNvSpPr>
            <a:spLocks noChangeArrowheads="1"/>
          </p:cNvSpPr>
          <p:nvPr/>
        </p:nvSpPr>
        <p:spPr bwMode="auto">
          <a:xfrm>
            <a:off x="204892" y="1568918"/>
            <a:ext cx="1961331" cy="350651"/>
          </a:xfrm>
          <a:prstGeom prst="wedgeRoundRectCallout">
            <a:avLst>
              <a:gd name="adj1" fmla="val 41827"/>
              <a:gd name="adj2" fmla="val 10462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Пользователи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могут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создавать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новые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страницы</a:t>
            </a:r>
            <a:endParaRPr lang="en-US" sz="1100" b="0" i="0" dirty="0">
              <a:solidFill>
                <a:srgbClr val="000000"/>
              </a:solidFill>
              <a:latin typeface="Arial"/>
              <a:ea typeface="+mn-ea"/>
              <a:cs typeface="+mn-cs"/>
            </a:endParaRPr>
          </a:p>
        </p:txBody>
      </p:sp>
      <p:sp>
        <p:nvSpPr>
          <p:cNvPr id="8" name="Rounded Rectangular Callout 7"/>
          <p:cNvSpPr>
            <a:spLocks noChangeArrowheads="1"/>
          </p:cNvSpPr>
          <p:nvPr/>
        </p:nvSpPr>
        <p:spPr bwMode="auto">
          <a:xfrm>
            <a:off x="5654832" y="3683000"/>
            <a:ext cx="1760797" cy="923034"/>
          </a:xfrm>
          <a:prstGeom prst="wedgeRoundRectCallout">
            <a:avLst>
              <a:gd name="adj1" fmla="val -35266"/>
              <a:gd name="adj2" fmla="val 76084"/>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Содержимое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добавляется</a:t>
            </a:r>
            <a:r>
              <a:rPr lang="en-US" sz="1100" b="0" i="0" dirty="0">
                <a:solidFill>
                  <a:srgbClr val="000000"/>
                </a:solidFill>
                <a:latin typeface="Arial"/>
                <a:ea typeface="+mn-ea"/>
                <a:cs typeface="+mn-cs"/>
              </a:rPr>
              <a:t> </a:t>
            </a:r>
            <a:r>
              <a:rPr lang="en-US" sz="1100" b="0" i="0" dirty="0" err="1" smtClean="0">
                <a:solidFill>
                  <a:srgbClr val="000000"/>
                </a:solidFill>
                <a:latin typeface="Arial"/>
                <a:ea typeface="+mn-ea"/>
                <a:cs typeface="+mn-cs"/>
              </a:rPr>
              <a:t>на</a:t>
            </a:r>
            <a:r>
              <a:rPr lang="ru-RU" sz="1100" dirty="0">
                <a:solidFill>
                  <a:srgbClr val="000000"/>
                </a:solidFill>
              </a:rPr>
              <a:t> </a:t>
            </a:r>
            <a:r>
              <a:rPr lang="en-US" sz="1100" b="0" i="0" dirty="0" err="1" smtClean="0">
                <a:solidFill>
                  <a:srgbClr val="000000"/>
                </a:solidFill>
                <a:latin typeface="Arial"/>
                <a:ea typeface="+mn-ea"/>
                <a:cs typeface="+mn-cs"/>
              </a:rPr>
              <a:t>страницу</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путём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перетаскивания</a:t>
            </a:r>
            <a:r>
              <a:rPr lang="en-US" sz="1100" b="0" i="0" dirty="0">
                <a:solidFill>
                  <a:srgbClr val="000000"/>
                </a:solidFill>
                <a:latin typeface="Arial"/>
                <a:ea typeface="+mn-ea"/>
                <a:cs typeface="+mn-cs"/>
              </a:rPr>
              <a:t> </a:t>
            </a:r>
            <a:r>
              <a:rPr lang="en-US" sz="1100" b="0" i="0" dirty="0" err="1" smtClean="0">
                <a:solidFill>
                  <a:srgbClr val="000000"/>
                </a:solidFill>
                <a:latin typeface="Arial"/>
                <a:ea typeface="+mn-ea"/>
                <a:cs typeface="+mn-cs"/>
              </a:rPr>
              <a:t>из</a:t>
            </a:r>
            <a:r>
              <a:rPr lang="ru-RU" sz="1100" dirty="0">
                <a:solidFill>
                  <a:srgbClr val="000000"/>
                </a:solidFill>
              </a:rPr>
              <a:t> </a:t>
            </a:r>
            <a:r>
              <a:rPr lang="en-US" sz="1100" b="0" i="0" dirty="0" err="1" smtClean="0">
                <a:solidFill>
                  <a:srgbClr val="000000"/>
                </a:solidFill>
                <a:latin typeface="Arial"/>
                <a:ea typeface="+mn-ea"/>
                <a:cs typeface="+mn-cs"/>
              </a:rPr>
              <a:t>галереи</a:t>
            </a:r>
            <a:endParaRPr lang="en-US" sz="1100" b="0" i="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Wiki и </a:t>
            </a:r>
            <a:r>
              <a:rPr lang="en-US" sz="2400" b="1" i="0" dirty="0" err="1">
                <a:solidFill>
                  <a:srgbClr val="666666"/>
                </a:solidFill>
                <a:latin typeface="Arial"/>
                <a:ea typeface="+mj-ea"/>
                <a:cs typeface="+mj-cs"/>
              </a:rPr>
              <a:t>форумы</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800" b="0" i="0" dirty="0" err="1">
                <a:solidFill>
                  <a:srgbClr val="666666"/>
                </a:solidFill>
                <a:latin typeface="Arial"/>
                <a:ea typeface="+mj-ea"/>
                <a:cs typeface="+mj-cs"/>
              </a:rPr>
              <a:t>Тесно</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интегрированное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решение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для</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простого</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пополнения</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базы</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знаний</a:t>
            </a:r>
            <a:r>
              <a:rPr lang="en-US" sz="1800" b="0" i="0" dirty="0">
                <a:solidFill>
                  <a:srgbClr val="666666"/>
                </a:solidFill>
                <a:latin typeface="Arial"/>
                <a:ea typeface="+mj-ea"/>
                <a:cs typeface="+mj-cs"/>
              </a:rPr>
              <a:t> </a:t>
            </a:r>
            <a:r>
              <a:rPr lang="en-US" sz="1800" b="0" i="0" dirty="0" smtClean="0">
                <a:solidFill>
                  <a:srgbClr val="666666"/>
                </a:solidFill>
                <a:latin typeface="Arial"/>
                <a:ea typeface="+mj-ea"/>
                <a:cs typeface="+mj-cs"/>
              </a:rPr>
              <a:t>и</a:t>
            </a:r>
            <a:r>
              <a:rPr lang="ru-RU" sz="1800" b="0" i="0" dirty="0" smtClean="0">
                <a:solidFill>
                  <a:srgbClr val="666666"/>
                </a:solidFill>
                <a:latin typeface="Arial"/>
                <a:ea typeface="+mj-ea"/>
                <a:cs typeface="+mj-cs"/>
              </a:rPr>
              <a:t> </a:t>
            </a:r>
            <a:r>
              <a:rPr lang="en-US" sz="1800" b="0" i="0" dirty="0" err="1" smtClean="0">
                <a:solidFill>
                  <a:srgbClr val="666666"/>
                </a:solidFill>
                <a:latin typeface="Arial"/>
                <a:ea typeface="+mj-ea"/>
                <a:cs typeface="+mj-cs"/>
              </a:rPr>
              <a:t>доступа</a:t>
            </a:r>
            <a:r>
              <a:rPr lang="en-US" sz="1800" b="0" i="0" dirty="0" smtClean="0">
                <a:solidFill>
                  <a:srgbClr val="666666"/>
                </a:solidFill>
                <a:latin typeface="Arial"/>
                <a:ea typeface="+mj-ea"/>
                <a:cs typeface="+mj-cs"/>
              </a:rPr>
              <a:t> </a:t>
            </a:r>
            <a:r>
              <a:rPr lang="en-US" sz="1800" b="0" i="0" dirty="0">
                <a:solidFill>
                  <a:srgbClr val="666666"/>
                </a:solidFill>
                <a:latin typeface="Arial"/>
                <a:ea typeface="+mj-ea"/>
                <a:cs typeface="+mj-cs"/>
              </a:rPr>
              <a:t>к </a:t>
            </a:r>
            <a:r>
              <a:rPr lang="en-US" sz="1800" b="0" i="0" dirty="0" err="1">
                <a:solidFill>
                  <a:srgbClr val="666666"/>
                </a:solidFill>
                <a:latin typeface="Arial"/>
                <a:ea typeface="+mj-ea"/>
                <a:cs typeface="+mj-cs"/>
              </a:rPr>
              <a:t>ней</a:t>
            </a:r>
            <a:endParaRPr lang="en-US" sz="1800" b="0" i="0" dirty="0">
              <a:solidFill>
                <a:srgbClr val="666666"/>
              </a:solidFill>
              <a:latin typeface="Arial"/>
              <a:ea typeface="+mj-ea"/>
              <a:cs typeface="+mj-cs"/>
            </a:endParaRPr>
          </a:p>
        </p:txBody>
      </p:sp>
      <p:sp>
        <p:nvSpPr>
          <p:cNvPr id="5" name="TextBox 4"/>
          <p:cNvSpPr txBox="1"/>
          <p:nvPr/>
        </p:nvSpPr>
        <p:spPr>
          <a:xfrm>
            <a:off x="319597" y="3348744"/>
            <a:ext cx="4728239" cy="2849215"/>
          </a:xfrm>
          <a:prstGeom prst="rect">
            <a:avLst/>
          </a:prstGeom>
          <a:noFill/>
          <a:ln w="12700" algn="ctr">
            <a:noFill/>
            <a:round/>
            <a:headEnd/>
            <a:tailEnd/>
          </a:ln>
          <a:effectLst/>
        </p:spPr>
        <p:txBody>
          <a:bodyPr lIns="36000" tIns="36000" rIns="36000" bIns="36000"/>
          <a:lstStyle/>
          <a:p>
            <a:pPr algn="l" defTabSz="914400">
              <a:spcBef>
                <a:spcPts val="300"/>
              </a:spcBef>
              <a:spcAft>
                <a:spcPts val="600"/>
              </a:spcAft>
              <a:buNone/>
            </a:pPr>
            <a:r>
              <a:rPr lang="en-US" sz="1200" b="1" i="0" dirty="0" err="1">
                <a:solidFill>
                  <a:srgbClr val="0070C0"/>
                </a:solidFill>
                <a:latin typeface="Arial"/>
                <a:ea typeface="Arial Unicode MS"/>
                <a:cs typeface="Arial Unicode MS"/>
              </a:rPr>
              <a:t>Основные</a:t>
            </a:r>
            <a:r>
              <a:rPr lang="en-US" sz="1200" b="1" i="0" dirty="0">
                <a:solidFill>
                  <a:srgbClr val="0070C0"/>
                </a:solidFill>
                <a:latin typeface="Arial"/>
                <a:ea typeface="Arial Unicode MS"/>
                <a:cs typeface="Arial Unicode MS"/>
              </a:rPr>
              <a:t> </a:t>
            </a:r>
            <a:r>
              <a:rPr lang="en-US" sz="1200" b="1" i="0" dirty="0" err="1">
                <a:solidFill>
                  <a:srgbClr val="0070C0"/>
                </a:solidFill>
                <a:latin typeface="Arial"/>
                <a:ea typeface="Arial Unicode MS"/>
                <a:cs typeface="Arial Unicode MS"/>
              </a:rPr>
              <a:t>возможности</a:t>
            </a:r>
            <a:endParaRPr lang="en-US" sz="1200" b="1" i="0" dirty="0">
              <a:solidFill>
                <a:srgbClr val="0070C0"/>
              </a:solidFill>
              <a:latin typeface="Arial"/>
              <a:ea typeface="Arial Unicode MS"/>
              <a:cs typeface="Arial Unicode MS"/>
            </a:endParaRPr>
          </a:p>
          <a:p>
            <a:pPr marL="173736" indent="-173736" algn="l" defTabSz="914400">
              <a:spcBef>
                <a:spcPts val="300"/>
              </a:spcBef>
              <a:buClr>
                <a:srgbClr val="F0AB00"/>
              </a:buClr>
              <a:buFont typeface="Wingdings"/>
              <a:buChar char="§"/>
            </a:pPr>
            <a:r>
              <a:rPr lang="en-US" sz="1200" b="0" i="0" dirty="0" err="1">
                <a:latin typeface="Arial"/>
              </a:rPr>
              <a:t>Простой</a:t>
            </a:r>
            <a:r>
              <a:rPr lang="en-US" sz="1200" b="0" i="0" dirty="0">
                <a:latin typeface="Arial"/>
              </a:rPr>
              <a:t> и </a:t>
            </a:r>
            <a:r>
              <a:rPr lang="en-US" sz="1200" b="0" i="0" dirty="0" err="1">
                <a:latin typeface="Arial"/>
              </a:rPr>
              <a:t>понятный</a:t>
            </a:r>
            <a:r>
              <a:rPr lang="en-US" sz="1200" b="0" i="0" dirty="0">
                <a:latin typeface="Arial"/>
              </a:rPr>
              <a:t> </a:t>
            </a:r>
            <a:r>
              <a:rPr lang="en-US" sz="1200" b="0" i="0" dirty="0" err="1">
                <a:latin typeface="Arial"/>
              </a:rPr>
              <a:t>механизм</a:t>
            </a:r>
            <a:r>
              <a:rPr lang="en-US" sz="1200" b="0" i="0" dirty="0">
                <a:latin typeface="Arial"/>
              </a:rPr>
              <a:t> </a:t>
            </a:r>
            <a:r>
              <a:rPr lang="en-US" sz="1200" b="0" i="0" dirty="0" err="1">
                <a:latin typeface="Arial"/>
              </a:rPr>
              <a:t>создания</a:t>
            </a:r>
            <a:r>
              <a:rPr lang="en-US" sz="1200" b="0" i="0" dirty="0">
                <a:latin typeface="Arial"/>
              </a:rPr>
              <a:t> wiki-</a:t>
            </a:r>
            <a:r>
              <a:rPr lang="en-US" sz="1200" b="0" i="0" dirty="0" err="1">
                <a:latin typeface="Arial"/>
              </a:rPr>
              <a:t>страниц</a:t>
            </a:r>
            <a:r>
              <a:rPr lang="en-US" sz="1200" b="0" i="0" dirty="0">
                <a:latin typeface="Arial"/>
              </a:rPr>
              <a:t> </a:t>
            </a:r>
            <a:br>
              <a:rPr lang="en-US" sz="1200" b="0" i="0" dirty="0">
                <a:latin typeface="Arial"/>
              </a:rPr>
            </a:br>
            <a:r>
              <a:rPr lang="en-US" sz="1200" b="0" i="0" dirty="0">
                <a:latin typeface="Arial"/>
              </a:rPr>
              <a:t>и </a:t>
            </a:r>
            <a:r>
              <a:rPr lang="en-US" sz="1200" b="0" i="0" dirty="0" err="1">
                <a:latin typeface="Arial"/>
              </a:rPr>
              <a:t>обсуждений</a:t>
            </a:r>
            <a:r>
              <a:rPr lang="en-US" sz="1200" b="0" i="0" dirty="0">
                <a:latin typeface="Arial"/>
              </a:rPr>
              <a:t> </a:t>
            </a:r>
            <a:r>
              <a:rPr lang="en-US" sz="1200" b="0" i="0" dirty="0" err="1">
                <a:latin typeface="Arial"/>
              </a:rPr>
              <a:t>на</a:t>
            </a:r>
            <a:r>
              <a:rPr lang="en-US" sz="1200" b="0" i="0" dirty="0">
                <a:latin typeface="Arial"/>
              </a:rPr>
              <a:t> </a:t>
            </a:r>
            <a:r>
              <a:rPr lang="en-US" sz="1200" b="0" i="0" dirty="0" err="1">
                <a:latin typeface="Arial"/>
              </a:rPr>
              <a:t>форумах</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Глобальный</a:t>
            </a:r>
            <a:r>
              <a:rPr lang="en-US" sz="1200" b="0" i="0" dirty="0">
                <a:latin typeface="Arial"/>
              </a:rPr>
              <a:t> </a:t>
            </a:r>
            <a:r>
              <a:rPr lang="en-US" sz="1200" b="0" i="0" dirty="0" err="1">
                <a:latin typeface="Arial"/>
              </a:rPr>
              <a:t>поиск</a:t>
            </a:r>
            <a:r>
              <a:rPr lang="en-US" sz="1200" b="0" i="0" dirty="0">
                <a:latin typeface="Arial"/>
              </a:rPr>
              <a:t> и </a:t>
            </a:r>
            <a:r>
              <a:rPr lang="en-US" sz="1200" b="0" i="0" dirty="0" err="1">
                <a:latin typeface="Arial"/>
              </a:rPr>
              <a:t>работа</a:t>
            </a:r>
            <a:r>
              <a:rPr lang="en-US" sz="1200" b="0" i="0" dirty="0">
                <a:latin typeface="Arial"/>
              </a:rPr>
              <a:t> с </a:t>
            </a:r>
            <a:r>
              <a:rPr lang="en-US" sz="1200" b="0" i="0" dirty="0" err="1">
                <a:latin typeface="Arial"/>
              </a:rPr>
              <a:t>метками</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Информацию</a:t>
            </a:r>
            <a:r>
              <a:rPr lang="en-US" sz="1200" b="0" i="0" dirty="0">
                <a:latin typeface="Arial"/>
              </a:rPr>
              <a:t> </a:t>
            </a:r>
            <a:r>
              <a:rPr lang="en-US" sz="1200" b="0" i="0" dirty="0" err="1">
                <a:latin typeface="Arial"/>
              </a:rPr>
              <a:t>публикует</a:t>
            </a:r>
            <a:r>
              <a:rPr lang="en-US" sz="1200" b="0" i="0" dirty="0">
                <a:latin typeface="Arial"/>
              </a:rPr>
              <a:t> </a:t>
            </a:r>
            <a:r>
              <a:rPr lang="en-US" sz="1200" b="0" i="0" dirty="0" err="1">
                <a:latin typeface="Arial"/>
              </a:rPr>
              <a:t>её</a:t>
            </a:r>
            <a:r>
              <a:rPr lang="en-US" sz="1200" b="0" i="0" dirty="0">
                <a:latin typeface="Arial"/>
              </a:rPr>
              <a:t> </a:t>
            </a:r>
            <a:r>
              <a:rPr lang="en-US" sz="1200" b="0" i="0" dirty="0" err="1">
                <a:latin typeface="Arial"/>
              </a:rPr>
              <a:t>автор</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Контроль</a:t>
            </a:r>
            <a:r>
              <a:rPr lang="en-US" sz="1200" b="0" i="0" dirty="0">
                <a:latin typeface="Arial"/>
              </a:rPr>
              <a:t> </a:t>
            </a:r>
            <a:r>
              <a:rPr lang="en-US" sz="1200" b="0" i="0" dirty="0" err="1">
                <a:latin typeface="Arial"/>
              </a:rPr>
              <a:t>сотрудничества</a:t>
            </a:r>
            <a:r>
              <a:rPr lang="en-US" sz="1200" b="0" i="0" dirty="0">
                <a:latin typeface="Arial"/>
              </a:rPr>
              <a:t> с </a:t>
            </a:r>
            <a:r>
              <a:rPr lang="en-US" sz="1200" b="0" i="0" dirty="0" err="1">
                <a:latin typeface="Arial"/>
              </a:rPr>
              <a:t>другими</a:t>
            </a:r>
            <a:r>
              <a:rPr lang="en-US" sz="1200" b="0" i="0" dirty="0">
                <a:latin typeface="Arial"/>
              </a:rPr>
              <a:t> </a:t>
            </a:r>
            <a:r>
              <a:rPr lang="en-US" sz="1200" b="0" i="0" dirty="0" err="1">
                <a:latin typeface="Arial"/>
              </a:rPr>
              <a:t>пользователями</a:t>
            </a:r>
            <a:r>
              <a:rPr lang="en-US" sz="1200" b="0" i="0" dirty="0">
                <a:latin typeface="Arial"/>
              </a:rPr>
              <a:t> </a:t>
            </a:r>
            <a:r>
              <a:rPr lang="en-US" sz="1200" b="0" i="0" dirty="0" err="1" smtClean="0">
                <a:latin typeface="Arial"/>
              </a:rPr>
              <a:t>со</a:t>
            </a:r>
            <a:r>
              <a:rPr lang="ru-RU" sz="1200" dirty="0"/>
              <a:t> </a:t>
            </a:r>
            <a:r>
              <a:rPr lang="en-US" sz="1200" b="0" i="0" dirty="0" err="1" smtClean="0">
                <a:latin typeface="Arial"/>
              </a:rPr>
              <a:t>стороны</a:t>
            </a:r>
            <a:r>
              <a:rPr lang="en-US" sz="1200" b="0" i="0" dirty="0" smtClean="0">
                <a:latin typeface="Arial"/>
              </a:rPr>
              <a:t> </a:t>
            </a:r>
            <a:r>
              <a:rPr lang="en-US" sz="1200" b="0" i="0" dirty="0" err="1">
                <a:latin typeface="Arial"/>
              </a:rPr>
              <a:t>самих</a:t>
            </a:r>
            <a:r>
              <a:rPr lang="en-US" sz="1200" b="0" i="0" dirty="0">
                <a:latin typeface="Arial"/>
              </a:rPr>
              <a:t> </a:t>
            </a:r>
            <a:r>
              <a:rPr lang="en-US" sz="1200" b="0" i="0" dirty="0" err="1">
                <a:latin typeface="Arial"/>
              </a:rPr>
              <a:t>пользователей</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Контроль</a:t>
            </a:r>
            <a:r>
              <a:rPr lang="en-US" sz="1200" b="0" i="0" dirty="0">
                <a:latin typeface="Arial"/>
              </a:rPr>
              <a:t> </a:t>
            </a:r>
            <a:r>
              <a:rPr lang="en-US" sz="1200" b="0" i="0" dirty="0" err="1">
                <a:latin typeface="Arial"/>
              </a:rPr>
              <a:t>содержимого</a:t>
            </a:r>
            <a:r>
              <a:rPr lang="en-US" sz="1200" b="0" i="0" dirty="0">
                <a:latin typeface="Arial"/>
              </a:rPr>
              <a:t>, </a:t>
            </a:r>
            <a:r>
              <a:rPr lang="en-US" sz="1200" b="0" i="0" dirty="0" err="1">
                <a:latin typeface="Arial"/>
              </a:rPr>
              <a:t>осуществляемый</a:t>
            </a:r>
            <a:r>
              <a:rPr lang="en-US" sz="1200" b="0" i="0" dirty="0">
                <a:latin typeface="Arial"/>
              </a:rPr>
              <a:t> </a:t>
            </a:r>
            <a:r>
              <a:rPr lang="en-US" sz="1200" b="0" i="0" dirty="0" err="1">
                <a:latin typeface="Arial"/>
              </a:rPr>
              <a:t>администратором</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Управление</a:t>
            </a:r>
            <a:r>
              <a:rPr lang="en-US" sz="1200" b="0" i="0" dirty="0">
                <a:latin typeface="Arial"/>
              </a:rPr>
              <a:t> </a:t>
            </a:r>
            <a:r>
              <a:rPr lang="en-US" sz="1200" b="0" i="0" dirty="0" err="1">
                <a:latin typeface="Arial"/>
              </a:rPr>
              <a:t>посредством</a:t>
            </a:r>
            <a:r>
              <a:rPr lang="en-US" sz="1200" b="0" i="0" dirty="0">
                <a:latin typeface="Arial"/>
              </a:rPr>
              <a:t> </a:t>
            </a:r>
            <a:r>
              <a:rPr lang="en-US" sz="1200" b="0" i="0" dirty="0" err="1">
                <a:latin typeface="Arial"/>
              </a:rPr>
              <a:t>контроля</a:t>
            </a:r>
            <a:r>
              <a:rPr lang="en-US" sz="1200" b="0" i="0" dirty="0">
                <a:latin typeface="Arial"/>
              </a:rPr>
              <a:t> </a:t>
            </a:r>
            <a:r>
              <a:rPr lang="en-US" sz="1200" b="0" i="0" dirty="0" err="1">
                <a:latin typeface="Arial"/>
              </a:rPr>
              <a:t>доступа</a:t>
            </a:r>
            <a:r>
              <a:rPr lang="en-US" sz="1200" b="0" i="0" dirty="0">
                <a:latin typeface="Arial"/>
              </a:rPr>
              <a:t> и </a:t>
            </a:r>
            <a:r>
              <a:rPr lang="en-US" sz="1200" b="0" i="0" dirty="0" err="1">
                <a:latin typeface="Arial"/>
              </a:rPr>
              <a:t>системы</a:t>
            </a:r>
            <a:r>
              <a:rPr lang="en-US" sz="1200" b="0" i="0" dirty="0">
                <a:latin typeface="Arial"/>
              </a:rPr>
              <a:t> </a:t>
            </a:r>
            <a:r>
              <a:rPr lang="en-US" sz="1200" b="0" i="0" dirty="0" err="1">
                <a:latin typeface="Arial"/>
              </a:rPr>
              <a:t>разрешений</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Поддержка</a:t>
            </a:r>
            <a:r>
              <a:rPr lang="en-US" sz="1200" b="0" i="0" dirty="0">
                <a:latin typeface="Arial"/>
              </a:rPr>
              <a:t> </a:t>
            </a:r>
            <a:r>
              <a:rPr lang="en-US" sz="1200" b="0" i="0" dirty="0" err="1">
                <a:latin typeface="Arial"/>
              </a:rPr>
              <a:t>модерирования</a:t>
            </a:r>
            <a:r>
              <a:rPr lang="en-US" sz="1200" b="0" i="0" dirty="0">
                <a:latin typeface="Arial"/>
              </a:rPr>
              <a:t> и </a:t>
            </a:r>
            <a:r>
              <a:rPr lang="en-US" sz="1200" b="0" i="0" dirty="0" err="1">
                <a:latin typeface="Arial"/>
              </a:rPr>
              <a:t>утверждения</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Клиентский</a:t>
            </a:r>
            <a:r>
              <a:rPr lang="en-US" sz="1200" b="0" i="0" dirty="0">
                <a:latin typeface="Arial"/>
              </a:rPr>
              <a:t> </a:t>
            </a:r>
            <a:r>
              <a:rPr lang="en-US" sz="1200" b="0" i="0" dirty="0" err="1">
                <a:latin typeface="Arial"/>
              </a:rPr>
              <a:t>брендинг</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Контроль</a:t>
            </a:r>
            <a:r>
              <a:rPr lang="en-US" sz="1200" b="0" i="0" dirty="0">
                <a:latin typeface="Arial"/>
              </a:rPr>
              <a:t> </a:t>
            </a:r>
            <a:r>
              <a:rPr lang="en-US" sz="1200" b="0" i="0" dirty="0" err="1" smtClean="0">
                <a:latin typeface="Arial"/>
              </a:rPr>
              <a:t>версий</a:t>
            </a:r>
            <a:endParaRPr lang="en-US" sz="1200" b="0" i="0" dirty="0">
              <a:latin typeface="Arial"/>
            </a:endParaRPr>
          </a:p>
        </p:txBody>
      </p:sp>
      <p:sp>
        <p:nvSpPr>
          <p:cNvPr id="6" name="TextBox 5"/>
          <p:cNvSpPr txBox="1"/>
          <p:nvPr/>
        </p:nvSpPr>
        <p:spPr>
          <a:xfrm>
            <a:off x="319597" y="1491460"/>
            <a:ext cx="4417521" cy="1429540"/>
          </a:xfrm>
          <a:prstGeom prst="rect">
            <a:avLst/>
          </a:prstGeom>
          <a:noFill/>
          <a:ln w="12700" algn="ctr">
            <a:noFill/>
            <a:round/>
            <a:headEnd/>
            <a:tailEnd/>
          </a:ln>
          <a:effectLst/>
        </p:spPr>
        <p:txBody>
          <a:bodyPr lIns="36000" tIns="36000" rIns="36000" bIns="36000"/>
          <a:lstStyle/>
          <a:p>
            <a:pPr algn="l" defTabSz="914400">
              <a:spcAft>
                <a:spcPts val="600"/>
              </a:spcAft>
              <a:buNone/>
            </a:pPr>
            <a:r>
              <a:rPr lang="en-US" sz="1200" b="1" i="0" dirty="0" err="1">
                <a:solidFill>
                  <a:srgbClr val="0070C0"/>
                </a:solidFill>
                <a:ea typeface="Arial Unicode MS"/>
                <a:cs typeface="Arial Unicode MS"/>
              </a:rPr>
              <a:t>Преимущества</a:t>
            </a:r>
            <a:r>
              <a:rPr lang="en-US" sz="1200" b="1" i="0" dirty="0">
                <a:latin typeface="Arial Black"/>
                <a:cs typeface="Arial"/>
              </a:rPr>
              <a:t> </a:t>
            </a:r>
          </a:p>
          <a:p>
            <a:pPr marL="173736" indent="-173736" algn="l" defTabSz="914400">
              <a:spcBef>
                <a:spcPts val="300"/>
              </a:spcBef>
              <a:buClr>
                <a:srgbClr val="F0AB00"/>
              </a:buClr>
              <a:buFont typeface="Wingdings"/>
              <a:buChar char="§"/>
            </a:pPr>
            <a:r>
              <a:rPr lang="en-US" sz="1200" b="0" i="0" dirty="0" err="1"/>
              <a:t>Рост</a:t>
            </a:r>
            <a:r>
              <a:rPr lang="en-US" sz="1200" b="0" i="0" dirty="0"/>
              <a:t> </a:t>
            </a:r>
            <a:r>
              <a:rPr lang="en-US" sz="1200" b="0" i="0" dirty="0" err="1"/>
              <a:t>эффективности</a:t>
            </a:r>
            <a:r>
              <a:rPr lang="en-US" sz="1200" b="0" i="0" dirty="0"/>
              <a:t> </a:t>
            </a:r>
            <a:r>
              <a:rPr lang="en-US" sz="1200" b="0" i="0" dirty="0" err="1"/>
              <a:t>работы</a:t>
            </a:r>
            <a:r>
              <a:rPr lang="en-US" sz="1200" b="0" i="0" dirty="0"/>
              <a:t> </a:t>
            </a:r>
            <a:r>
              <a:rPr lang="en-US" sz="1200" b="0" i="0" dirty="0" err="1"/>
              <a:t>отдельных</a:t>
            </a:r>
            <a:r>
              <a:rPr lang="en-US" sz="1200" b="0" i="0" dirty="0"/>
              <a:t> </a:t>
            </a:r>
            <a:r>
              <a:rPr lang="en-US" sz="1200" b="0" i="0" dirty="0" err="1"/>
              <a:t>пользователей</a:t>
            </a:r>
            <a:r>
              <a:rPr lang="en-US" sz="1200" b="0" i="0" dirty="0"/>
              <a:t> </a:t>
            </a:r>
            <a:r>
              <a:rPr lang="en-US" sz="1200" b="0" i="0" dirty="0" smtClean="0"/>
              <a:t>и</a:t>
            </a:r>
            <a:r>
              <a:rPr lang="ru-RU" sz="1200" b="0" i="0" dirty="0" smtClean="0"/>
              <a:t> </a:t>
            </a:r>
            <a:r>
              <a:rPr lang="en-US" sz="1200" b="0" i="0" dirty="0" err="1" smtClean="0"/>
              <a:t>групп</a:t>
            </a:r>
            <a:endParaRPr lang="en-US" sz="1200" b="0" i="0" dirty="0"/>
          </a:p>
          <a:p>
            <a:pPr marL="173736" indent="-173736" algn="l" defTabSz="914400">
              <a:spcBef>
                <a:spcPts val="300"/>
              </a:spcBef>
              <a:buClr>
                <a:srgbClr val="F0AB00"/>
              </a:buClr>
              <a:buFont typeface="Wingdings"/>
              <a:buChar char="§"/>
            </a:pPr>
            <a:r>
              <a:rPr lang="en-US" sz="1200" b="0" i="0" dirty="0" err="1"/>
              <a:t>Упрощение</a:t>
            </a:r>
            <a:r>
              <a:rPr lang="en-US" sz="1200" b="0" i="0" dirty="0"/>
              <a:t> </a:t>
            </a:r>
            <a:r>
              <a:rPr lang="en-US" sz="1200" b="0" i="0" dirty="0" err="1"/>
              <a:t>обмена</a:t>
            </a:r>
            <a:r>
              <a:rPr lang="en-US" sz="1200" b="0" i="0" dirty="0"/>
              <a:t> </a:t>
            </a:r>
            <a:r>
              <a:rPr lang="en-US" sz="1200" b="0" i="0" dirty="0" err="1"/>
              <a:t>знаниями</a:t>
            </a:r>
            <a:r>
              <a:rPr lang="en-US" sz="1200" b="0" i="0" dirty="0"/>
              <a:t> и </a:t>
            </a:r>
            <a:r>
              <a:rPr lang="en-US" sz="1200" b="0" i="0" dirty="0" err="1"/>
              <a:t>пополнения</a:t>
            </a:r>
            <a:r>
              <a:rPr lang="en-US" sz="1200" b="0" i="0" dirty="0"/>
              <a:t> </a:t>
            </a:r>
            <a:r>
              <a:rPr lang="en-US" sz="1200" b="0" i="0" dirty="0" err="1"/>
              <a:t>базы</a:t>
            </a:r>
            <a:r>
              <a:rPr lang="en-US" sz="1200" b="0" i="0" dirty="0"/>
              <a:t> </a:t>
            </a:r>
            <a:r>
              <a:rPr lang="en-US" sz="1200" b="0" i="0" dirty="0" err="1"/>
              <a:t>знаний</a:t>
            </a:r>
            <a:endParaRPr lang="en-US" sz="1200" b="0" i="0" dirty="0"/>
          </a:p>
          <a:p>
            <a:pPr marL="173736" indent="-173736" algn="l" defTabSz="914400">
              <a:spcBef>
                <a:spcPts val="300"/>
              </a:spcBef>
              <a:buClr>
                <a:srgbClr val="F0AB00"/>
              </a:buClr>
              <a:buFont typeface="Wingdings"/>
              <a:buChar char="§"/>
            </a:pPr>
            <a:r>
              <a:rPr lang="en-US" sz="1200" b="0" i="0" dirty="0" err="1"/>
              <a:t>Полная</a:t>
            </a:r>
            <a:r>
              <a:rPr lang="en-US" sz="1200" b="0" i="0" dirty="0"/>
              <a:t> </a:t>
            </a:r>
            <a:r>
              <a:rPr lang="en-US" sz="1200" b="0" i="0" dirty="0" err="1"/>
              <a:t>готовность</a:t>
            </a:r>
            <a:r>
              <a:rPr lang="en-US" sz="1200" b="0" i="0" dirty="0"/>
              <a:t> к </a:t>
            </a:r>
            <a:r>
              <a:rPr lang="en-US" sz="1200" b="0" i="0" dirty="0" err="1" smtClean="0"/>
              <a:t>интеграци</a:t>
            </a:r>
            <a:r>
              <a:rPr lang="ru-RU" sz="1200" b="0" i="0" dirty="0" smtClean="0"/>
              <a:t>и</a:t>
            </a:r>
            <a:r>
              <a:rPr lang="en-US" sz="1200" b="0" i="0" dirty="0" smtClean="0"/>
              <a:t> </a:t>
            </a:r>
            <a:r>
              <a:rPr lang="en-US" sz="1200" b="0" i="0" dirty="0"/>
              <a:t>с </a:t>
            </a:r>
            <a:r>
              <a:rPr lang="en-US" sz="1200" b="0" i="0" dirty="0" err="1"/>
              <a:t>порталом</a:t>
            </a:r>
            <a:r>
              <a:rPr lang="en-US" sz="1200" b="0" i="0" dirty="0"/>
              <a:t> (</a:t>
            </a:r>
            <a:r>
              <a:rPr lang="en-US" sz="1200" b="0" i="0" dirty="0" err="1"/>
              <a:t>авторизация</a:t>
            </a:r>
            <a:r>
              <a:rPr lang="en-US" sz="1200" b="0" i="0" dirty="0"/>
              <a:t>, </a:t>
            </a:r>
            <a:r>
              <a:rPr lang="en-US" sz="1200" b="0" i="0" dirty="0" err="1"/>
              <a:t>брендинг</a:t>
            </a:r>
            <a:r>
              <a:rPr lang="en-US" sz="1200" b="0" i="0" dirty="0"/>
              <a:t> и </a:t>
            </a:r>
            <a:r>
              <a:rPr lang="en-US" sz="1200" b="0" i="0" dirty="0" err="1"/>
              <a:t>пр</a:t>
            </a:r>
            <a:r>
              <a:rPr lang="en-US" sz="1200" b="0" i="0" dirty="0"/>
              <a:t>.)</a:t>
            </a:r>
          </a:p>
        </p:txBody>
      </p:sp>
      <p:pic>
        <p:nvPicPr>
          <p:cNvPr id="7" name="Picture 3"/>
          <p:cNvPicPr>
            <a:picLocks noChangeAspect="1" noChangeArrowheads="1"/>
          </p:cNvPicPr>
          <p:nvPr/>
        </p:nvPicPr>
        <p:blipFill>
          <a:blip r:embed="rId3" cstate="screen"/>
          <a:srcRect/>
          <a:stretch>
            <a:fillRect/>
          </a:stretch>
        </p:blipFill>
        <p:spPr bwMode="gray">
          <a:xfrm>
            <a:off x="4869948" y="1790851"/>
            <a:ext cx="4056599" cy="2763156"/>
          </a:xfrm>
          <a:prstGeom prst="rect">
            <a:avLst/>
          </a:prstGeom>
          <a:ln>
            <a:noFill/>
          </a:ln>
          <a:effectLst>
            <a:outerShdw blurRad="50800" dist="38100" dir="2700000" algn="tl" rotWithShape="0">
              <a:prstClr val="black">
                <a:alpha val="40000"/>
              </a:prstClr>
            </a:outerShdw>
          </a:effectLst>
        </p:spPr>
      </p:pic>
      <p:cxnSp>
        <p:nvCxnSpPr>
          <p:cNvPr id="8" name="Straight Connector 7"/>
          <p:cNvCxnSpPr/>
          <p:nvPr/>
        </p:nvCxnSpPr>
        <p:spPr>
          <a:xfrm rot="10800000" flipV="1">
            <a:off x="319597" y="3081738"/>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Wiki</a:t>
            </a:r>
          </a:p>
        </p:txBody>
      </p:sp>
      <p:pic>
        <p:nvPicPr>
          <p:cNvPr id="4" name="Picture 3" descr="Wiki2.PNG"/>
          <p:cNvPicPr>
            <a:picLocks noChangeAspect="1"/>
          </p:cNvPicPr>
          <p:nvPr/>
        </p:nvPicPr>
        <p:blipFill>
          <a:blip r:embed="rId3" cstate="screen"/>
          <a:stretch>
            <a:fillRect/>
          </a:stretch>
        </p:blipFill>
        <p:spPr>
          <a:xfrm>
            <a:off x="473510" y="1332173"/>
            <a:ext cx="8196980" cy="5132127"/>
          </a:xfrm>
          <a:prstGeom prst="rect">
            <a:avLst/>
          </a:prstGeom>
          <a:ln>
            <a:noFill/>
          </a:ln>
          <a:effectLst>
            <a:outerShdw blurRad="50800" dist="38100" dir="2700000" algn="tl" rotWithShape="0">
              <a:prstClr val="black">
                <a:alpha val="40000"/>
              </a:prstClr>
            </a:outerShdw>
          </a:effectLst>
        </p:spPr>
      </p:pic>
      <p:sp>
        <p:nvSpPr>
          <p:cNvPr id="5" name="Rounded Rectangular Callout 4"/>
          <p:cNvSpPr>
            <a:spLocks noChangeArrowheads="1"/>
          </p:cNvSpPr>
          <p:nvPr/>
        </p:nvSpPr>
        <p:spPr bwMode="auto">
          <a:xfrm>
            <a:off x="7617609" y="2430966"/>
            <a:ext cx="1409926" cy="439645"/>
          </a:xfrm>
          <a:prstGeom prst="wedgeRoundRectCallout">
            <a:avLst>
              <a:gd name="adj1" fmla="val -25859"/>
              <a:gd name="adj2" fmla="val 68130"/>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a:solidFill>
                  <a:srgbClr val="000000"/>
                </a:solidFill>
                <a:latin typeface="Arial"/>
                <a:ea typeface="+mn-ea"/>
                <a:cs typeface="+mn-cs"/>
              </a:rPr>
              <a:t>Поддержка wiki-страниц</a:t>
            </a:r>
          </a:p>
        </p:txBody>
      </p:sp>
      <p:sp>
        <p:nvSpPr>
          <p:cNvPr id="6" name="Rounded Rectangular Callout 5"/>
          <p:cNvSpPr>
            <a:spLocks noChangeArrowheads="1"/>
          </p:cNvSpPr>
          <p:nvPr/>
        </p:nvSpPr>
        <p:spPr bwMode="auto">
          <a:xfrm>
            <a:off x="1728360" y="5985182"/>
            <a:ext cx="1765689" cy="517218"/>
          </a:xfrm>
          <a:prstGeom prst="wedgeRoundRectCallout">
            <a:avLst>
              <a:gd name="adj1" fmla="val -57407"/>
              <a:gd name="adj2" fmla="val -2784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Добавление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комментариев</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к</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страницам</a:t>
            </a:r>
            <a:endParaRPr lang="en-US" sz="1100" b="0" i="0" dirty="0">
              <a:solidFill>
                <a:srgbClr val="000000"/>
              </a:solidFill>
              <a:latin typeface="Arial"/>
              <a:ea typeface="+mn-ea"/>
              <a:cs typeface="+mn-cs"/>
            </a:endParaRPr>
          </a:p>
        </p:txBody>
      </p:sp>
      <p:sp>
        <p:nvSpPr>
          <p:cNvPr id="7" name="Rounded Rectangular Callout 6"/>
          <p:cNvSpPr>
            <a:spLocks noChangeArrowheads="1"/>
          </p:cNvSpPr>
          <p:nvPr/>
        </p:nvSpPr>
        <p:spPr bwMode="auto">
          <a:xfrm>
            <a:off x="4853895" y="2365024"/>
            <a:ext cx="1961331" cy="338331"/>
          </a:xfrm>
          <a:prstGeom prst="wedgeRoundRectCallout">
            <a:avLst>
              <a:gd name="adj1" fmla="val 41827"/>
              <a:gd name="adj2" fmla="val 10462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a:solidFill>
                  <a:srgbClr val="000000"/>
                </a:solidFill>
                <a:latin typeface="Arial"/>
                <a:ea typeface="+mn-ea"/>
                <a:cs typeface="+mn-cs"/>
              </a:rPr>
              <a:t>Публикация различных версий</a:t>
            </a:r>
          </a:p>
        </p:txBody>
      </p:sp>
      <p:pic>
        <p:nvPicPr>
          <p:cNvPr id="8" name="Picture 7" descr="wiki 3.PNG"/>
          <p:cNvPicPr>
            <a:picLocks noChangeAspect="1"/>
          </p:cNvPicPr>
          <p:nvPr/>
        </p:nvPicPr>
        <p:blipFill>
          <a:blip r:embed="rId4" cstate="screen"/>
          <a:stretch>
            <a:fillRect/>
          </a:stretch>
        </p:blipFill>
        <p:spPr>
          <a:xfrm>
            <a:off x="3896286" y="4231263"/>
            <a:ext cx="5046852" cy="2238169"/>
          </a:xfrm>
          <a:prstGeom prst="rect">
            <a:avLst/>
          </a:prstGeom>
          <a:ln w="19050">
            <a:solidFill>
              <a:schemeClr val="bg1"/>
            </a:solidFill>
          </a:ln>
          <a:effectLst>
            <a:outerShdw blurRad="63500" sx="102000" sy="102000" algn="ctr" rotWithShape="0">
              <a:prstClr val="black">
                <a:alpha val="40000"/>
              </a:prstClr>
            </a:outerShdw>
          </a:effectLst>
        </p:spPr>
      </p:pic>
      <p:sp>
        <p:nvSpPr>
          <p:cNvPr id="9" name="Rounded Rectangular Callout 8"/>
          <p:cNvSpPr>
            <a:spLocks noChangeArrowheads="1"/>
          </p:cNvSpPr>
          <p:nvPr/>
        </p:nvSpPr>
        <p:spPr bwMode="auto">
          <a:xfrm>
            <a:off x="7175623" y="3797300"/>
            <a:ext cx="1760797" cy="915951"/>
          </a:xfrm>
          <a:prstGeom prst="wedgeRoundRectCallout">
            <a:avLst>
              <a:gd name="adj1" fmla="val -31888"/>
              <a:gd name="adj2" fmla="val 62594"/>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Лёгкость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редактирования</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помощью</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простого</a:t>
            </a:r>
            <a:r>
              <a:rPr lang="en-US" sz="1100" b="0" i="0" dirty="0">
                <a:solidFill>
                  <a:srgbClr val="000000"/>
                </a:solidFill>
                <a:latin typeface="Arial"/>
                <a:ea typeface="+mn-ea"/>
                <a:cs typeface="+mn-cs"/>
              </a:rPr>
              <a:t> или </a:t>
            </a:r>
            <a:r>
              <a:rPr lang="en-US" sz="1100" b="0" i="0" dirty="0" err="1">
                <a:solidFill>
                  <a:srgbClr val="000000"/>
                </a:solidFill>
                <a:latin typeface="Arial"/>
                <a:ea typeface="+mn-ea"/>
                <a:cs typeface="+mn-cs"/>
              </a:rPr>
              <a:t>расширенного</a:t>
            </a:r>
            <a:r>
              <a:rPr lang="en-US" sz="1100" b="0" i="0" dirty="0">
                <a:solidFill>
                  <a:srgbClr val="000000"/>
                </a:solidFill>
                <a:latin typeface="Arial"/>
                <a:ea typeface="+mn-ea"/>
                <a:cs typeface="+mn-cs"/>
              </a:rPr>
              <a:t> </a:t>
            </a:r>
            <a:r>
              <a:rPr lang="en-US" sz="1100" b="0" i="0" dirty="0" err="1" smtClean="0">
                <a:solidFill>
                  <a:srgbClr val="000000"/>
                </a:solidFill>
                <a:latin typeface="Arial"/>
                <a:ea typeface="+mn-ea"/>
                <a:cs typeface="+mn-cs"/>
              </a:rPr>
              <a:t>редактора</a:t>
            </a:r>
            <a:endParaRPr lang="en-US" sz="1100" b="0" i="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screen"/>
          <a:srcRect/>
          <a:stretch>
            <a:fillRect/>
          </a:stretch>
        </p:blipFill>
        <p:spPr bwMode="gray">
          <a:xfrm>
            <a:off x="184300" y="1390650"/>
            <a:ext cx="8496000" cy="50852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Форумы</a:t>
            </a:r>
          </a:p>
        </p:txBody>
      </p:sp>
      <p:pic>
        <p:nvPicPr>
          <p:cNvPr id="4" name="Picture 3"/>
          <p:cNvPicPr>
            <a:picLocks noChangeAspect="1" noChangeArrowheads="1"/>
          </p:cNvPicPr>
          <p:nvPr/>
        </p:nvPicPr>
        <p:blipFill>
          <a:blip r:embed="rId4" cstate="screen"/>
          <a:stretch>
            <a:fillRect/>
          </a:stretch>
        </p:blipFill>
        <p:spPr bwMode="auto">
          <a:xfrm>
            <a:off x="4988003" y="1323756"/>
            <a:ext cx="3872726" cy="3388293"/>
          </a:xfrm>
          <a:prstGeom prst="rect">
            <a:avLst/>
          </a:prstGeom>
          <a:ln w="28575">
            <a:no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Ps_screenshot_teaser.jpg"/>
          <p:cNvPicPr>
            <a:picLocks noChangeAspect="1"/>
          </p:cNvPicPr>
          <p:nvPr/>
        </p:nvPicPr>
        <p:blipFill>
          <a:blip r:embed="rId2" cstate="print"/>
          <a:stretch>
            <a:fillRect/>
          </a:stretch>
        </p:blipFill>
        <p:spPr>
          <a:xfrm>
            <a:off x="4141132" y="2629968"/>
            <a:ext cx="4572000" cy="2301240"/>
          </a:xfrm>
          <a:prstGeom prst="rect">
            <a:avLst/>
          </a:prstGeom>
          <a:noFill/>
          <a:ln>
            <a:noFill/>
          </a:ln>
        </p:spPr>
      </p:pic>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Бизнес-пакеты для портала</a:t>
            </a:r>
          </a:p>
        </p:txBody>
      </p:sp>
      <p:sp>
        <p:nvSpPr>
          <p:cNvPr id="3" name="Content Placeholder 2"/>
          <p:cNvSpPr>
            <a:spLocks noGrp="1"/>
          </p:cNvSpPr>
          <p:nvPr>
            <p:ph type="body" sz="quarter" idx="10"/>
          </p:nvPr>
        </p:nvSpPr>
        <p:spPr>
          <a:xfrm>
            <a:off x="324000" y="1512886"/>
            <a:ext cx="8494713" cy="5053014"/>
          </a:xfrm>
        </p:spPr>
        <p:txBody>
          <a:bodyPr/>
          <a:lstStyle/>
          <a:p>
            <a:pPr marL="0" indent="0" algn="l" defTabSz="914400">
              <a:spcBef>
                <a:spcPts val="0"/>
              </a:spcBef>
              <a:buNone/>
            </a:pPr>
            <a:r>
              <a:rPr lang="en-US" sz="1300" b="0" i="0" dirty="0" err="1">
                <a:solidFill>
                  <a:srgbClr val="000000"/>
                </a:solidFill>
                <a:latin typeface="Arial"/>
                <a:cs typeface="Arial"/>
              </a:rPr>
              <a:t>Лёгкость</a:t>
            </a:r>
            <a:r>
              <a:rPr lang="en-US" sz="1300" b="0" i="0" dirty="0">
                <a:solidFill>
                  <a:srgbClr val="000000"/>
                </a:solidFill>
                <a:latin typeface="Arial"/>
                <a:cs typeface="Arial"/>
              </a:rPr>
              <a:t> </a:t>
            </a:r>
            <a:r>
              <a:rPr lang="en-US" sz="1300" b="0" i="0" dirty="0" err="1">
                <a:solidFill>
                  <a:srgbClr val="000000"/>
                </a:solidFill>
                <a:latin typeface="Arial"/>
                <a:cs typeface="Arial"/>
              </a:rPr>
              <a:t>предоставления</a:t>
            </a:r>
            <a:r>
              <a:rPr lang="en-US" sz="1300" b="0" i="0" dirty="0">
                <a:solidFill>
                  <a:srgbClr val="000000"/>
                </a:solidFill>
                <a:latin typeface="Arial"/>
                <a:cs typeface="Arial"/>
              </a:rPr>
              <a:t> </a:t>
            </a:r>
            <a:r>
              <a:rPr lang="en-US" sz="1300" b="0" i="0" dirty="0" err="1">
                <a:solidFill>
                  <a:srgbClr val="000000"/>
                </a:solidFill>
                <a:latin typeface="Arial"/>
                <a:cs typeface="Arial"/>
              </a:rPr>
              <a:t>приложений</a:t>
            </a:r>
            <a:r>
              <a:rPr lang="en-US" sz="1300" b="0" i="0" dirty="0">
                <a:solidFill>
                  <a:srgbClr val="000000"/>
                </a:solidFill>
                <a:latin typeface="Arial"/>
                <a:cs typeface="Arial"/>
              </a:rPr>
              <a:t> и </a:t>
            </a:r>
            <a:r>
              <a:rPr lang="en-US" sz="1300" b="0" i="0" dirty="0" err="1">
                <a:solidFill>
                  <a:srgbClr val="000000"/>
                </a:solidFill>
                <a:latin typeface="Arial"/>
                <a:cs typeface="Arial"/>
              </a:rPr>
              <a:t>сервисов</a:t>
            </a:r>
            <a:r>
              <a:rPr lang="en-US" sz="1300" b="0" i="0" dirty="0">
                <a:solidFill>
                  <a:srgbClr val="000000"/>
                </a:solidFill>
                <a:latin typeface="Arial"/>
                <a:cs typeface="Arial"/>
              </a:rPr>
              <a:t> </a:t>
            </a:r>
            <a:r>
              <a:rPr lang="en-US" sz="1300" b="0" i="0" dirty="0" err="1">
                <a:solidFill>
                  <a:srgbClr val="000000"/>
                </a:solidFill>
                <a:latin typeface="Arial"/>
                <a:cs typeface="Arial"/>
              </a:rPr>
              <a:t>решения</a:t>
            </a:r>
            <a:r>
              <a:rPr lang="en-US" sz="1300" b="0" i="0" dirty="0">
                <a:solidFill>
                  <a:srgbClr val="000000"/>
                </a:solidFill>
                <a:latin typeface="Arial"/>
                <a:cs typeface="Arial"/>
              </a:rPr>
              <a:t> SAP Business Suite </a:t>
            </a:r>
            <a:r>
              <a:rPr lang="en-US" sz="1300" b="0" i="0" dirty="0" err="1">
                <a:solidFill>
                  <a:srgbClr val="000000"/>
                </a:solidFill>
                <a:latin typeface="Arial"/>
                <a:cs typeface="Arial"/>
              </a:rPr>
              <a:t>конечным</a:t>
            </a:r>
            <a:r>
              <a:rPr lang="en-US" sz="1300" b="0" i="0" dirty="0">
                <a:solidFill>
                  <a:srgbClr val="000000"/>
                </a:solidFill>
                <a:latin typeface="Arial"/>
                <a:cs typeface="Arial"/>
              </a:rPr>
              <a:t> </a:t>
            </a:r>
            <a:r>
              <a:rPr lang="en-US" sz="1300" b="0" i="0" dirty="0" err="1">
                <a:solidFill>
                  <a:srgbClr val="000000"/>
                </a:solidFill>
                <a:latin typeface="Arial"/>
                <a:cs typeface="Arial"/>
              </a:rPr>
              <a:t>пользователям</a:t>
            </a:r>
            <a:r>
              <a:rPr lang="en-US" sz="1300" b="0" i="0" dirty="0">
                <a:solidFill>
                  <a:srgbClr val="000000"/>
                </a:solidFill>
                <a:latin typeface="Arial"/>
                <a:cs typeface="Arial"/>
              </a:rPr>
              <a:t> </a:t>
            </a:r>
            <a:r>
              <a:rPr lang="en-US" sz="1300" b="0" i="0" dirty="0" smtClean="0">
                <a:solidFill>
                  <a:srgbClr val="000000"/>
                </a:solidFill>
                <a:latin typeface="Arial"/>
                <a:cs typeface="Arial"/>
              </a:rPr>
              <a:t>с</a:t>
            </a:r>
            <a:r>
              <a:rPr lang="ru-RU" sz="1300" b="0" i="0" dirty="0" smtClean="0">
                <a:solidFill>
                  <a:srgbClr val="000000"/>
                </a:solidFill>
                <a:latin typeface="Arial"/>
                <a:cs typeface="Arial"/>
              </a:rPr>
              <a:t> </a:t>
            </a:r>
            <a:r>
              <a:rPr lang="en-US" sz="1300" b="0" i="0" dirty="0" err="1" smtClean="0">
                <a:solidFill>
                  <a:srgbClr val="000000"/>
                </a:solidFill>
                <a:latin typeface="Arial"/>
                <a:cs typeface="Arial"/>
              </a:rPr>
              <a:t>помощью</a:t>
            </a:r>
            <a:r>
              <a:rPr lang="en-US" sz="1300" b="0" i="0" dirty="0" smtClean="0">
                <a:solidFill>
                  <a:srgbClr val="000000"/>
                </a:solidFill>
                <a:latin typeface="Arial"/>
                <a:cs typeface="Arial"/>
              </a:rPr>
              <a:t> </a:t>
            </a:r>
            <a:r>
              <a:rPr lang="en-US" sz="1300" b="0" i="0" dirty="0" err="1">
                <a:solidFill>
                  <a:srgbClr val="000000"/>
                </a:solidFill>
                <a:latin typeface="Arial"/>
                <a:cs typeface="Arial"/>
              </a:rPr>
              <a:t>более</a:t>
            </a:r>
            <a:r>
              <a:rPr lang="en-US" sz="1300" b="0" i="0" dirty="0">
                <a:solidFill>
                  <a:srgbClr val="000000"/>
                </a:solidFill>
                <a:latin typeface="Arial"/>
                <a:cs typeface="Arial"/>
              </a:rPr>
              <a:t> 90 </a:t>
            </a:r>
            <a:r>
              <a:rPr lang="en-US" sz="1300" b="0" i="0" dirty="0" err="1">
                <a:solidFill>
                  <a:srgbClr val="000000"/>
                </a:solidFill>
                <a:latin typeface="Arial"/>
                <a:cs typeface="Arial"/>
              </a:rPr>
              <a:t>ценных</a:t>
            </a:r>
            <a:r>
              <a:rPr lang="en-US" sz="1300" b="0" i="0" dirty="0">
                <a:solidFill>
                  <a:srgbClr val="000000"/>
                </a:solidFill>
                <a:latin typeface="Arial"/>
                <a:cs typeface="Arial"/>
              </a:rPr>
              <a:t> </a:t>
            </a:r>
            <a:r>
              <a:rPr lang="en-US" sz="1300" b="0" i="0" dirty="0" err="1">
                <a:solidFill>
                  <a:srgbClr val="000000"/>
                </a:solidFill>
                <a:latin typeface="Arial"/>
                <a:cs typeface="Arial"/>
              </a:rPr>
              <a:t>бизнес-пакетов</a:t>
            </a:r>
            <a:r>
              <a:rPr lang="en-US" sz="1300" b="0" i="0" dirty="0">
                <a:solidFill>
                  <a:srgbClr val="000000"/>
                </a:solidFill>
                <a:latin typeface="Arial"/>
                <a:cs typeface="Arial"/>
              </a:rPr>
              <a:t> </a:t>
            </a:r>
            <a:r>
              <a:rPr lang="en-US" sz="1300" b="0" i="0" dirty="0" err="1">
                <a:solidFill>
                  <a:srgbClr val="000000"/>
                </a:solidFill>
                <a:latin typeface="Arial"/>
                <a:cs typeface="Arial"/>
              </a:rPr>
              <a:t>для</a:t>
            </a:r>
            <a:r>
              <a:rPr lang="en-US" sz="1300" b="0" i="0" dirty="0">
                <a:solidFill>
                  <a:srgbClr val="000000"/>
                </a:solidFill>
                <a:latin typeface="Arial"/>
                <a:cs typeface="Arial"/>
              </a:rPr>
              <a:t> </a:t>
            </a:r>
            <a:r>
              <a:rPr lang="en-US" sz="1300" b="0" i="0" dirty="0" err="1">
                <a:solidFill>
                  <a:srgbClr val="000000"/>
                </a:solidFill>
                <a:latin typeface="Arial"/>
                <a:cs typeface="Arial"/>
              </a:rPr>
              <a:t>решения</a:t>
            </a:r>
            <a:r>
              <a:rPr lang="en-US" sz="1300" b="0" i="0" dirty="0">
                <a:solidFill>
                  <a:srgbClr val="000000"/>
                </a:solidFill>
                <a:latin typeface="Arial"/>
                <a:cs typeface="Arial"/>
              </a:rPr>
              <a:t> SAP «</a:t>
            </a:r>
            <a:r>
              <a:rPr lang="en-US" sz="1300" b="0" i="0" dirty="0" err="1">
                <a:solidFill>
                  <a:srgbClr val="000000"/>
                </a:solidFill>
                <a:latin typeface="Arial"/>
                <a:cs typeface="Arial"/>
              </a:rPr>
              <a:t>Портал</a:t>
            </a:r>
            <a:r>
              <a:rPr lang="en-US" sz="1300" b="0" i="0" dirty="0">
                <a:solidFill>
                  <a:srgbClr val="000000"/>
                </a:solidFill>
                <a:latin typeface="Arial"/>
                <a:cs typeface="Arial"/>
              </a:rPr>
              <a:t> </a:t>
            </a:r>
            <a:r>
              <a:rPr lang="en-US" sz="1300" b="0" i="0" dirty="0" err="1">
                <a:solidFill>
                  <a:srgbClr val="000000"/>
                </a:solidFill>
                <a:latin typeface="Arial"/>
                <a:cs typeface="Arial"/>
              </a:rPr>
              <a:t>предприятия</a:t>
            </a:r>
            <a:r>
              <a:rPr lang="en-US" sz="1300" b="0" i="0" dirty="0">
                <a:solidFill>
                  <a:srgbClr val="000000"/>
                </a:solidFill>
                <a:latin typeface="Arial"/>
                <a:cs typeface="Arial"/>
              </a:rPr>
              <a:t>».</a:t>
            </a:r>
          </a:p>
          <a:p>
            <a:pPr marL="0" indent="0" algn="l" defTabSz="914400">
              <a:spcBef>
                <a:spcPts val="0"/>
              </a:spcBef>
              <a:buNone/>
            </a:pPr>
            <a:endParaRPr lang="en-US" sz="1300" dirty="0" smtClean="0">
              <a:latin typeface="Arial"/>
              <a:cs typeface="Arial"/>
            </a:endParaRPr>
          </a:p>
          <a:p>
            <a:pPr marL="0" indent="0" algn="l" defTabSz="914400">
              <a:spcBef>
                <a:spcPts val="0"/>
              </a:spcBef>
              <a:buNone/>
            </a:pPr>
            <a:r>
              <a:rPr lang="en-US" sz="1300" b="1" i="0" dirty="0" err="1">
                <a:solidFill>
                  <a:srgbClr val="0070C0"/>
                </a:solidFill>
                <a:latin typeface="Arial"/>
                <a:ea typeface="Arial Unicode MS"/>
                <a:cs typeface="Arial"/>
              </a:rPr>
              <a:t>Примеры</a:t>
            </a:r>
            <a:endParaRPr lang="en-US" sz="1300" b="1" i="0" dirty="0">
              <a:solidFill>
                <a:srgbClr val="0070C0"/>
              </a:solidFill>
              <a:latin typeface="Arial"/>
              <a:ea typeface="Arial Unicode MS"/>
              <a:cs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самообслуживания</a:t>
            </a:r>
            <a:r>
              <a:rPr lang="en-US" sz="1300" b="0" i="0" dirty="0">
                <a:solidFill>
                  <a:srgbClr val="000000"/>
                </a:solidFill>
                <a:latin typeface="Arial"/>
              </a:rPr>
              <a:t> </a:t>
            </a:r>
            <a:r>
              <a:rPr lang="ru-RU" sz="1300" b="0" i="0" dirty="0" smtClean="0">
                <a:solidFill>
                  <a:srgbClr val="000000"/>
                </a:solidFill>
                <a:latin typeface="Arial"/>
              </a:rPr>
              <a:t/>
            </a:r>
            <a:br>
              <a:rPr lang="ru-RU" sz="1300" b="0" i="0" dirty="0" smtClean="0">
                <a:solidFill>
                  <a:srgbClr val="000000"/>
                </a:solidFill>
                <a:latin typeface="Arial"/>
              </a:rPr>
            </a:br>
            <a:r>
              <a:rPr lang="en-US" sz="1300" b="0" i="0" dirty="0" err="1" smtClean="0">
                <a:solidFill>
                  <a:srgbClr val="000000"/>
                </a:solidFill>
                <a:latin typeface="Arial"/>
              </a:rPr>
              <a:t>менеджеров</a:t>
            </a:r>
            <a:r>
              <a:rPr lang="en-US" sz="1300" b="0" i="0" dirty="0" smtClean="0">
                <a:solidFill>
                  <a:srgbClr val="000000"/>
                </a:solidFill>
                <a:latin typeface="Arial"/>
              </a:rPr>
              <a:t> </a:t>
            </a:r>
            <a:r>
              <a:rPr lang="en-US" sz="1300" b="0" i="0" dirty="0">
                <a:solidFill>
                  <a:srgbClr val="000000"/>
                </a:solidFill>
                <a:latin typeface="Arial"/>
              </a:rPr>
              <a:t>и </a:t>
            </a:r>
            <a:r>
              <a:rPr lang="en-US" sz="1300" b="0" i="0" dirty="0" err="1">
                <a:solidFill>
                  <a:srgbClr val="000000"/>
                </a:solidFill>
                <a:latin typeface="Arial"/>
              </a:rPr>
              <a:t>рядовых</a:t>
            </a:r>
            <a:r>
              <a:rPr lang="en-US" sz="1300" b="0" i="0" dirty="0">
                <a:solidFill>
                  <a:srgbClr val="000000"/>
                </a:solidFill>
                <a:latin typeface="Arial"/>
              </a:rPr>
              <a:t> </a:t>
            </a:r>
            <a:r>
              <a:rPr lang="en-US" sz="1300" b="0" i="0" dirty="0" err="1">
                <a:solidFill>
                  <a:srgbClr val="000000"/>
                </a:solidFill>
                <a:latin typeface="Arial"/>
              </a:rPr>
              <a:t>сотрудников</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решения</a:t>
            </a:r>
            <a:r>
              <a:rPr lang="en-US" sz="1300" b="0" i="0" dirty="0">
                <a:solidFill>
                  <a:srgbClr val="000000"/>
                </a:solidFill>
                <a:latin typeface="Arial"/>
              </a:rPr>
              <a:t> SAP CRM 7.0</a:t>
            </a: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решения</a:t>
            </a:r>
            <a:r>
              <a:rPr lang="en-US" sz="1300" b="0" i="0" dirty="0">
                <a:solidFill>
                  <a:srgbClr val="000000"/>
                </a:solidFill>
                <a:latin typeface="Arial"/>
              </a:rPr>
              <a:t> </a:t>
            </a:r>
            <a:r>
              <a:rPr lang="en-US" sz="1300" b="0" i="0" dirty="0" smtClean="0">
                <a:solidFill>
                  <a:srgbClr val="000000"/>
                </a:solidFill>
                <a:latin typeface="Arial"/>
              </a:rPr>
              <a:t>SRM </a:t>
            </a:r>
            <a:r>
              <a:rPr lang="en-US" sz="1300" b="0" i="0" dirty="0">
                <a:solidFill>
                  <a:srgbClr val="000000"/>
                </a:solidFill>
                <a:latin typeface="Arial"/>
              </a:rPr>
              <a:t>7.0</a:t>
            </a: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специалиста</a:t>
            </a:r>
            <a:r>
              <a:rPr lang="en-US" sz="1300" b="0" i="0" dirty="0">
                <a:solidFill>
                  <a:srgbClr val="000000"/>
                </a:solidFill>
                <a:latin typeface="Arial"/>
              </a:rPr>
              <a:t> </a:t>
            </a:r>
            <a:r>
              <a:rPr lang="en-US" sz="1300" b="0" i="0" dirty="0" err="1">
                <a:solidFill>
                  <a:srgbClr val="000000"/>
                </a:solidFill>
                <a:latin typeface="Arial"/>
              </a:rPr>
              <a:t>по</a:t>
            </a:r>
            <a:r>
              <a:rPr lang="en-US" sz="1300" b="0" i="0" dirty="0">
                <a:solidFill>
                  <a:srgbClr val="000000"/>
                </a:solidFill>
                <a:latin typeface="Arial"/>
              </a:rPr>
              <a:t> </a:t>
            </a:r>
            <a:r>
              <a:rPr lang="en-US" sz="1300" b="0" i="0" dirty="0" err="1">
                <a:solidFill>
                  <a:srgbClr val="000000"/>
                </a:solidFill>
                <a:latin typeface="Arial"/>
              </a:rPr>
              <a:t>управлению</a:t>
            </a:r>
            <a:r>
              <a:rPr lang="en-US" sz="1300" b="0" i="0" dirty="0">
                <a:solidFill>
                  <a:srgbClr val="000000"/>
                </a:solidFill>
                <a:latin typeface="Arial"/>
              </a:rPr>
              <a:t> </a:t>
            </a:r>
            <a:r>
              <a:rPr lang="ru-RU" sz="1300" b="0" i="0" dirty="0" smtClean="0">
                <a:solidFill>
                  <a:srgbClr val="000000"/>
                </a:solidFill>
                <a:latin typeface="Arial"/>
              </a:rPr>
              <a:t/>
            </a:r>
            <a:br>
              <a:rPr lang="ru-RU" sz="1300" b="0" i="0" dirty="0" smtClean="0">
                <a:solidFill>
                  <a:srgbClr val="000000"/>
                </a:solidFill>
                <a:latin typeface="Arial"/>
              </a:rPr>
            </a:br>
            <a:r>
              <a:rPr lang="en-US" sz="1300" b="0" i="0" dirty="0" err="1" smtClean="0">
                <a:solidFill>
                  <a:srgbClr val="000000"/>
                </a:solidFill>
                <a:latin typeface="Arial"/>
              </a:rPr>
              <a:t>талантами</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совместной</a:t>
            </a:r>
            <a:r>
              <a:rPr lang="en-US" sz="1300" b="0" i="0" dirty="0">
                <a:solidFill>
                  <a:srgbClr val="000000"/>
                </a:solidFill>
                <a:latin typeface="Arial"/>
              </a:rPr>
              <a:t> </a:t>
            </a:r>
            <a:r>
              <a:rPr lang="en-US" sz="1300" b="0" i="0" dirty="0" err="1">
                <a:solidFill>
                  <a:srgbClr val="000000"/>
                </a:solidFill>
                <a:latin typeface="Arial"/>
              </a:rPr>
              <a:t>работы</a:t>
            </a:r>
            <a:r>
              <a:rPr lang="en-US" sz="1300" b="0" i="0" dirty="0">
                <a:solidFill>
                  <a:srgbClr val="000000"/>
                </a:solidFill>
                <a:latin typeface="Arial"/>
              </a:rPr>
              <a:t> </a:t>
            </a:r>
            <a:r>
              <a:rPr lang="ru-RU" sz="1300" b="0" i="0" dirty="0" smtClean="0">
                <a:solidFill>
                  <a:srgbClr val="000000"/>
                </a:solidFill>
                <a:latin typeface="Arial"/>
              </a:rPr>
              <a:t/>
            </a:r>
            <a:br>
              <a:rPr lang="ru-RU" sz="1300" b="0" i="0" dirty="0" smtClean="0">
                <a:solidFill>
                  <a:srgbClr val="000000"/>
                </a:solidFill>
                <a:latin typeface="Arial"/>
              </a:rPr>
            </a:br>
            <a:r>
              <a:rPr lang="en-US" sz="1300" b="0" i="0" dirty="0" smtClean="0">
                <a:solidFill>
                  <a:srgbClr val="000000"/>
                </a:solidFill>
                <a:latin typeface="Arial"/>
              </a:rPr>
              <a:t>с </a:t>
            </a:r>
            <a:r>
              <a:rPr lang="en-US" sz="1300" b="0" i="0" dirty="0" err="1">
                <a:solidFill>
                  <a:srgbClr val="000000"/>
                </a:solidFill>
                <a:latin typeface="Arial"/>
              </a:rPr>
              <a:t>поставщиками</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покупателей</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обучения</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err="1">
                <a:solidFill>
                  <a:srgbClr val="000000"/>
                </a:solidFill>
                <a:latin typeface="Arial"/>
              </a:rPr>
              <a:t>Бизнес-пакеты</a:t>
            </a:r>
            <a:r>
              <a:rPr lang="en-US" sz="1300" b="0" i="0" dirty="0">
                <a:solidFill>
                  <a:srgbClr val="000000"/>
                </a:solidFill>
                <a:latin typeface="Arial"/>
              </a:rPr>
              <a:t> </a:t>
            </a:r>
            <a:r>
              <a:rPr lang="en-US" sz="1300" b="0" i="0" dirty="0" err="1">
                <a:solidFill>
                  <a:srgbClr val="000000"/>
                </a:solidFill>
                <a:latin typeface="Arial"/>
              </a:rPr>
              <a:t>для</a:t>
            </a:r>
            <a:r>
              <a:rPr lang="en-US" sz="1300" b="0" i="0" dirty="0">
                <a:solidFill>
                  <a:srgbClr val="000000"/>
                </a:solidFill>
                <a:latin typeface="Arial"/>
              </a:rPr>
              <a:t> </a:t>
            </a:r>
            <a:r>
              <a:rPr lang="en-US" sz="1300" b="0" i="0" dirty="0" err="1">
                <a:solidFill>
                  <a:srgbClr val="000000"/>
                </a:solidFill>
                <a:latin typeface="Arial"/>
              </a:rPr>
              <a:t>подбора</a:t>
            </a:r>
            <a:r>
              <a:rPr lang="en-US" sz="1300" b="0" i="0" dirty="0">
                <a:solidFill>
                  <a:srgbClr val="000000"/>
                </a:solidFill>
                <a:latin typeface="Arial"/>
              </a:rPr>
              <a:t> </a:t>
            </a:r>
            <a:r>
              <a:rPr lang="en-US" sz="1300" b="0" i="0" dirty="0" err="1">
                <a:solidFill>
                  <a:srgbClr val="000000"/>
                </a:solidFill>
                <a:latin typeface="Arial"/>
              </a:rPr>
              <a:t>сотрудников</a:t>
            </a:r>
            <a:endParaRPr lang="en-US" sz="1300" b="0" i="0" dirty="0">
              <a:solidFill>
                <a:srgbClr val="000000"/>
              </a:solidFill>
              <a:latin typeface="Arial"/>
            </a:endParaRPr>
          </a:p>
          <a:p>
            <a:pPr marL="173736" indent="-173736" algn="l" defTabSz="914400">
              <a:spcBef>
                <a:spcPts val="300"/>
              </a:spcBef>
              <a:buClr>
                <a:srgbClr val="000000"/>
              </a:buClr>
              <a:buFont typeface="Wingdings"/>
              <a:buChar char="§"/>
            </a:pPr>
            <a:r>
              <a:rPr lang="en-US" sz="1300" b="0" i="0" dirty="0">
                <a:solidFill>
                  <a:srgbClr val="000000"/>
                </a:solidFill>
                <a:latin typeface="Arial"/>
              </a:rPr>
              <a:t>….и </a:t>
            </a:r>
            <a:r>
              <a:rPr lang="en-US" sz="1300" b="0" i="0" dirty="0" err="1">
                <a:solidFill>
                  <a:srgbClr val="000000"/>
                </a:solidFill>
                <a:latin typeface="Arial"/>
              </a:rPr>
              <a:t>многое</a:t>
            </a:r>
            <a:r>
              <a:rPr lang="en-US" sz="1300" b="0" i="0" dirty="0">
                <a:solidFill>
                  <a:srgbClr val="000000"/>
                </a:solidFill>
                <a:latin typeface="Arial"/>
              </a:rPr>
              <a:t> </a:t>
            </a:r>
            <a:r>
              <a:rPr lang="en-US" sz="1300" b="0" i="0" dirty="0" err="1">
                <a:solidFill>
                  <a:srgbClr val="000000"/>
                </a:solidFill>
                <a:latin typeface="Arial"/>
              </a:rPr>
              <a:t>другое</a:t>
            </a:r>
            <a:endParaRPr lang="en-US" sz="1300" b="0" i="0" dirty="0">
              <a:solidFill>
                <a:srgbClr val="000000"/>
              </a:solidFill>
              <a:latin typeface="Arial"/>
            </a:endParaRPr>
          </a:p>
          <a:p>
            <a:pPr marL="173736" indent="-173736" algn="l" defTabSz="914400">
              <a:spcBef>
                <a:spcPts val="0"/>
              </a:spcBef>
              <a:buNone/>
            </a:pPr>
            <a:endParaRPr lang="en-US" sz="1300" dirty="0" smtClean="0">
              <a:latin typeface="Arial"/>
              <a:cs typeface="Arial"/>
            </a:endParaRPr>
          </a:p>
          <a:p>
            <a:pPr marL="173736" indent="-173736" algn="l" defTabSz="914400">
              <a:spcBef>
                <a:spcPts val="0"/>
              </a:spcBef>
              <a:buNone/>
            </a:pPr>
            <a:endParaRPr lang="en-US" sz="1300" dirty="0" smtClean="0">
              <a:latin typeface="Arial"/>
              <a:cs typeface="Arial"/>
            </a:endParaRPr>
          </a:p>
          <a:p>
            <a:pPr marL="0" indent="0" algn="l" defTabSz="914400">
              <a:spcBef>
                <a:spcPts val="0"/>
              </a:spcBef>
              <a:buNone/>
            </a:pPr>
            <a:r>
              <a:rPr lang="en-US" sz="1300" b="0" i="0" dirty="0" err="1">
                <a:solidFill>
                  <a:srgbClr val="000000"/>
                </a:solidFill>
                <a:latin typeface="Arial"/>
                <a:cs typeface="Arial"/>
              </a:rPr>
              <a:t>Полный</a:t>
            </a:r>
            <a:r>
              <a:rPr lang="en-US" sz="1300" b="0" i="0" dirty="0">
                <a:solidFill>
                  <a:srgbClr val="000000"/>
                </a:solidFill>
                <a:latin typeface="Arial"/>
                <a:cs typeface="Arial"/>
              </a:rPr>
              <a:t> </a:t>
            </a:r>
            <a:r>
              <a:rPr lang="en-US" sz="1300" b="0" i="0" dirty="0" err="1">
                <a:solidFill>
                  <a:srgbClr val="000000"/>
                </a:solidFill>
                <a:latin typeface="Arial"/>
                <a:cs typeface="Arial"/>
              </a:rPr>
              <a:t>перечень</a:t>
            </a:r>
            <a:r>
              <a:rPr lang="en-US" sz="1300" b="0" i="0" dirty="0">
                <a:solidFill>
                  <a:srgbClr val="000000"/>
                </a:solidFill>
                <a:latin typeface="Arial"/>
                <a:cs typeface="Arial"/>
              </a:rPr>
              <a:t> </a:t>
            </a:r>
            <a:r>
              <a:rPr lang="en-US" sz="1300" b="0" i="0" dirty="0" err="1">
                <a:solidFill>
                  <a:srgbClr val="000000"/>
                </a:solidFill>
                <a:latin typeface="Arial"/>
                <a:cs typeface="Arial"/>
              </a:rPr>
              <a:t>бизнес-пакетов</a:t>
            </a:r>
            <a:r>
              <a:rPr lang="en-US" sz="1300" b="0" i="0" dirty="0">
                <a:solidFill>
                  <a:srgbClr val="000000"/>
                </a:solidFill>
                <a:latin typeface="Arial"/>
                <a:cs typeface="Arial"/>
              </a:rPr>
              <a:t> </a:t>
            </a:r>
            <a:r>
              <a:rPr lang="en-US" sz="1300" b="0" i="0" dirty="0" err="1">
                <a:solidFill>
                  <a:srgbClr val="000000"/>
                </a:solidFill>
                <a:latin typeface="Arial"/>
                <a:cs typeface="Arial"/>
              </a:rPr>
              <a:t>доступен</a:t>
            </a:r>
            <a:r>
              <a:rPr lang="en-US" sz="1300" b="0" i="0" dirty="0">
                <a:solidFill>
                  <a:srgbClr val="000000"/>
                </a:solidFill>
                <a:latin typeface="Arial"/>
                <a:cs typeface="Arial"/>
              </a:rPr>
              <a:t> </a:t>
            </a:r>
            <a:r>
              <a:rPr lang="en-US" sz="1300" b="0" i="0" dirty="0" err="1">
                <a:solidFill>
                  <a:srgbClr val="000000"/>
                </a:solidFill>
                <a:latin typeface="Arial"/>
                <a:cs typeface="Arial"/>
              </a:rPr>
              <a:t>на</a:t>
            </a:r>
            <a:r>
              <a:rPr lang="en-US" sz="1300" b="0" i="0" dirty="0">
                <a:solidFill>
                  <a:srgbClr val="000000"/>
                </a:solidFill>
                <a:latin typeface="Arial"/>
                <a:cs typeface="Arial"/>
              </a:rPr>
              <a:t> </a:t>
            </a:r>
            <a:r>
              <a:rPr lang="en-US" sz="1300" b="0" i="0" dirty="0" err="1">
                <a:solidFill>
                  <a:srgbClr val="000000"/>
                </a:solidFill>
                <a:latin typeface="Arial"/>
                <a:cs typeface="Arial"/>
              </a:rPr>
              <a:t>ресурсе</a:t>
            </a:r>
            <a:r>
              <a:rPr lang="en-US" sz="1300" b="0" i="0" dirty="0">
                <a:solidFill>
                  <a:srgbClr val="000000"/>
                </a:solidFill>
                <a:latin typeface="Arial"/>
                <a:cs typeface="Arial"/>
              </a:rPr>
              <a:t> SAP Community Network:</a:t>
            </a:r>
            <a:br>
              <a:rPr lang="en-US" sz="1300" b="0" i="0" dirty="0">
                <a:solidFill>
                  <a:srgbClr val="000000"/>
                </a:solidFill>
                <a:latin typeface="Arial"/>
                <a:cs typeface="Arial"/>
              </a:rPr>
            </a:br>
            <a:r>
              <a:rPr lang="en-US" sz="1300" b="0" i="0" dirty="0">
                <a:solidFill>
                  <a:srgbClr val="000000"/>
                </a:solidFill>
                <a:latin typeface="Arial"/>
                <a:cs typeface="Arial"/>
                <a:hlinkClick r:id="rId3"/>
              </a:rPr>
              <a:t>http://www.sdn.sap.com/irj/sdn/portal-content-portfolio</a:t>
            </a:r>
          </a:p>
          <a:p>
            <a:pPr marL="0" indent="0" algn="l" defTabSz="914400">
              <a:spcBef>
                <a:spcPts val="0"/>
              </a:spcBef>
              <a:buNone/>
            </a:pPr>
            <a:endParaRPr lang="en-US" sz="1300" dirty="0" smtClean="0">
              <a:latin typeface="Arial"/>
              <a:cs typeface="Arial"/>
            </a:endParaRPr>
          </a:p>
          <a:p>
            <a:pPr marL="0" indent="0" algn="l" defTabSz="914400">
              <a:spcBef>
                <a:spcPts val="0"/>
              </a:spcBef>
              <a:buNone/>
            </a:pPr>
            <a:r>
              <a:rPr lang="en-US" sz="1300" b="1" i="0" dirty="0" err="1" smtClean="0">
                <a:solidFill>
                  <a:srgbClr val="000000"/>
                </a:solidFill>
                <a:latin typeface="Arial"/>
                <a:cs typeface="Arial"/>
              </a:rPr>
              <a:t>Примечание</a:t>
            </a:r>
            <a:r>
              <a:rPr lang="ru-RU" sz="1300" b="1" i="0" dirty="0" smtClean="0">
                <a:solidFill>
                  <a:srgbClr val="000000"/>
                </a:solidFill>
                <a:latin typeface="Arial"/>
                <a:cs typeface="Arial"/>
              </a:rPr>
              <a:t>.</a:t>
            </a:r>
            <a:r>
              <a:rPr lang="en-US" sz="1300" b="0" i="0" dirty="0" smtClean="0">
                <a:solidFill>
                  <a:srgbClr val="000000"/>
                </a:solidFill>
                <a:latin typeface="Arial"/>
                <a:cs typeface="Arial"/>
              </a:rPr>
              <a:t> </a:t>
            </a:r>
            <a:r>
              <a:rPr lang="en-US" sz="1300" b="0" i="0" dirty="0" err="1">
                <a:solidFill>
                  <a:srgbClr val="000000"/>
                </a:solidFill>
                <a:latin typeface="Arial"/>
                <a:cs typeface="Arial"/>
              </a:rPr>
              <a:t>Для</a:t>
            </a:r>
            <a:r>
              <a:rPr lang="en-US" sz="1300" b="0" i="0" dirty="0">
                <a:solidFill>
                  <a:srgbClr val="000000"/>
                </a:solidFill>
                <a:latin typeface="Arial"/>
                <a:cs typeface="Arial"/>
              </a:rPr>
              <a:t> </a:t>
            </a:r>
            <a:r>
              <a:rPr lang="en-US" sz="1300" b="0" i="0" dirty="0" err="1">
                <a:solidFill>
                  <a:srgbClr val="000000"/>
                </a:solidFill>
                <a:latin typeface="Arial"/>
                <a:cs typeface="Arial"/>
              </a:rPr>
              <a:t>платформы</a:t>
            </a:r>
            <a:r>
              <a:rPr lang="en-US" sz="1300" b="0" i="0" dirty="0">
                <a:solidFill>
                  <a:srgbClr val="000000"/>
                </a:solidFill>
                <a:latin typeface="Arial"/>
                <a:cs typeface="Arial"/>
              </a:rPr>
              <a:t> SAP </a:t>
            </a:r>
            <a:r>
              <a:rPr lang="en-US" sz="1300" b="0" i="0" dirty="0" err="1">
                <a:solidFill>
                  <a:srgbClr val="000000"/>
                </a:solidFill>
                <a:latin typeface="Arial"/>
                <a:cs typeface="Arial"/>
              </a:rPr>
              <a:t>NetWeaver</a:t>
            </a:r>
            <a:r>
              <a:rPr lang="en-US" sz="1300" b="0" i="0" dirty="0">
                <a:solidFill>
                  <a:srgbClr val="000000"/>
                </a:solidFill>
                <a:latin typeface="Arial"/>
                <a:cs typeface="Arial"/>
              </a:rPr>
              <a:t> 7.3 </a:t>
            </a:r>
            <a:r>
              <a:rPr lang="en-US" sz="1300" b="0" i="0" dirty="0" err="1">
                <a:solidFill>
                  <a:srgbClr val="000000"/>
                </a:solidFill>
                <a:latin typeface="Arial"/>
                <a:cs typeface="Arial"/>
              </a:rPr>
              <a:t>необходима</a:t>
            </a:r>
            <a:r>
              <a:rPr lang="en-US" sz="1300" b="0" i="0" dirty="0">
                <a:solidFill>
                  <a:srgbClr val="000000"/>
                </a:solidFill>
                <a:latin typeface="Arial"/>
                <a:cs typeface="Arial"/>
              </a:rPr>
              <a:t> </a:t>
            </a:r>
            <a:r>
              <a:rPr lang="en-US" sz="1300" b="0" i="0" dirty="0" err="1">
                <a:solidFill>
                  <a:srgbClr val="000000"/>
                </a:solidFill>
                <a:latin typeface="Arial"/>
                <a:cs typeface="Arial"/>
              </a:rPr>
              <a:t>серверная</a:t>
            </a:r>
            <a:r>
              <a:rPr lang="en-US" sz="1300" b="0" i="0" dirty="0">
                <a:solidFill>
                  <a:srgbClr val="000000"/>
                </a:solidFill>
                <a:latin typeface="Arial"/>
                <a:cs typeface="Arial"/>
              </a:rPr>
              <a:t> </a:t>
            </a:r>
            <a:r>
              <a:rPr lang="en-US" sz="1300" b="0" dirty="0" err="1">
                <a:solidFill>
                  <a:srgbClr val="000000"/>
                </a:solidFill>
                <a:latin typeface="Arial"/>
                <a:cs typeface="Arial"/>
              </a:rPr>
              <a:t>версия</a:t>
            </a:r>
            <a:r>
              <a:rPr lang="en-US" sz="1300" b="0" dirty="0">
                <a:solidFill>
                  <a:srgbClr val="000000"/>
                </a:solidFill>
                <a:latin typeface="Arial"/>
                <a:cs typeface="Arial"/>
              </a:rPr>
              <a:t> </a:t>
            </a:r>
            <a:r>
              <a:rPr lang="en-US" sz="1300" b="0" dirty="0" err="1">
                <a:solidFill>
                  <a:srgbClr val="000000"/>
                </a:solidFill>
                <a:latin typeface="Arial"/>
                <a:cs typeface="Arial"/>
              </a:rPr>
              <a:t>решения</a:t>
            </a:r>
            <a:r>
              <a:rPr lang="en-US" sz="1300" b="0" dirty="0">
                <a:solidFill>
                  <a:srgbClr val="000000"/>
                </a:solidFill>
                <a:latin typeface="Arial"/>
                <a:cs typeface="Arial"/>
              </a:rPr>
              <a:t> </a:t>
            </a:r>
            <a:r>
              <a:rPr lang="en-US" sz="1300" b="0" i="1" dirty="0" smtClean="0">
                <a:solidFill>
                  <a:srgbClr val="000000"/>
                </a:solidFill>
                <a:latin typeface="Arial"/>
                <a:cs typeface="Arial"/>
              </a:rPr>
              <a:t>SAP</a:t>
            </a:r>
            <a:r>
              <a:rPr lang="ru-RU" sz="1300" b="0" i="1" dirty="0" smtClean="0">
                <a:solidFill>
                  <a:srgbClr val="000000"/>
                </a:solidFill>
                <a:latin typeface="Arial"/>
                <a:cs typeface="Arial"/>
              </a:rPr>
              <a:t> </a:t>
            </a:r>
            <a:r>
              <a:rPr lang="en-US" sz="1300" b="0" i="1" dirty="0" smtClean="0">
                <a:solidFill>
                  <a:srgbClr val="000000"/>
                </a:solidFill>
                <a:latin typeface="Arial"/>
                <a:cs typeface="Arial"/>
              </a:rPr>
              <a:t>Business </a:t>
            </a:r>
            <a:r>
              <a:rPr lang="en-US" sz="1300" b="0" i="1" dirty="0">
                <a:solidFill>
                  <a:srgbClr val="000000"/>
                </a:solidFill>
                <a:latin typeface="Arial"/>
                <a:cs typeface="Arial"/>
              </a:rPr>
              <a:t>Suite 7</a:t>
            </a:r>
            <a:r>
              <a:rPr lang="en-US" sz="1300" b="0" i="0" dirty="0">
                <a:solidFill>
                  <a:srgbClr val="000000"/>
                </a:solidFill>
                <a:latin typeface="Arial"/>
                <a:cs typeface="Arial"/>
              </a:rPr>
              <a:t> и </a:t>
            </a:r>
            <a:r>
              <a:rPr lang="en-US" sz="1300" b="0" i="0" dirty="0" err="1">
                <a:solidFill>
                  <a:srgbClr val="000000"/>
                </a:solidFill>
                <a:latin typeface="Arial"/>
                <a:cs typeface="Arial"/>
              </a:rPr>
              <a:t>выше</a:t>
            </a:r>
            <a:r>
              <a:rPr lang="en-US" sz="1300" b="0" i="0" dirty="0">
                <a:solidFill>
                  <a:srgbClr val="000000"/>
                </a:solidFill>
                <a:latin typeface="Arial"/>
                <a:cs typeface="Aria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680300" cy="756000"/>
          </a:xfrm>
        </p:spPr>
        <p:txBody>
          <a:bodyPr/>
          <a:lstStyle/>
          <a:p>
            <a:pPr algn="l" defTabSz="914400">
              <a:spcBef>
                <a:spcPts val="0"/>
              </a:spcBef>
              <a:buNone/>
            </a:pPr>
            <a:r>
              <a:rPr lang="en-US" sz="2200" b="1" i="0" dirty="0">
                <a:solidFill>
                  <a:srgbClr val="666666"/>
                </a:solidFill>
                <a:latin typeface="Arial"/>
                <a:ea typeface="+mj-ea"/>
                <a:cs typeface="+mj-cs"/>
              </a:rPr>
              <a:t>SAP «</a:t>
            </a:r>
            <a:r>
              <a:rPr lang="en-US" sz="2200" b="1" i="0" dirty="0" err="1">
                <a:solidFill>
                  <a:srgbClr val="666666"/>
                </a:solidFill>
                <a:latin typeface="Arial"/>
                <a:ea typeface="+mj-ea"/>
                <a:cs typeface="+mj-cs"/>
              </a:rPr>
              <a:t>Портал</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предприятия</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для</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ключевых</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пользователей</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200" b="0" i="0" dirty="0" err="1">
                <a:solidFill>
                  <a:srgbClr val="666666"/>
                </a:solidFill>
                <a:latin typeface="Arial"/>
                <a:ea typeface="+mj-ea"/>
                <a:cs typeface="+mj-cs"/>
              </a:rPr>
              <a:t>Ключевые</a:t>
            </a:r>
            <a:r>
              <a:rPr lang="en-US" sz="2200" b="0" i="0" dirty="0">
                <a:solidFill>
                  <a:srgbClr val="666666"/>
                </a:solidFill>
                <a:latin typeface="Arial"/>
                <a:ea typeface="+mj-ea"/>
                <a:cs typeface="+mj-cs"/>
              </a:rPr>
              <a:t> </a:t>
            </a:r>
            <a:r>
              <a:rPr lang="en-US" sz="2200" b="0" i="0" dirty="0" err="1">
                <a:solidFill>
                  <a:srgbClr val="666666"/>
                </a:solidFill>
                <a:latin typeface="Arial"/>
                <a:ea typeface="+mj-ea"/>
                <a:cs typeface="+mj-cs"/>
              </a:rPr>
              <a:t>пользователи</a:t>
            </a:r>
            <a:r>
              <a:rPr lang="en-US" sz="2200" b="0" i="0" dirty="0">
                <a:solidFill>
                  <a:srgbClr val="666666"/>
                </a:solidFill>
                <a:latin typeface="Arial"/>
                <a:ea typeface="+mj-ea"/>
                <a:cs typeface="+mj-cs"/>
              </a:rPr>
              <a:t> </a:t>
            </a:r>
            <a:r>
              <a:rPr lang="en-US" sz="2200" b="0" i="0" dirty="0" err="1">
                <a:solidFill>
                  <a:srgbClr val="666666"/>
                </a:solidFill>
                <a:latin typeface="Arial"/>
                <a:ea typeface="+mj-ea"/>
                <a:cs typeface="+mj-cs"/>
              </a:rPr>
              <a:t>будут</a:t>
            </a:r>
            <a:r>
              <a:rPr lang="en-US" sz="2200" b="0" i="0" dirty="0">
                <a:solidFill>
                  <a:srgbClr val="666666"/>
                </a:solidFill>
                <a:latin typeface="Arial"/>
                <a:ea typeface="+mj-ea"/>
                <a:cs typeface="+mj-cs"/>
              </a:rPr>
              <a:t> </a:t>
            </a:r>
            <a:r>
              <a:rPr lang="en-US" sz="2200" b="0" i="0" dirty="0" err="1">
                <a:solidFill>
                  <a:srgbClr val="666666"/>
                </a:solidFill>
                <a:latin typeface="Arial"/>
                <a:ea typeface="+mj-ea"/>
                <a:cs typeface="+mj-cs"/>
              </a:rPr>
              <a:t>работать</a:t>
            </a:r>
            <a:r>
              <a:rPr lang="en-US" sz="2200" b="0" i="0" dirty="0">
                <a:solidFill>
                  <a:srgbClr val="666666"/>
                </a:solidFill>
                <a:latin typeface="Arial"/>
                <a:ea typeface="+mj-ea"/>
                <a:cs typeface="+mj-cs"/>
              </a:rPr>
              <a:t> </a:t>
            </a:r>
            <a:r>
              <a:rPr lang="en-US" sz="2200" b="0" i="0" dirty="0" err="1">
                <a:solidFill>
                  <a:srgbClr val="666666"/>
                </a:solidFill>
                <a:latin typeface="Arial"/>
                <a:ea typeface="+mj-ea"/>
                <a:cs typeface="+mj-cs"/>
              </a:rPr>
              <a:t>эффективно</a:t>
            </a:r>
            <a:endParaRPr lang="en-US" sz="2200" b="0" i="0" dirty="0">
              <a:solidFill>
                <a:srgbClr val="666666"/>
              </a:solidFill>
              <a:latin typeface="Arial"/>
              <a:ea typeface="+mj-ea"/>
              <a:cs typeface="+mj-cs"/>
            </a:endParaRPr>
          </a:p>
        </p:txBody>
      </p:sp>
      <p:sp>
        <p:nvSpPr>
          <p:cNvPr id="6" name="Text Placeholder 5"/>
          <p:cNvSpPr>
            <a:spLocks noGrp="1"/>
          </p:cNvSpPr>
          <p:nvPr>
            <p:ph type="body" sz="quarter" idx="10"/>
          </p:nvPr>
        </p:nvSpPr>
        <p:spPr>
          <a:xfrm>
            <a:off x="324000" y="1690687"/>
            <a:ext cx="4783259" cy="4391026"/>
          </a:xfrm>
        </p:spPr>
        <p:txBody>
          <a:bodyPr/>
          <a:lstStyle/>
          <a:p>
            <a:pPr marL="0" indent="0" algn="l" defTabSz="914400">
              <a:spcBef>
                <a:spcPts val="1620"/>
              </a:spcBef>
              <a:buNone/>
            </a:pPr>
            <a:r>
              <a:rPr lang="en-US" sz="1400" b="0" i="0" dirty="0">
                <a:solidFill>
                  <a:srgbClr val="000000"/>
                </a:solidFill>
                <a:latin typeface="Arial"/>
                <a:ea typeface="+mn-ea"/>
                <a:cs typeface="+mn-cs"/>
              </a:rPr>
              <a:t>SAP «</a:t>
            </a:r>
            <a:r>
              <a:rPr lang="en-US" sz="1400" b="0" i="0" dirty="0" err="1">
                <a:solidFill>
                  <a:srgbClr val="000000"/>
                </a:solidFill>
                <a:latin typeface="Arial"/>
                <a:ea typeface="+mn-ea"/>
                <a:cs typeface="+mn-cs"/>
              </a:rPr>
              <a:t>Портал</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предприятия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предлагает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интеллектуальные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инструменты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поддержки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сценариев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содержимого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управляемых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профессионалами</a:t>
            </a:r>
            <a:endParaRPr lang="en-US" sz="1400" b="0" i="0" dirty="0">
              <a:solidFill>
                <a:srgbClr val="000000"/>
              </a:solidFill>
              <a:latin typeface="Arial"/>
              <a:ea typeface="+mn-ea"/>
              <a:cs typeface="+mn-cs"/>
            </a:endParaRPr>
          </a:p>
          <a:p>
            <a:pPr marL="173736" indent="-173736" algn="l" defTabSz="914400">
              <a:spcBef>
                <a:spcPts val="1620"/>
              </a:spcBef>
              <a:buClr>
                <a:srgbClr val="FFC000"/>
              </a:buClr>
              <a:buSzPct val="100000"/>
              <a:buFont typeface="Wingdings"/>
              <a:buChar char="§"/>
            </a:pPr>
            <a:r>
              <a:rPr lang="en-US" sz="1400" b="1" i="0" dirty="0" err="1">
                <a:solidFill>
                  <a:srgbClr val="000000"/>
                </a:solidFill>
                <a:latin typeface="Arial"/>
                <a:ea typeface="+mn-ea"/>
                <a:cs typeface="+mn-cs"/>
              </a:rPr>
              <a:t>Компоновщик</a:t>
            </a:r>
            <a:r>
              <a:rPr lang="en-US" sz="1400" b="1" i="0" dirty="0">
                <a:solidFill>
                  <a:srgbClr val="000000"/>
                </a:solidFill>
                <a:latin typeface="Arial"/>
                <a:ea typeface="+mn-ea"/>
                <a:cs typeface="+mn-cs"/>
              </a:rPr>
              <a:t> Web-</a:t>
            </a:r>
            <a:r>
              <a:rPr lang="en-US" sz="1400" b="1" i="0" dirty="0" err="1">
                <a:solidFill>
                  <a:srgbClr val="000000"/>
                </a:solidFill>
                <a:latin typeface="Arial"/>
                <a:ea typeface="+mn-ea"/>
                <a:cs typeface="+mn-cs"/>
              </a:rPr>
              <a:t>страниц</a:t>
            </a:r>
            <a:r>
              <a:rPr lang="en-US" sz="1400" b="1" i="0" dirty="0">
                <a:solidFill>
                  <a:srgbClr val="000000"/>
                </a:solidFill>
                <a:latin typeface="Arial"/>
                <a:ea typeface="+mn-ea"/>
                <a:cs typeface="+mn-cs"/>
              </a:rPr>
              <a:t> </a:t>
            </a:r>
            <a:r>
              <a:rPr lang="en-US" sz="1400" b="0" i="0" dirty="0" err="1">
                <a:solidFill>
                  <a:srgbClr val="000000"/>
                </a:solidFill>
                <a:latin typeface="Arial"/>
                <a:ea typeface="+mn-ea"/>
                <a:cs typeface="+mn-cs"/>
              </a:rPr>
              <a:t>предоставляет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различные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службы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управления</a:t>
            </a:r>
            <a:r>
              <a:rPr lang="en-US" sz="1400" b="0" i="0" dirty="0">
                <a:solidFill>
                  <a:srgbClr val="000000"/>
                </a:solidFill>
                <a:latin typeface="Arial"/>
                <a:ea typeface="+mn-ea"/>
                <a:cs typeface="+mn-cs"/>
              </a:rPr>
              <a:t> Web-</a:t>
            </a:r>
            <a:r>
              <a:rPr lang="en-US" sz="1400" b="0" i="0" dirty="0" err="1">
                <a:solidFill>
                  <a:srgbClr val="000000"/>
                </a:solidFill>
                <a:latin typeface="Arial"/>
                <a:ea typeface="+mn-ea"/>
                <a:cs typeface="+mn-cs"/>
              </a:rPr>
              <a:t>содержимым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упрощающие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создание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страниц</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Портала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предприятия</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управление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ими</a:t>
            </a:r>
            <a:endParaRPr lang="en-US" sz="1400" b="0" i="0" dirty="0">
              <a:solidFill>
                <a:srgbClr val="000000"/>
              </a:solidFill>
              <a:latin typeface="Arial"/>
              <a:ea typeface="+mn-ea"/>
              <a:cs typeface="+mn-cs"/>
            </a:endParaRPr>
          </a:p>
          <a:p>
            <a:pPr marL="173736" indent="-173736" algn="l" defTabSz="914400">
              <a:spcBef>
                <a:spcPts val="1620"/>
              </a:spcBef>
              <a:buClr>
                <a:srgbClr val="FFC000"/>
              </a:buClr>
              <a:buSzPct val="100000"/>
              <a:buFont typeface="Wingdings"/>
              <a:buChar char="§"/>
            </a:pPr>
            <a:r>
              <a:rPr lang="en-US" sz="1400" b="1" i="0" dirty="0" err="1">
                <a:solidFill>
                  <a:srgbClr val="000000"/>
                </a:solidFill>
                <a:latin typeface="Arial"/>
                <a:ea typeface="+mn-ea"/>
                <a:cs typeface="+mn-cs"/>
              </a:rPr>
              <a:t>Управление</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документами</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управление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знаниями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дают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ключевым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пользователям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возможность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управлять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документами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размещёнными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портале</a:t>
            </a:r>
            <a:endParaRPr lang="en-US" sz="1400" b="0" i="0" dirty="0">
              <a:solidFill>
                <a:srgbClr val="000000"/>
              </a:solidFill>
              <a:latin typeface="Arial"/>
              <a:ea typeface="+mn-ea"/>
              <a:cs typeface="+mn-cs"/>
            </a:endParaRPr>
          </a:p>
          <a:p>
            <a:pPr marL="173736" indent="-173736" algn="l" defTabSz="914400">
              <a:spcBef>
                <a:spcPts val="1620"/>
              </a:spcBef>
              <a:buClr>
                <a:srgbClr val="FFC000"/>
              </a:buClr>
              <a:buSzPct val="100000"/>
              <a:buFont typeface="Wingdings"/>
              <a:buChar char="§"/>
            </a:pPr>
            <a:r>
              <a:rPr lang="en-US" sz="1400" b="1" i="0" dirty="0" err="1" smtClean="0">
                <a:solidFill>
                  <a:srgbClr val="000000"/>
                </a:solidFill>
                <a:latin typeface="Arial"/>
                <a:ea typeface="+mn-ea"/>
                <a:cs typeface="+mn-cs"/>
              </a:rPr>
              <a:t>Мэшапы</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позволяют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ключевым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пользователям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быстро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создавать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интерактивные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страницы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портала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путём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связывания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различных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элементов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одной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странице</a:t>
            </a:r>
            <a:endParaRPr lang="en-US" sz="1400" b="0" i="0" dirty="0">
              <a:solidFill>
                <a:srgbClr val="000000"/>
              </a:solidFill>
              <a:latin typeface="Arial"/>
              <a:ea typeface="+mn-ea"/>
              <a:cs typeface="+mn-cs"/>
            </a:endParaRPr>
          </a:p>
          <a:p>
            <a:pPr marL="173736" indent="-173736" algn="l" defTabSz="914400">
              <a:spcBef>
                <a:spcPts val="1620"/>
              </a:spcBef>
              <a:buClr>
                <a:srgbClr val="FFC000"/>
              </a:buClr>
              <a:buSzPct val="100000"/>
              <a:buFont typeface="Wingdings"/>
              <a:buChar char="§"/>
            </a:pPr>
            <a:r>
              <a:rPr lang="en-US" sz="1400" b="0" i="0" dirty="0" err="1">
                <a:solidFill>
                  <a:srgbClr val="000000"/>
                </a:solidFill>
                <a:latin typeface="Arial"/>
                <a:ea typeface="+mn-ea"/>
                <a:cs typeface="+mn-cs"/>
              </a:rPr>
              <a:t>Гибкие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инструменты</a:t>
            </a:r>
            <a:r>
              <a:rPr lang="en-US" sz="1400" b="0" i="0" dirty="0">
                <a:solidFill>
                  <a:srgbClr val="000000"/>
                </a:solidFill>
                <a:latin typeface="Arial"/>
                <a:ea typeface="+mn-ea"/>
                <a:cs typeface="+mn-cs"/>
              </a:rPr>
              <a:t> и API </a:t>
            </a:r>
            <a:r>
              <a:rPr lang="en-US" sz="1400" b="0" i="0" dirty="0" err="1">
                <a:solidFill>
                  <a:srgbClr val="000000"/>
                </a:solidFill>
                <a:latin typeface="Arial"/>
                <a:ea typeface="+mn-ea"/>
                <a:cs typeface="+mn-cs"/>
              </a:rPr>
              <a:t>позволяют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клиентам</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и</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партнёрам</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с </a:t>
            </a:r>
            <a:r>
              <a:rPr lang="en-US" sz="1400" b="0" i="0" dirty="0" err="1">
                <a:solidFill>
                  <a:srgbClr val="000000"/>
                </a:solidFill>
                <a:latin typeface="Arial"/>
                <a:ea typeface="+mn-ea"/>
                <a:cs typeface="+mn-cs"/>
              </a:rPr>
              <a:t>лёгкостью</a:t>
            </a:r>
            <a:r>
              <a:rPr lang="en-US" sz="1400" b="0" i="0" dirty="0">
                <a:solidFill>
                  <a:srgbClr val="000000"/>
                </a:solidFill>
                <a:latin typeface="Arial"/>
                <a:ea typeface="+mn-ea"/>
                <a:cs typeface="+mn-cs"/>
              </a:rPr>
              <a:t> </a:t>
            </a:r>
            <a:r>
              <a:rPr lang="en-US" sz="1400" b="1" i="0" dirty="0" err="1">
                <a:solidFill>
                  <a:srgbClr val="000000"/>
                </a:solidFill>
                <a:latin typeface="Arial"/>
                <a:ea typeface="+mn-ea"/>
                <a:cs typeface="+mn-cs"/>
              </a:rPr>
              <a:t>конфигурировать</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настраивать</a:t>
            </a:r>
            <a:r>
              <a:rPr lang="en-US" sz="1400" b="1" i="0" dirty="0">
                <a:solidFill>
                  <a:srgbClr val="000000"/>
                </a:solidFill>
                <a:latin typeface="Arial"/>
                <a:ea typeface="+mn-ea"/>
                <a:cs typeface="+mn-cs"/>
              </a:rPr>
              <a:t> и </a:t>
            </a:r>
            <a:r>
              <a:rPr lang="en-US" sz="1400" b="1" i="0" dirty="0" err="1">
                <a:solidFill>
                  <a:srgbClr val="000000"/>
                </a:solidFill>
                <a:latin typeface="Arial"/>
                <a:ea typeface="+mn-ea"/>
                <a:cs typeface="+mn-cs"/>
              </a:rPr>
              <a:t>расширять</a:t>
            </a:r>
            <a:r>
              <a:rPr lang="en-US" sz="1400" b="1" i="0" dirty="0">
                <a:solidFill>
                  <a:srgbClr val="000000"/>
                </a:solidFill>
                <a:latin typeface="Arial"/>
                <a:ea typeface="+mn-ea"/>
                <a:cs typeface="+mn-cs"/>
              </a:rPr>
              <a:t> </a:t>
            </a:r>
            <a:r>
              <a:rPr lang="en-US" sz="1400" b="0" i="0" dirty="0" err="1">
                <a:solidFill>
                  <a:srgbClr val="000000"/>
                </a:solidFill>
                <a:latin typeface="Arial"/>
                <a:ea typeface="+mn-ea"/>
                <a:cs typeface="+mn-cs"/>
              </a:rPr>
              <a:t>решения</a:t>
            </a:r>
            <a:endParaRPr lang="en-US" sz="1400" b="0" i="0" dirty="0">
              <a:solidFill>
                <a:srgbClr val="000000"/>
              </a:solidFill>
              <a:latin typeface="Arial"/>
              <a:ea typeface="+mn-ea"/>
              <a:cs typeface="+mn-cs"/>
            </a:endParaRPr>
          </a:p>
        </p:txBody>
      </p:sp>
      <p:pic>
        <p:nvPicPr>
          <p:cNvPr id="7" name="Picture 6" descr="248041_l_srgb_s_gl.jpg"/>
          <p:cNvPicPr>
            <a:picLocks noChangeAspect="1"/>
          </p:cNvPicPr>
          <p:nvPr/>
        </p:nvPicPr>
        <p:blipFill>
          <a:blip r:embed="rId3" cstate="screen"/>
          <a:srcRect/>
          <a:stretch>
            <a:fillRect/>
          </a:stretch>
        </p:blipFill>
        <p:spPr>
          <a:xfrm flipH="1">
            <a:off x="5855666" y="1690687"/>
            <a:ext cx="2922498" cy="4320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Компоновщик</a:t>
            </a:r>
            <a:r>
              <a:rPr lang="en-US" sz="2400" b="1" i="0" dirty="0">
                <a:solidFill>
                  <a:srgbClr val="666666"/>
                </a:solidFill>
                <a:latin typeface="Arial"/>
                <a:ea typeface="+mj-ea"/>
                <a:cs typeface="+mj-cs"/>
              </a:rPr>
              <a:t> Web-</a:t>
            </a:r>
            <a:r>
              <a:rPr lang="en-US" sz="2400" b="1" i="0" dirty="0" err="1">
                <a:solidFill>
                  <a:srgbClr val="666666"/>
                </a:solidFill>
                <a:latin typeface="Arial"/>
                <a:ea typeface="+mj-ea"/>
                <a:cs typeface="+mj-cs"/>
              </a:rPr>
              <a:t>страниц</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Лёгкость</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создания</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страниц</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портала</a:t>
            </a:r>
            <a:r>
              <a:rPr lang="en-US" sz="2000" b="0" i="0" dirty="0">
                <a:solidFill>
                  <a:srgbClr val="666666"/>
                </a:solidFill>
                <a:latin typeface="Arial"/>
                <a:ea typeface="+mj-ea"/>
                <a:cs typeface="+mj-cs"/>
              </a:rPr>
              <a:t> с </a:t>
            </a:r>
            <a:r>
              <a:rPr lang="en-US" sz="2000" b="0" i="0" dirty="0" err="1">
                <a:solidFill>
                  <a:srgbClr val="666666"/>
                </a:solidFill>
                <a:latin typeface="Arial"/>
                <a:ea typeface="+mj-ea"/>
                <a:cs typeface="+mj-cs"/>
              </a:rPr>
              <a:t>помощью</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интуитивных</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инструментов</a:t>
            </a:r>
            <a:r>
              <a:rPr lang="en-US" sz="2000" b="0" i="0" dirty="0">
                <a:solidFill>
                  <a:srgbClr val="666666"/>
                </a:solidFill>
                <a:latin typeface="Arial"/>
                <a:ea typeface="+mj-ea"/>
                <a:cs typeface="+mj-cs"/>
              </a:rPr>
              <a:t> разработки</a:t>
            </a:r>
          </a:p>
        </p:txBody>
      </p:sp>
      <p:sp>
        <p:nvSpPr>
          <p:cNvPr id="5" name="TextBox 4"/>
          <p:cNvSpPr txBox="1"/>
          <p:nvPr/>
        </p:nvSpPr>
        <p:spPr>
          <a:xfrm>
            <a:off x="319597" y="1415261"/>
            <a:ext cx="4268427" cy="1679798"/>
          </a:xfrm>
          <a:prstGeom prst="rect">
            <a:avLst/>
          </a:prstGeom>
          <a:noFill/>
          <a:ln w="12700" algn="ctr">
            <a:noFill/>
            <a:round/>
            <a:headEnd/>
            <a:tailEnd/>
          </a:ln>
          <a:effectLst/>
        </p:spPr>
        <p:txBody>
          <a:bodyPr lIns="36000" tIns="36000" rIns="36000" bIns="36000"/>
          <a:lstStyle/>
          <a:p>
            <a:pPr algn="l" defTabSz="914400">
              <a:spcBef>
                <a:spcPts val="300"/>
              </a:spcBef>
              <a:buNone/>
            </a:pPr>
            <a:r>
              <a:rPr lang="en-US" sz="1200" b="1" i="0" dirty="0" err="1">
                <a:solidFill>
                  <a:srgbClr val="0070C0"/>
                </a:solidFill>
                <a:ea typeface="Arial Unicode MS"/>
                <a:cs typeface="Arial Unicode MS"/>
              </a:rPr>
              <a:t>Преимущества</a:t>
            </a:r>
            <a:r>
              <a:rPr lang="en-US" sz="1200" b="0" i="0" dirty="0">
                <a:latin typeface="Arial Black"/>
              </a:rPr>
              <a:t> </a:t>
            </a:r>
          </a:p>
          <a:p>
            <a:pPr marL="173736" indent="-173736" algn="l" defTabSz="914400">
              <a:spcBef>
                <a:spcPts val="600"/>
              </a:spcBef>
              <a:buClr>
                <a:srgbClr val="F0AB00"/>
              </a:buClr>
              <a:buFont typeface="Wingdings"/>
              <a:buChar char="§"/>
            </a:pPr>
            <a:r>
              <a:rPr lang="en-US" sz="1200" b="0" i="0" dirty="0"/>
              <a:t> </a:t>
            </a:r>
            <a:r>
              <a:rPr lang="en-US" sz="1200" b="0" i="0" dirty="0" err="1"/>
              <a:t>Рост</a:t>
            </a:r>
            <a:r>
              <a:rPr lang="en-US" sz="1200" b="0" i="0" dirty="0"/>
              <a:t> </a:t>
            </a:r>
            <a:r>
              <a:rPr lang="en-US" sz="1200" b="0" i="0" dirty="0" err="1"/>
              <a:t>эффективности</a:t>
            </a:r>
            <a:r>
              <a:rPr lang="en-US" sz="1200" b="0" i="0" dirty="0"/>
              <a:t> </a:t>
            </a:r>
            <a:r>
              <a:rPr lang="en-US" sz="1200" b="0" i="0" dirty="0" err="1"/>
              <a:t>работы</a:t>
            </a:r>
            <a:r>
              <a:rPr lang="en-US" sz="1200" b="0" i="0" dirty="0"/>
              <a:t> </a:t>
            </a:r>
            <a:r>
              <a:rPr lang="en-US" sz="1200" b="0" i="0" dirty="0" err="1"/>
              <a:t>пользователей</a:t>
            </a:r>
            <a:r>
              <a:rPr lang="en-US" sz="1200" b="0" i="0" dirty="0"/>
              <a:t> </a:t>
            </a:r>
            <a:r>
              <a:rPr lang="en-US" sz="1200" b="0" i="0" dirty="0" err="1"/>
              <a:t>различных</a:t>
            </a:r>
            <a:r>
              <a:rPr lang="en-US" sz="1200" b="0" i="0" dirty="0"/>
              <a:t> </a:t>
            </a:r>
            <a:r>
              <a:rPr lang="en-US" sz="1200" b="0" i="0" dirty="0" err="1"/>
              <a:t>бизнес-направлений</a:t>
            </a:r>
            <a:endParaRPr lang="en-US" sz="1200" b="0" i="0" dirty="0"/>
          </a:p>
          <a:p>
            <a:pPr marL="173736" indent="-173736" algn="l" defTabSz="914400">
              <a:spcBef>
                <a:spcPts val="600"/>
              </a:spcBef>
              <a:buClr>
                <a:srgbClr val="F0AB00"/>
              </a:buClr>
              <a:buFont typeface="Wingdings"/>
              <a:buChar char="§"/>
            </a:pPr>
            <a:r>
              <a:rPr lang="en-US" sz="1200" b="0" i="0" dirty="0"/>
              <a:t> </a:t>
            </a:r>
            <a:r>
              <a:rPr lang="en-US" sz="1200" b="0" i="0" dirty="0" err="1"/>
              <a:t>Гибкое</a:t>
            </a:r>
            <a:r>
              <a:rPr lang="en-US" sz="1200" b="0" i="0" dirty="0"/>
              <a:t> </a:t>
            </a:r>
            <a:r>
              <a:rPr lang="en-US" sz="1200" b="0" i="0" dirty="0" err="1"/>
              <a:t>управление</a:t>
            </a:r>
            <a:r>
              <a:rPr lang="en-US" sz="1200" b="0" i="0" dirty="0"/>
              <a:t> </a:t>
            </a:r>
            <a:r>
              <a:rPr lang="en-US" sz="1200" b="0" i="0" dirty="0" err="1"/>
              <a:t>содержимым</a:t>
            </a:r>
            <a:r>
              <a:rPr lang="en-US" sz="1200" b="0" i="0" dirty="0"/>
              <a:t> и </a:t>
            </a:r>
            <a:r>
              <a:rPr lang="en-US" sz="1200" b="0" i="0" dirty="0" err="1"/>
              <a:t>созданием</a:t>
            </a:r>
            <a:r>
              <a:rPr lang="en-US" sz="1200" b="0" i="0" dirty="0"/>
              <a:t> </a:t>
            </a:r>
            <a:r>
              <a:rPr lang="en-US" sz="1200" b="0" i="0" dirty="0" err="1" smtClean="0"/>
              <a:t>мэшапов</a:t>
            </a:r>
            <a:endParaRPr lang="en-US" sz="1200" b="0" i="0" dirty="0"/>
          </a:p>
          <a:p>
            <a:pPr marL="173736" indent="-173736" algn="l" defTabSz="914400">
              <a:spcBef>
                <a:spcPts val="600"/>
              </a:spcBef>
              <a:buClr>
                <a:srgbClr val="F0AB00"/>
              </a:buClr>
              <a:buFont typeface="Wingdings"/>
              <a:buChar char="§"/>
            </a:pPr>
            <a:r>
              <a:rPr lang="en-US" sz="1200" b="0" i="0" dirty="0"/>
              <a:t> </a:t>
            </a:r>
            <a:r>
              <a:rPr lang="en-US" sz="1200" b="0" i="0" dirty="0" err="1"/>
              <a:t>Снижение</a:t>
            </a:r>
            <a:r>
              <a:rPr lang="en-US" sz="1200" b="0" i="0" dirty="0"/>
              <a:t> </a:t>
            </a:r>
            <a:r>
              <a:rPr lang="en-US" sz="1200" b="0" i="0" dirty="0" err="1"/>
              <a:t>полной</a:t>
            </a:r>
            <a:r>
              <a:rPr lang="en-US" sz="1200" b="0" i="0" dirty="0"/>
              <a:t> </a:t>
            </a:r>
            <a:r>
              <a:rPr lang="en-US" sz="1200" b="0" i="0" dirty="0" err="1"/>
              <a:t>стоимости</a:t>
            </a:r>
            <a:r>
              <a:rPr lang="en-US" sz="1200" b="0" i="0" dirty="0"/>
              <a:t> </a:t>
            </a:r>
            <a:r>
              <a:rPr lang="en-US" sz="1200" b="0" i="0" dirty="0" err="1"/>
              <a:t>владения</a:t>
            </a:r>
            <a:r>
              <a:rPr lang="en-US" sz="1200" b="0" i="0" dirty="0"/>
              <a:t> </a:t>
            </a:r>
            <a:r>
              <a:rPr lang="en-US" sz="1200" b="0" i="0" dirty="0" err="1"/>
              <a:t>за</a:t>
            </a:r>
            <a:r>
              <a:rPr lang="en-US" sz="1200" b="0" i="0" dirty="0"/>
              <a:t> </a:t>
            </a:r>
            <a:r>
              <a:rPr lang="en-US" sz="1200" b="0" i="0" dirty="0" err="1"/>
              <a:t>счёт</a:t>
            </a:r>
            <a:r>
              <a:rPr lang="en-US" sz="1200" b="0" i="0" dirty="0"/>
              <a:t> </a:t>
            </a:r>
            <a:r>
              <a:rPr lang="en-US" sz="1200" b="0" i="0" dirty="0" err="1"/>
              <a:t>использования</a:t>
            </a:r>
            <a:r>
              <a:rPr lang="en-US" sz="1200" b="0" i="0" dirty="0"/>
              <a:t> </a:t>
            </a:r>
            <a:r>
              <a:rPr lang="en-US" sz="1200" b="0" i="0" dirty="0" err="1"/>
              <a:t>единой</a:t>
            </a:r>
            <a:r>
              <a:rPr lang="en-US" sz="1200" b="0" i="0" dirty="0"/>
              <a:t> </a:t>
            </a:r>
            <a:r>
              <a:rPr lang="en-US" sz="1200" b="0" i="0" dirty="0" err="1"/>
              <a:t>платформы</a:t>
            </a:r>
            <a:r>
              <a:rPr lang="en-US" sz="1200" b="0" i="0" dirty="0"/>
              <a:t> и </a:t>
            </a:r>
            <a:r>
              <a:rPr lang="en-US" sz="1200" b="0" i="0" dirty="0" err="1"/>
              <a:t>общих</a:t>
            </a:r>
            <a:r>
              <a:rPr lang="en-US" sz="1200" b="0" i="0" dirty="0"/>
              <a:t> </a:t>
            </a:r>
            <a:r>
              <a:rPr lang="en-US" sz="1200" b="0" i="0" dirty="0" err="1"/>
              <a:t>сервисов</a:t>
            </a:r>
            <a:endParaRPr lang="en-US" sz="1200" b="0" i="0" dirty="0"/>
          </a:p>
          <a:p>
            <a:pPr marL="173736" indent="-173736" algn="l" defTabSz="914400">
              <a:spcBef>
                <a:spcPts val="600"/>
              </a:spcBef>
              <a:buClr>
                <a:srgbClr val="F0AB00"/>
              </a:buClr>
              <a:buFont typeface="Wingdings"/>
              <a:buChar char="§"/>
            </a:pPr>
            <a:r>
              <a:rPr lang="en-US" sz="1200" b="0" i="0" dirty="0"/>
              <a:t> </a:t>
            </a:r>
            <a:r>
              <a:rPr lang="en-US" sz="1200" b="0" i="0" dirty="0" err="1"/>
              <a:t>Рост</a:t>
            </a:r>
            <a:r>
              <a:rPr lang="en-US" sz="1200" b="0" i="0" dirty="0"/>
              <a:t> </a:t>
            </a:r>
            <a:r>
              <a:rPr lang="en-US" sz="1200" b="0" i="0" dirty="0" err="1"/>
              <a:t>качества</a:t>
            </a:r>
            <a:r>
              <a:rPr lang="en-US" sz="1200" b="0" i="0" dirty="0"/>
              <a:t> </a:t>
            </a:r>
            <a:r>
              <a:rPr lang="en-US" sz="1200" b="0" i="0" dirty="0" err="1"/>
              <a:t>содержимого</a:t>
            </a:r>
            <a:r>
              <a:rPr lang="en-US" sz="1200" b="0" i="0" dirty="0"/>
              <a:t> и </a:t>
            </a:r>
            <a:r>
              <a:rPr lang="en-US" sz="1200" b="0" i="0" dirty="0" err="1"/>
              <a:t>вклада</a:t>
            </a:r>
            <a:r>
              <a:rPr lang="en-US" sz="1200" b="0" i="0" dirty="0"/>
              <a:t> </a:t>
            </a:r>
            <a:r>
              <a:rPr lang="en-US" sz="1200" b="0" i="0" dirty="0" err="1"/>
              <a:t>пользователей</a:t>
            </a:r>
            <a:endParaRPr lang="en-US" sz="1200" b="0" i="0" dirty="0"/>
          </a:p>
        </p:txBody>
      </p:sp>
      <p:sp>
        <p:nvSpPr>
          <p:cNvPr id="6" name="TextBox 5"/>
          <p:cNvSpPr txBox="1"/>
          <p:nvPr/>
        </p:nvSpPr>
        <p:spPr>
          <a:xfrm>
            <a:off x="319597" y="3414874"/>
            <a:ext cx="4623534" cy="3163726"/>
          </a:xfrm>
          <a:prstGeom prst="rect">
            <a:avLst/>
          </a:prstGeom>
          <a:noFill/>
          <a:ln w="12700" algn="ctr">
            <a:noFill/>
            <a:round/>
            <a:headEnd/>
            <a:tailEnd/>
          </a:ln>
          <a:effectLst/>
        </p:spPr>
        <p:txBody>
          <a:bodyPr lIns="36000" tIns="36000" rIns="36000" bIns="36000"/>
          <a:lstStyle/>
          <a:p>
            <a:pPr algn="l" defTabSz="914400">
              <a:spcBef>
                <a:spcPts val="300"/>
              </a:spcBef>
              <a:buNone/>
            </a:pPr>
            <a:r>
              <a:rPr lang="en-US" sz="1200" b="1" i="0" dirty="0" err="1">
                <a:solidFill>
                  <a:srgbClr val="0070C0"/>
                </a:solidFill>
                <a:latin typeface="Arial"/>
                <a:ea typeface="Arial Unicode MS"/>
                <a:cs typeface="Arial Unicode MS"/>
              </a:rPr>
              <a:t>Основные</a:t>
            </a:r>
            <a:r>
              <a:rPr lang="en-US" sz="1200" b="1" i="0" dirty="0">
                <a:solidFill>
                  <a:srgbClr val="0070C0"/>
                </a:solidFill>
                <a:latin typeface="Arial"/>
                <a:ea typeface="Arial Unicode MS"/>
                <a:cs typeface="Arial Unicode MS"/>
              </a:rPr>
              <a:t> </a:t>
            </a:r>
            <a:r>
              <a:rPr lang="en-US" sz="1200" b="1" i="0" dirty="0" err="1">
                <a:solidFill>
                  <a:srgbClr val="0070C0"/>
                </a:solidFill>
                <a:latin typeface="Arial"/>
                <a:ea typeface="Arial Unicode MS"/>
                <a:cs typeface="Arial Unicode MS"/>
              </a:rPr>
              <a:t>возможности</a:t>
            </a:r>
            <a:endParaRPr lang="en-US" sz="1200" b="1" i="0" dirty="0">
              <a:solidFill>
                <a:srgbClr val="0070C0"/>
              </a:solidFill>
              <a:latin typeface="Arial"/>
              <a:ea typeface="Arial Unicode MS"/>
              <a:cs typeface="Arial Unicode MS"/>
            </a:endParaRPr>
          </a:p>
          <a:p>
            <a:pPr marL="173736" indent="-173736" algn="l" defTabSz="914400">
              <a:spcBef>
                <a:spcPts val="600"/>
              </a:spcBef>
              <a:buClr>
                <a:srgbClr val="F0AB00"/>
              </a:buClr>
              <a:buFont typeface="Wingdings"/>
              <a:buChar char="§"/>
            </a:pPr>
            <a:r>
              <a:rPr lang="en-US" sz="1200" b="0" i="0" dirty="0" err="1">
                <a:latin typeface="Arial"/>
              </a:rPr>
              <a:t>Интуитивно</a:t>
            </a:r>
            <a:r>
              <a:rPr lang="en-US" sz="1200" b="0" i="0" dirty="0">
                <a:latin typeface="Arial"/>
              </a:rPr>
              <a:t> </a:t>
            </a:r>
            <a:r>
              <a:rPr lang="en-US" sz="1200" b="0" i="0" dirty="0" err="1">
                <a:latin typeface="Arial"/>
              </a:rPr>
              <a:t>понятная</a:t>
            </a:r>
            <a:r>
              <a:rPr lang="en-US" sz="1200" b="0" i="0" dirty="0">
                <a:latin typeface="Arial"/>
              </a:rPr>
              <a:t> </a:t>
            </a:r>
            <a:r>
              <a:rPr lang="en-US" sz="1200" b="0" i="0" dirty="0" err="1">
                <a:latin typeface="Arial"/>
              </a:rPr>
              <a:t>среда</a:t>
            </a:r>
            <a:r>
              <a:rPr lang="en-US" sz="1200" b="0" i="0" dirty="0">
                <a:latin typeface="Arial"/>
              </a:rPr>
              <a:t> </a:t>
            </a:r>
            <a:r>
              <a:rPr lang="en-US" sz="1200" b="0" i="0" dirty="0" err="1">
                <a:latin typeface="Arial"/>
              </a:rPr>
              <a:t>для</a:t>
            </a:r>
            <a:r>
              <a:rPr lang="en-US" sz="1200" b="0" i="0" dirty="0">
                <a:latin typeface="Arial"/>
              </a:rPr>
              <a:t> разработки </a:t>
            </a:r>
            <a:r>
              <a:rPr lang="en-US" sz="1200" b="0" i="0" dirty="0" err="1">
                <a:latin typeface="Arial"/>
              </a:rPr>
              <a:t>во</a:t>
            </a:r>
            <a:r>
              <a:rPr lang="en-US" sz="1200" b="0" i="0" dirty="0">
                <a:latin typeface="Arial"/>
              </a:rPr>
              <a:t> время </a:t>
            </a:r>
            <a:r>
              <a:rPr lang="en-US" sz="1200" b="0" i="0" dirty="0" err="1">
                <a:latin typeface="Arial"/>
              </a:rPr>
              <a:t>выполнения</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Зона</a:t>
            </a:r>
            <a:r>
              <a:rPr lang="en-US" sz="1200" b="0" i="0" dirty="0">
                <a:latin typeface="Arial"/>
              </a:rPr>
              <a:t> </a:t>
            </a:r>
            <a:r>
              <a:rPr lang="en-US" sz="1200" b="0" i="0" dirty="0" err="1">
                <a:latin typeface="Arial"/>
              </a:rPr>
              <a:t>подготовки</a:t>
            </a:r>
            <a:r>
              <a:rPr lang="en-US" sz="1200" b="0" i="0" dirty="0">
                <a:latin typeface="Arial"/>
              </a:rPr>
              <a:t> к </a:t>
            </a:r>
            <a:r>
              <a:rPr lang="en-US" sz="1200" b="0" i="0" dirty="0" err="1">
                <a:latin typeface="Arial"/>
              </a:rPr>
              <a:t>публикации</a:t>
            </a:r>
            <a:r>
              <a:rPr lang="en-US" sz="1200" b="0" i="0" dirty="0">
                <a:latin typeface="Arial"/>
              </a:rPr>
              <a:t> и </a:t>
            </a:r>
            <a:r>
              <a:rPr lang="en-US" sz="1200" b="0" i="0" dirty="0" err="1">
                <a:latin typeface="Arial"/>
              </a:rPr>
              <a:t>предварительных</a:t>
            </a:r>
            <a:r>
              <a:rPr lang="en-US" sz="1200" b="0" i="0" dirty="0">
                <a:latin typeface="Arial"/>
              </a:rPr>
              <a:t> </a:t>
            </a:r>
            <a:r>
              <a:rPr lang="en-US" sz="1200" b="0" i="0" dirty="0" err="1">
                <a:latin typeface="Arial"/>
              </a:rPr>
              <a:t>версий</a:t>
            </a:r>
            <a:r>
              <a:rPr lang="en-US" sz="1200" b="0" i="0" dirty="0">
                <a:latin typeface="Arial"/>
              </a:rPr>
              <a:t> </a:t>
            </a:r>
            <a:r>
              <a:rPr lang="en-US" sz="1200" b="0" i="0" dirty="0" err="1">
                <a:latin typeface="Arial"/>
              </a:rPr>
              <a:t>содержимого</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Хронологические</a:t>
            </a:r>
            <a:r>
              <a:rPr lang="en-US" sz="1200" b="0" i="0" dirty="0">
                <a:latin typeface="Arial"/>
              </a:rPr>
              <a:t> </a:t>
            </a:r>
            <a:r>
              <a:rPr lang="en-US" sz="1200" b="0" i="0" dirty="0" err="1">
                <a:latin typeface="Arial"/>
              </a:rPr>
              <a:t>публикации</a:t>
            </a:r>
            <a:r>
              <a:rPr lang="en-US" sz="1200" b="0" i="0" dirty="0">
                <a:latin typeface="Arial"/>
              </a:rPr>
              <a:t> и </a:t>
            </a:r>
            <a:r>
              <a:rPr lang="en-US" sz="1200" b="0" i="0" dirty="0" err="1">
                <a:latin typeface="Arial"/>
              </a:rPr>
              <a:t>отзывы</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Управление</a:t>
            </a:r>
            <a:r>
              <a:rPr lang="en-US" sz="1200" b="0" i="0" dirty="0">
                <a:latin typeface="Arial"/>
              </a:rPr>
              <a:t> </a:t>
            </a:r>
            <a:r>
              <a:rPr lang="en-US" sz="1200" b="0" i="0" dirty="0" err="1">
                <a:latin typeface="Arial"/>
              </a:rPr>
              <a:t>на</a:t>
            </a:r>
            <a:r>
              <a:rPr lang="en-US" sz="1200" b="0" i="0" dirty="0">
                <a:latin typeface="Arial"/>
              </a:rPr>
              <a:t> </a:t>
            </a:r>
            <a:r>
              <a:rPr lang="en-US" sz="1200" b="0" i="0" dirty="0" err="1">
                <a:latin typeface="Arial"/>
              </a:rPr>
              <a:t>основе</a:t>
            </a:r>
            <a:r>
              <a:rPr lang="en-US" sz="1200" b="0" i="0" dirty="0">
                <a:latin typeface="Arial"/>
              </a:rPr>
              <a:t> </a:t>
            </a:r>
            <a:r>
              <a:rPr lang="en-US" sz="1200" b="0" i="0" dirty="0" err="1">
                <a:latin typeface="Arial"/>
              </a:rPr>
              <a:t>разрешений</a:t>
            </a:r>
            <a:r>
              <a:rPr lang="en-US" sz="1200" b="0" i="0" dirty="0">
                <a:latin typeface="Arial"/>
              </a:rPr>
              <a:t> и </a:t>
            </a:r>
            <a:r>
              <a:rPr lang="en-US" sz="1200" b="0" i="0" dirty="0" err="1">
                <a:latin typeface="Arial"/>
              </a:rPr>
              <a:t>утверждений</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Интерактивные</a:t>
            </a:r>
            <a:r>
              <a:rPr lang="en-US" sz="1200" b="0" i="0" dirty="0">
                <a:latin typeface="Arial"/>
              </a:rPr>
              <a:t> </a:t>
            </a:r>
            <a:r>
              <a:rPr lang="en-US" sz="1200" b="0" i="0" dirty="0" err="1">
                <a:latin typeface="Arial"/>
              </a:rPr>
              <a:t>страницы</a:t>
            </a:r>
            <a:r>
              <a:rPr lang="en-US" sz="1200" b="0" i="0" dirty="0">
                <a:latin typeface="Arial"/>
              </a:rPr>
              <a:t> </a:t>
            </a:r>
            <a:r>
              <a:rPr lang="en-US" sz="1200" b="0" i="0" dirty="0" err="1">
                <a:latin typeface="Arial"/>
              </a:rPr>
              <a:t>портала</a:t>
            </a:r>
            <a:r>
              <a:rPr lang="en-US" sz="1200" b="0" i="0" dirty="0">
                <a:latin typeface="Arial"/>
              </a:rPr>
              <a:t> (</a:t>
            </a:r>
            <a:r>
              <a:rPr lang="en-US" sz="1200" b="0" i="0" dirty="0" err="1" smtClean="0">
                <a:latin typeface="Arial"/>
              </a:rPr>
              <a:t>мэшап</a:t>
            </a:r>
            <a:r>
              <a:rPr lang="en-US" sz="1200" b="0" i="0" dirty="0">
                <a:latin typeface="Arial"/>
              </a:rPr>
              <a:t>), </a:t>
            </a:r>
            <a:r>
              <a:rPr lang="en-US" sz="1200" b="0" i="0" dirty="0" err="1">
                <a:latin typeface="Arial"/>
              </a:rPr>
              <a:t>использующие</a:t>
            </a:r>
            <a:r>
              <a:rPr lang="en-US" sz="1200" b="0" i="0" dirty="0">
                <a:latin typeface="Arial"/>
              </a:rPr>
              <a:t> </a:t>
            </a:r>
            <a:r>
              <a:rPr lang="en-US" sz="1200" b="0" i="0" dirty="0" err="1">
                <a:latin typeface="Arial"/>
              </a:rPr>
              <a:t>соединения</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Лёгкость</a:t>
            </a:r>
            <a:r>
              <a:rPr lang="en-US" sz="1200" b="0" i="0" dirty="0">
                <a:latin typeface="Arial"/>
              </a:rPr>
              <a:t> </a:t>
            </a:r>
            <a:r>
              <a:rPr lang="en-US" sz="1200" b="0" i="0" dirty="0" err="1">
                <a:latin typeface="Arial"/>
              </a:rPr>
              <a:t>интеграции</a:t>
            </a:r>
            <a:r>
              <a:rPr lang="en-US" sz="1200" b="0" i="0" dirty="0">
                <a:latin typeface="Arial"/>
              </a:rPr>
              <a:t> и </a:t>
            </a:r>
            <a:r>
              <a:rPr lang="en-US" sz="1200" b="0" i="0" dirty="0" err="1">
                <a:latin typeface="Arial"/>
              </a:rPr>
              <a:t>повторного</a:t>
            </a:r>
            <a:r>
              <a:rPr lang="en-US" sz="1200" b="0" i="0" dirty="0">
                <a:latin typeface="Arial"/>
              </a:rPr>
              <a:t> </a:t>
            </a:r>
            <a:r>
              <a:rPr lang="en-US" sz="1200" b="0" i="0" dirty="0" err="1">
                <a:latin typeface="Arial"/>
              </a:rPr>
              <a:t>использования</a:t>
            </a:r>
            <a:r>
              <a:rPr lang="en-US" sz="1200" b="0" i="0" dirty="0">
                <a:latin typeface="Arial"/>
              </a:rPr>
              <a:t> </a:t>
            </a:r>
            <a:r>
              <a:rPr lang="en-US" sz="1200" b="0" i="0" dirty="0" err="1">
                <a:latin typeface="Arial"/>
              </a:rPr>
              <a:t>уже</a:t>
            </a:r>
            <a:r>
              <a:rPr lang="en-US" sz="1200" b="0" i="0" dirty="0">
                <a:latin typeface="Arial"/>
              </a:rPr>
              <a:t> </a:t>
            </a:r>
            <a:r>
              <a:rPr lang="en-US" sz="1200" b="0" i="0" dirty="0" err="1">
                <a:latin typeface="Arial"/>
              </a:rPr>
              <a:t>имеющегося</a:t>
            </a:r>
            <a:r>
              <a:rPr lang="en-US" sz="1200" b="0" i="0" dirty="0">
                <a:latin typeface="Arial"/>
              </a:rPr>
              <a:t> </a:t>
            </a:r>
            <a:r>
              <a:rPr lang="en-US" sz="1200" b="0" i="0" dirty="0" err="1">
                <a:latin typeface="Arial"/>
              </a:rPr>
              <a:t>содержимого</a:t>
            </a:r>
            <a:r>
              <a:rPr lang="en-US" sz="1200" b="0" i="0" dirty="0">
                <a:latin typeface="Arial"/>
              </a:rPr>
              <a:t> </a:t>
            </a:r>
            <a:r>
              <a:rPr lang="en-US" sz="1200" b="0" i="0" dirty="0" err="1">
                <a:latin typeface="Arial"/>
              </a:rPr>
              <a:t>портала</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Поиск</a:t>
            </a:r>
            <a:r>
              <a:rPr lang="en-US" sz="1200" b="0" i="0" dirty="0">
                <a:latin typeface="Arial"/>
              </a:rPr>
              <a:t>, </a:t>
            </a:r>
            <a:r>
              <a:rPr lang="en-US" sz="1200" b="0" i="0" dirty="0" err="1">
                <a:latin typeface="Arial"/>
              </a:rPr>
              <a:t>добавление</a:t>
            </a:r>
            <a:r>
              <a:rPr lang="en-US" sz="1200" b="0" i="0" dirty="0">
                <a:latin typeface="Arial"/>
              </a:rPr>
              <a:t> </a:t>
            </a:r>
            <a:r>
              <a:rPr lang="en-US" sz="1200" b="0" i="0" dirty="0" err="1">
                <a:latin typeface="Arial"/>
              </a:rPr>
              <a:t>меток</a:t>
            </a:r>
            <a:r>
              <a:rPr lang="en-US" sz="1200" b="0" i="0" dirty="0">
                <a:latin typeface="Arial"/>
              </a:rPr>
              <a:t> и </a:t>
            </a:r>
            <a:r>
              <a:rPr lang="en-US" sz="1200" b="0" i="0" dirty="0" err="1">
                <a:latin typeface="Arial"/>
              </a:rPr>
              <a:t>подписка</a:t>
            </a:r>
            <a:r>
              <a:rPr lang="en-US" sz="1200" b="0" i="0" dirty="0">
                <a:latin typeface="Arial"/>
              </a:rPr>
              <a:t> </a:t>
            </a:r>
            <a:r>
              <a:rPr lang="en-US" sz="1200" b="0" i="0" dirty="0" err="1">
                <a:latin typeface="Arial"/>
              </a:rPr>
              <a:t>на</a:t>
            </a:r>
            <a:r>
              <a:rPr lang="en-US" sz="1200" b="0" i="0" dirty="0">
                <a:latin typeface="Arial"/>
              </a:rPr>
              <a:t> </a:t>
            </a:r>
            <a:r>
              <a:rPr lang="en-US" sz="1200" b="0" i="0" dirty="0" err="1">
                <a:latin typeface="Arial"/>
              </a:rPr>
              <a:t>страницы</a:t>
            </a:r>
            <a:endParaRPr lang="en-US" sz="1200" b="0" i="0" dirty="0">
              <a:latin typeface="Arial"/>
            </a:endParaRPr>
          </a:p>
          <a:p>
            <a:pPr marL="173736" indent="-173736" algn="l" defTabSz="914400">
              <a:spcBef>
                <a:spcPts val="600"/>
              </a:spcBef>
              <a:buClr>
                <a:srgbClr val="F0AB00"/>
              </a:buClr>
              <a:buFont typeface="Wingdings"/>
              <a:buChar char="§"/>
            </a:pPr>
            <a:r>
              <a:rPr lang="en-US" sz="1200" b="0" i="0" dirty="0" err="1">
                <a:latin typeface="Arial"/>
              </a:rPr>
              <a:t>Гибкие</a:t>
            </a:r>
            <a:r>
              <a:rPr lang="en-US" sz="1200" b="0" i="0" dirty="0">
                <a:latin typeface="Arial"/>
              </a:rPr>
              <a:t> </a:t>
            </a:r>
            <a:r>
              <a:rPr lang="en-US" sz="1200" b="0" i="0" dirty="0" err="1">
                <a:latin typeface="Arial"/>
              </a:rPr>
              <a:t>возможности</a:t>
            </a:r>
            <a:r>
              <a:rPr lang="en-US" sz="1200" b="0" i="0" dirty="0">
                <a:latin typeface="Arial"/>
              </a:rPr>
              <a:t> </a:t>
            </a:r>
            <a:r>
              <a:rPr lang="en-US" sz="1200" b="0" i="0" dirty="0" err="1">
                <a:latin typeface="Arial"/>
              </a:rPr>
              <a:t>настройки</a:t>
            </a:r>
            <a:r>
              <a:rPr lang="en-US" sz="1200" b="0" i="0" dirty="0">
                <a:latin typeface="Arial"/>
              </a:rPr>
              <a:t> и </a:t>
            </a:r>
            <a:r>
              <a:rPr lang="en-US" sz="1200" b="0" i="0" dirty="0" err="1">
                <a:latin typeface="Arial"/>
              </a:rPr>
              <a:t>конфигурирования</a:t>
            </a:r>
            <a:endParaRPr lang="en-US" sz="1200" b="0" i="0" dirty="0">
              <a:latin typeface="Arial"/>
            </a:endParaRPr>
          </a:p>
        </p:txBody>
      </p:sp>
      <p:pic>
        <p:nvPicPr>
          <p:cNvPr id="7" name="Picture 6" descr="WPC.png"/>
          <p:cNvPicPr>
            <a:picLocks noChangeAspect="1"/>
          </p:cNvPicPr>
          <p:nvPr/>
        </p:nvPicPr>
        <p:blipFill>
          <a:blip r:embed="rId3" cstate="screen"/>
          <a:stretch>
            <a:fillRect/>
          </a:stretch>
        </p:blipFill>
        <p:spPr>
          <a:xfrm>
            <a:off x="4809893" y="1597215"/>
            <a:ext cx="4038614" cy="2799041"/>
          </a:xfrm>
          <a:prstGeom prst="rect">
            <a:avLst/>
          </a:prstGeom>
          <a:effectLst>
            <a:outerShdw blurRad="50800" dist="38100" dir="2700000" algn="tl" rotWithShape="0">
              <a:prstClr val="black">
                <a:alpha val="40000"/>
              </a:prstClr>
            </a:outerShdw>
          </a:effectLst>
        </p:spPr>
      </p:pic>
      <p:sp>
        <p:nvSpPr>
          <p:cNvPr id="8" name="Rounded Rectangle 7"/>
          <p:cNvSpPr/>
          <p:nvPr/>
        </p:nvSpPr>
        <p:spPr bwMode="gray">
          <a:xfrm>
            <a:off x="5799571" y="4163437"/>
            <a:ext cx="2059258" cy="370463"/>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Интуитивно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понятный</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интерфейс</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редактирования</a:t>
            </a:r>
            <a:endParaRPr lang="en-US" sz="1000" b="0" i="0" dirty="0">
              <a:solidFill>
                <a:schemeClr val="dk1"/>
              </a:solidFill>
              <a:latin typeface="Arial"/>
              <a:ea typeface="+mn-ea"/>
              <a:cs typeface="+mn-cs"/>
            </a:endParaRPr>
          </a:p>
        </p:txBody>
      </p:sp>
      <p:cxnSp>
        <p:nvCxnSpPr>
          <p:cNvPr id="9" name="Straight Connector 8"/>
          <p:cNvCxnSpPr/>
          <p:nvPr/>
        </p:nvCxnSpPr>
        <p:spPr>
          <a:xfrm rot="10800000" flipV="1">
            <a:off x="319597" y="3333197"/>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ru-RU" sz="2400" b="1" i="0" dirty="0" smtClean="0">
                <a:solidFill>
                  <a:srgbClr val="666666"/>
                </a:solidFill>
                <a:latin typeface="Arial"/>
                <a:ea typeface="+mj-ea"/>
                <a:cs typeface="+mj-cs"/>
              </a:rPr>
              <a:t>О</a:t>
            </a:r>
            <a:r>
              <a:rPr lang="en-US" sz="2400" b="1" i="0" dirty="0" err="1" smtClean="0">
                <a:solidFill>
                  <a:srgbClr val="666666"/>
                </a:solidFill>
                <a:latin typeface="Arial"/>
                <a:ea typeface="+mj-ea"/>
                <a:cs typeface="+mj-cs"/>
              </a:rPr>
              <a:t>тказ</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от</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ответственности</a:t>
            </a:r>
            <a:endParaRPr lang="en-US" sz="2400" b="1" i="0" dirty="0">
              <a:solidFill>
                <a:srgbClr val="666666"/>
              </a:solidFill>
              <a:latin typeface="Arial"/>
              <a:ea typeface="+mj-ea"/>
              <a:cs typeface="+mj-cs"/>
            </a:endParaRPr>
          </a:p>
        </p:txBody>
      </p:sp>
      <p:sp>
        <p:nvSpPr>
          <p:cNvPr id="5" name="Text Placeholder 4"/>
          <p:cNvSpPr>
            <a:spLocks noGrp="1"/>
          </p:cNvSpPr>
          <p:nvPr>
            <p:ph type="body" sz="quarter" idx="10"/>
          </p:nvPr>
        </p:nvSpPr>
        <p:spPr>
          <a:xfrm>
            <a:off x="324000" y="1309686"/>
            <a:ext cx="8494713" cy="4913313"/>
          </a:xfrm>
        </p:spPr>
        <p:txBody>
          <a:bodyPr/>
          <a:lstStyle/>
          <a:p>
            <a:pPr algn="just"/>
            <a:r>
              <a:rPr lang="ru-RU" sz="1200" b="0" i="1" dirty="0" smtClean="0">
                <a:solidFill>
                  <a:srgbClr val="000000"/>
                </a:solidFill>
              </a:rPr>
              <a:t>Информация, представленная в данной презентации, является конфиденциальной, принадлежит SAP  и не может быть раскрыта без разрешения SAP.  Эта презентация не имеет отношения к Вашему лицензионному соглашению, подписке или любому другому соглашению с SAP.  </a:t>
            </a:r>
          </a:p>
          <a:p>
            <a:pPr algn="just"/>
            <a:r>
              <a:rPr lang="ru-RU" sz="1200" b="0" i="1" dirty="0" smtClean="0">
                <a:solidFill>
                  <a:srgbClr val="000000"/>
                </a:solidFill>
              </a:rPr>
              <a:t>Компания SAP не обязуется придерживаться курса развития бизнеса, изложенного в настоящей презентации, а также не берет на себя обязательств по разработке или включению в новый релиз функциональных возможностей, упомянутых в ней. Настоящий документ или любая связанная с ним презентация, стратегия SAP и план развития продуктов могут быть изменены компанией SAP в любое время по любой причине без предварительного уведомления. Информация, представленная в настоящей презентации, не представляет собой намерение, обещание или юридическое обязательство по поставке каких-либо материалов, программного кода или функциональных возможностей.  </a:t>
            </a:r>
          </a:p>
          <a:p>
            <a:pPr algn="just"/>
            <a:r>
              <a:rPr lang="ru-RU" sz="1200" b="0" i="1" dirty="0" smtClean="0">
                <a:solidFill>
                  <a:srgbClr val="000000"/>
                </a:solidFill>
              </a:rPr>
              <a:t>Данная презентация предоставляется без каких-либо гарантий, явных или подразумеваемых, включая без ограничения подразумеваемую товарную пригодность, пригодность для конкретной цели или отсутствие нарушений.  </a:t>
            </a:r>
          </a:p>
          <a:p>
            <a:pPr algn="just"/>
            <a:r>
              <a:rPr lang="ru-RU" sz="1200" b="0" i="1" dirty="0" smtClean="0">
                <a:solidFill>
                  <a:srgbClr val="000000"/>
                </a:solidFill>
              </a:rPr>
              <a:t>Данная презентация носит исключительно информационный характер и не может быть включена в контракт. Компания SAP не несет ответственности за ошибки или неточности в данном документе, за исключением случаев, когда убытки были вызваны преднамеренными действиями или небрежностью со стороны SAP.</a:t>
            </a:r>
          </a:p>
          <a:p>
            <a:pPr algn="just"/>
            <a:r>
              <a:rPr lang="ru-RU" sz="1200" b="0" i="1" dirty="0" smtClean="0">
                <a:solidFill>
                  <a:srgbClr val="000000"/>
                </a:solidFill>
              </a:rPr>
              <a:t>На все утверждения прогнозного характера могут влиять риски и неопределенности, которые могут привести к существенному отличию фактических результатов от ожидаемых.  Читателям не рекомендуется необоснованно полагаться на эти заявления о перспективах, поскольку они актуальны только на дату публикации; на них нельзя опираться в процессе принятия решения о покупке.</a:t>
            </a:r>
          </a:p>
          <a:p>
            <a:pPr marL="0" indent="0" algn="just" defTabSz="914400">
              <a:spcBef>
                <a:spcPts val="1620"/>
              </a:spcBef>
              <a:buNone/>
            </a:pPr>
            <a:endParaRPr lang="en-US" sz="1200" b="0" i="1"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15900"/>
            <a:ext cx="8496000" cy="1054100"/>
          </a:xfrm>
        </p:spPr>
        <p:txBody>
          <a:bodyPr/>
          <a:lstStyle/>
          <a:p>
            <a:pPr algn="l" defTabSz="914400">
              <a:spcBef>
                <a:spcPts val="0"/>
              </a:spcBef>
              <a:buNone/>
            </a:pPr>
            <a:r>
              <a:rPr lang="en-US" sz="2400" b="1" i="0" dirty="0" err="1">
                <a:solidFill>
                  <a:srgbClr val="666666"/>
                </a:solidFill>
                <a:latin typeface="Arial"/>
                <a:ea typeface="+mj-ea"/>
                <a:cs typeface="+mj-cs"/>
              </a:rPr>
              <a:t>Компоновщик</a:t>
            </a:r>
            <a:r>
              <a:rPr lang="en-US" sz="2400" b="1" i="0" dirty="0">
                <a:solidFill>
                  <a:srgbClr val="666666"/>
                </a:solidFill>
                <a:latin typeface="Arial"/>
                <a:ea typeface="+mj-ea"/>
                <a:cs typeface="+mj-cs"/>
              </a:rPr>
              <a:t> Web-</a:t>
            </a:r>
            <a:r>
              <a:rPr lang="en-US" sz="2400" b="1" i="0" dirty="0" err="1">
                <a:solidFill>
                  <a:srgbClr val="666666"/>
                </a:solidFill>
                <a:latin typeface="Arial"/>
                <a:ea typeface="+mj-ea"/>
                <a:cs typeface="+mj-cs"/>
              </a:rPr>
              <a:t>страниц</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400" b="0" i="0" dirty="0" err="1">
                <a:solidFill>
                  <a:srgbClr val="666666"/>
                </a:solidFill>
                <a:latin typeface="Arial"/>
                <a:ea typeface="+mj-ea"/>
                <a:cs typeface="+mj-cs"/>
              </a:rPr>
              <a:t>Интуитивная</a:t>
            </a:r>
            <a:r>
              <a:rPr lang="en-US" sz="2400" b="0" i="0" dirty="0">
                <a:solidFill>
                  <a:srgbClr val="666666"/>
                </a:solidFill>
                <a:latin typeface="Arial"/>
                <a:ea typeface="+mj-ea"/>
                <a:cs typeface="+mj-cs"/>
              </a:rPr>
              <a:t> WYSIWYG-</a:t>
            </a:r>
            <a:r>
              <a:rPr lang="en-US" sz="2400" b="0" i="0" dirty="0" err="1">
                <a:solidFill>
                  <a:srgbClr val="666666"/>
                </a:solidFill>
                <a:latin typeface="Arial"/>
                <a:ea typeface="+mj-ea"/>
                <a:cs typeface="+mj-cs"/>
              </a:rPr>
              <a:t>среда</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редактирования</a:t>
            </a:r>
            <a:r>
              <a:rPr lang="en-US" sz="2400" b="0" i="0" dirty="0">
                <a:solidFill>
                  <a:srgbClr val="666666"/>
                </a:solidFill>
                <a:latin typeface="Arial"/>
                <a:ea typeface="+mj-ea"/>
                <a:cs typeface="+mj-cs"/>
              </a:rPr>
              <a:t> </a:t>
            </a:r>
            <a:r>
              <a:rPr lang="en-US" sz="2400" b="0" i="0" dirty="0" err="1" smtClean="0">
                <a:solidFill>
                  <a:srgbClr val="666666"/>
                </a:solidFill>
                <a:latin typeface="Arial"/>
                <a:ea typeface="+mj-ea"/>
                <a:cs typeface="+mj-cs"/>
              </a:rPr>
              <a:t>для</a:t>
            </a:r>
            <a:r>
              <a:rPr lang="ru-RU" b="0" dirty="0">
                <a:solidFill>
                  <a:srgbClr val="666666"/>
                </a:solidFill>
                <a:latin typeface="Arial"/>
              </a:rPr>
              <a:t> </a:t>
            </a:r>
            <a:r>
              <a:rPr lang="en-US" sz="2400" b="0" i="0" dirty="0" err="1" smtClean="0">
                <a:solidFill>
                  <a:srgbClr val="666666"/>
                </a:solidFill>
                <a:latin typeface="Arial"/>
                <a:ea typeface="+mj-ea"/>
                <a:cs typeface="+mj-cs"/>
              </a:rPr>
              <a:t>авторов</a:t>
            </a:r>
            <a:r>
              <a:rPr lang="en-US" sz="2400" b="0" i="0" dirty="0" smtClean="0">
                <a:solidFill>
                  <a:srgbClr val="666666"/>
                </a:solidFill>
                <a:latin typeface="Arial"/>
                <a:ea typeface="+mj-ea"/>
                <a:cs typeface="+mj-cs"/>
              </a:rPr>
              <a:t> </a:t>
            </a:r>
            <a:r>
              <a:rPr lang="en-US" sz="2400" b="0" i="0" dirty="0" err="1">
                <a:solidFill>
                  <a:srgbClr val="666666"/>
                </a:solidFill>
                <a:latin typeface="Arial"/>
                <a:ea typeface="+mj-ea"/>
                <a:cs typeface="+mj-cs"/>
              </a:rPr>
              <a:t>содержимого</a:t>
            </a:r>
            <a:endParaRPr lang="en-US" sz="2400" b="0" i="0" dirty="0">
              <a:solidFill>
                <a:srgbClr val="666666"/>
              </a:solidFill>
              <a:latin typeface="Arial"/>
              <a:ea typeface="+mj-ea"/>
              <a:cs typeface="+mj-cs"/>
            </a:endParaRPr>
          </a:p>
        </p:txBody>
      </p:sp>
      <p:pic>
        <p:nvPicPr>
          <p:cNvPr id="4" name="Picture 3" descr="wpc editenvironment.png"/>
          <p:cNvPicPr>
            <a:picLocks noChangeAspect="1"/>
          </p:cNvPicPr>
          <p:nvPr/>
        </p:nvPicPr>
        <p:blipFill>
          <a:blip r:embed="rId3" cstate="screen"/>
          <a:stretch>
            <a:fillRect/>
          </a:stretch>
        </p:blipFill>
        <p:spPr>
          <a:xfrm>
            <a:off x="47926" y="1270000"/>
            <a:ext cx="9096074" cy="5328138"/>
          </a:xfrm>
          <a:prstGeom prst="rect">
            <a:avLst/>
          </a:prstGeom>
          <a:ln>
            <a:noFill/>
          </a:ln>
          <a:effectLst>
            <a:outerShdw blurRad="50800" dist="38100" dir="2700000" algn="tl" rotWithShape="0">
              <a:prstClr val="black">
                <a:alpha val="40000"/>
              </a:prstClr>
            </a:outerShdw>
          </a:effectLst>
        </p:spPr>
      </p:pic>
      <p:sp>
        <p:nvSpPr>
          <p:cNvPr id="5" name="Rounded Rectangular Callout 4"/>
          <p:cNvSpPr>
            <a:spLocks noChangeArrowheads="1"/>
          </p:cNvSpPr>
          <p:nvPr/>
        </p:nvSpPr>
        <p:spPr bwMode="auto">
          <a:xfrm>
            <a:off x="312855" y="4380762"/>
            <a:ext cx="1409926" cy="759566"/>
          </a:xfrm>
          <a:prstGeom prst="wedgeRoundRectCallout">
            <a:avLst>
              <a:gd name="adj1" fmla="val -9708"/>
              <a:gd name="adj2" fmla="val -78380"/>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Зона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подготовки</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навигацией</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по</a:t>
            </a:r>
            <a:r>
              <a:rPr lang="ru-RU" sz="1100" dirty="0">
                <a:solidFill>
                  <a:srgbClr val="000000"/>
                </a:solidFill>
              </a:rPr>
              <a:t> </a:t>
            </a:r>
            <a:r>
              <a:rPr lang="en-US" sz="1100" b="0" i="0" dirty="0" err="1" smtClean="0">
                <a:solidFill>
                  <a:srgbClr val="000000"/>
                </a:solidFill>
                <a:latin typeface="Arial"/>
                <a:ea typeface="+mn-ea"/>
                <a:cs typeface="+mn-cs"/>
              </a:rPr>
              <a:t>структуре</a:t>
            </a:r>
            <a:endParaRPr lang="en-US" sz="1100" b="0" i="0" dirty="0">
              <a:solidFill>
                <a:srgbClr val="000000"/>
              </a:solidFill>
              <a:latin typeface="Arial"/>
              <a:ea typeface="+mn-ea"/>
              <a:cs typeface="+mn-cs"/>
            </a:endParaRPr>
          </a:p>
        </p:txBody>
      </p:sp>
      <p:sp>
        <p:nvSpPr>
          <p:cNvPr id="6" name="Rounded Rectangular Callout 5"/>
          <p:cNvSpPr>
            <a:spLocks noChangeArrowheads="1"/>
          </p:cNvSpPr>
          <p:nvPr/>
        </p:nvSpPr>
        <p:spPr bwMode="auto">
          <a:xfrm>
            <a:off x="1791028" y="1905001"/>
            <a:ext cx="1887537" cy="529362"/>
          </a:xfrm>
          <a:prstGeom prst="wedgeRoundRectCallout">
            <a:avLst>
              <a:gd name="adj1" fmla="val 12331"/>
              <a:gd name="adj2" fmla="val 9506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Предварительный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просмотр</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публикация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страниц</a:t>
            </a:r>
            <a:endParaRPr lang="en-US" sz="1100" b="0" i="0" dirty="0">
              <a:solidFill>
                <a:srgbClr val="000000"/>
              </a:solidFill>
              <a:latin typeface="Arial"/>
              <a:ea typeface="+mn-ea"/>
              <a:cs typeface="+mn-cs"/>
            </a:endParaRPr>
          </a:p>
        </p:txBody>
      </p:sp>
      <p:sp>
        <p:nvSpPr>
          <p:cNvPr id="7" name="Rounded Rectangular Callout 6"/>
          <p:cNvSpPr>
            <a:spLocks noChangeArrowheads="1"/>
          </p:cNvSpPr>
          <p:nvPr/>
        </p:nvSpPr>
        <p:spPr bwMode="auto">
          <a:xfrm>
            <a:off x="312856" y="5905500"/>
            <a:ext cx="2200386" cy="692638"/>
          </a:xfrm>
          <a:prstGeom prst="wedgeRoundRectCallout">
            <a:avLst>
              <a:gd name="adj1" fmla="val 52871"/>
              <a:gd name="adj2" fmla="val -77592"/>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Гибкая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размещения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элементов</a:t>
            </a:r>
            <a:r>
              <a:rPr lang="en-US" sz="1100" b="0" i="0" dirty="0">
                <a:solidFill>
                  <a:srgbClr val="000000"/>
                </a:solidFill>
                <a:latin typeface="Arial"/>
                <a:ea typeface="+mn-ea"/>
                <a:cs typeface="+mn-cs"/>
              </a:rPr>
              <a:t> </a:t>
            </a:r>
            <a:r>
              <a:rPr lang="en-US" sz="1100" b="0" i="0" dirty="0" err="1" smtClean="0">
                <a:solidFill>
                  <a:srgbClr val="000000"/>
                </a:solidFill>
                <a:latin typeface="Arial"/>
                <a:ea typeface="+mn-ea"/>
                <a:cs typeface="+mn-cs"/>
              </a:rPr>
              <a:t>на</a:t>
            </a:r>
            <a:r>
              <a:rPr lang="ru-RU" sz="1100" dirty="0">
                <a:solidFill>
                  <a:srgbClr val="000000"/>
                </a:solidFill>
              </a:rPr>
              <a:t> </a:t>
            </a:r>
            <a:r>
              <a:rPr lang="en-US" sz="1100" b="0" i="0" dirty="0" err="1" smtClean="0">
                <a:solidFill>
                  <a:srgbClr val="000000"/>
                </a:solidFill>
                <a:latin typeface="Arial"/>
                <a:ea typeface="+mn-ea"/>
                <a:cs typeface="+mn-cs"/>
              </a:rPr>
              <a:t>странице</a:t>
            </a:r>
            <a:r>
              <a:rPr lang="en-US" sz="1100" b="0" i="0" dirty="0" smtClean="0">
                <a:solidFill>
                  <a:srgbClr val="000000"/>
                </a:solidFill>
                <a:latin typeface="Arial"/>
                <a:ea typeface="+mn-ea"/>
                <a:cs typeface="+mn-cs"/>
              </a:rPr>
              <a:t> </a:t>
            </a:r>
            <a:r>
              <a:rPr lang="en-US" sz="1100" b="0" i="0" dirty="0">
                <a:solidFill>
                  <a:srgbClr val="000000"/>
                </a:solidFill>
                <a:latin typeface="Arial"/>
                <a:ea typeface="+mn-ea"/>
                <a:cs typeface="+mn-cs"/>
              </a:rPr>
              <a:t>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перетаскивания</a:t>
            </a:r>
            <a:endParaRPr lang="en-US" sz="1100" b="0" i="0" dirty="0">
              <a:solidFill>
                <a:srgbClr val="000000"/>
              </a:solidFill>
              <a:latin typeface="Arial"/>
              <a:ea typeface="+mn-ea"/>
              <a:cs typeface="+mn-cs"/>
            </a:endParaRPr>
          </a:p>
        </p:txBody>
      </p:sp>
      <p:sp>
        <p:nvSpPr>
          <p:cNvPr id="8" name="Rounded Rectangular Callout 7"/>
          <p:cNvSpPr>
            <a:spLocks noChangeArrowheads="1"/>
          </p:cNvSpPr>
          <p:nvPr/>
        </p:nvSpPr>
        <p:spPr bwMode="auto">
          <a:xfrm>
            <a:off x="5460204" y="6032997"/>
            <a:ext cx="1686320" cy="429948"/>
          </a:xfrm>
          <a:prstGeom prst="wedgeRoundRectCallout">
            <a:avLst>
              <a:gd name="adj1" fmla="val 56499"/>
              <a:gd name="adj2" fmla="val -31926"/>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Шаблоны</a:t>
            </a:r>
            <a:r>
              <a:rPr lang="en-US" sz="1100" b="0" i="0" dirty="0">
                <a:solidFill>
                  <a:srgbClr val="000000"/>
                </a:solidFill>
                <a:latin typeface="Arial"/>
                <a:ea typeface="+mn-ea"/>
                <a:cs typeface="+mn-cs"/>
              </a:rPr>
              <a:t> Web-</a:t>
            </a:r>
            <a:r>
              <a:rPr lang="en-US" sz="1100" b="0" i="0" dirty="0" err="1">
                <a:solidFill>
                  <a:srgbClr val="000000"/>
                </a:solidFill>
                <a:latin typeface="Arial"/>
                <a:ea typeface="+mn-ea"/>
                <a:cs typeface="+mn-cs"/>
              </a:rPr>
              <a:t>содержимого</a:t>
            </a:r>
            <a:endParaRPr lang="en-US" sz="1100" b="0" i="0" dirty="0">
              <a:solidFill>
                <a:srgbClr val="000000"/>
              </a:solidFill>
              <a:latin typeface="Arial"/>
              <a:ea typeface="+mn-ea"/>
              <a:cs typeface="+mn-cs"/>
            </a:endParaRPr>
          </a:p>
        </p:txBody>
      </p:sp>
      <p:sp>
        <p:nvSpPr>
          <p:cNvPr id="9" name="Rounded Rectangular Callout 8"/>
          <p:cNvSpPr>
            <a:spLocks noChangeArrowheads="1"/>
          </p:cNvSpPr>
          <p:nvPr/>
        </p:nvSpPr>
        <p:spPr bwMode="auto">
          <a:xfrm>
            <a:off x="7994931" y="5140328"/>
            <a:ext cx="1025129" cy="402545"/>
          </a:xfrm>
          <a:prstGeom prst="wedgeRoundRectCallout">
            <a:avLst>
              <a:gd name="adj1" fmla="val -68652"/>
              <a:gd name="adj2" fmla="val -1716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a:solidFill>
                  <a:srgbClr val="000000"/>
                </a:solidFill>
                <a:latin typeface="Arial"/>
                <a:ea typeface="+mn-ea"/>
                <a:cs typeface="+mn-cs"/>
              </a:rPr>
              <a:t>Бизнес-приложения</a:t>
            </a:r>
          </a:p>
        </p:txBody>
      </p:sp>
      <p:sp>
        <p:nvSpPr>
          <p:cNvPr id="10" name="Rounded Rectangular Callout 9"/>
          <p:cNvSpPr>
            <a:spLocks noChangeArrowheads="1"/>
          </p:cNvSpPr>
          <p:nvPr/>
        </p:nvSpPr>
        <p:spPr bwMode="auto">
          <a:xfrm>
            <a:off x="7458209" y="2231122"/>
            <a:ext cx="1254353" cy="678494"/>
          </a:xfrm>
          <a:prstGeom prst="wedgeRoundRectCallout">
            <a:avLst>
              <a:gd name="adj1" fmla="val -26940"/>
              <a:gd name="adj2" fmla="val 69213"/>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Общее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содержимое</a:t>
            </a:r>
            <a:r>
              <a:rPr lang="en-US" sz="1100" b="0" i="0" dirty="0">
                <a:solidFill>
                  <a:srgbClr val="000000"/>
                </a:solidFill>
                <a:latin typeface="Arial"/>
                <a:ea typeface="+mn-ea"/>
                <a:cs typeface="+mn-cs"/>
              </a:rPr>
              <a:t> </a:t>
            </a:r>
            <a:r>
              <a:rPr lang="en-US" sz="1100" b="0" i="0" dirty="0" err="1" smtClean="0">
                <a:solidFill>
                  <a:srgbClr val="000000"/>
                </a:solidFill>
                <a:latin typeface="Arial"/>
                <a:ea typeface="+mn-ea"/>
                <a:cs typeface="+mn-cs"/>
              </a:rPr>
              <a:t>из</a:t>
            </a:r>
            <a:r>
              <a:rPr lang="ru-RU" sz="1100" dirty="0">
                <a:solidFill>
                  <a:srgbClr val="000000"/>
                </a:solidFill>
              </a:rPr>
              <a:t> </a:t>
            </a:r>
            <a:r>
              <a:rPr lang="en-US" sz="1100" b="0" i="0" dirty="0" err="1" smtClean="0">
                <a:latin typeface="Arial"/>
                <a:ea typeface="+mn-ea"/>
                <a:cs typeface="+mn-cs"/>
              </a:rPr>
              <a:t>би</a:t>
            </a:r>
            <a:r>
              <a:rPr lang="en-US" sz="1100" b="0" i="0" dirty="0" err="1" smtClean="0">
                <a:solidFill>
                  <a:srgbClr val="000000"/>
                </a:solidFill>
                <a:latin typeface="Arial"/>
                <a:ea typeface="+mn-ea"/>
                <a:cs typeface="+mn-cs"/>
              </a:rPr>
              <a:t>блиотеки</a:t>
            </a:r>
            <a:endParaRPr lang="en-US" sz="1100" b="0" i="0" dirty="0">
              <a:solidFill>
                <a:srgbClr val="000000"/>
              </a:solidFill>
              <a:latin typeface="Arial"/>
              <a:ea typeface="+mn-ea"/>
              <a:cs typeface="+mn-cs"/>
            </a:endParaRPr>
          </a:p>
        </p:txBody>
      </p:sp>
      <p:sp>
        <p:nvSpPr>
          <p:cNvPr id="11" name="Rounded Rectangular Callout 10"/>
          <p:cNvSpPr>
            <a:spLocks noChangeArrowheads="1"/>
          </p:cNvSpPr>
          <p:nvPr/>
        </p:nvSpPr>
        <p:spPr bwMode="auto">
          <a:xfrm>
            <a:off x="3733701" y="1905002"/>
            <a:ext cx="3001053" cy="652238"/>
          </a:xfrm>
          <a:prstGeom prst="wedgeRoundRectCallout">
            <a:avLst>
              <a:gd name="adj1" fmla="val -31608"/>
              <a:gd name="adj2" fmla="val 77407"/>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Сервисы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редактирования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работы</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потоком</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операций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разрешениями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хронологией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публикаций</a:t>
            </a:r>
            <a:endParaRPr lang="en-US" sz="1100" b="0" i="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smtClean="0">
                <a:solidFill>
                  <a:srgbClr val="666666"/>
                </a:solidFill>
                <a:latin typeface="Arial"/>
                <a:ea typeface="+mj-ea"/>
                <a:cs typeface="+mj-cs"/>
              </a:rPr>
              <a:t>Облегченные</a:t>
            </a:r>
            <a:r>
              <a:rPr lang="ru-RU"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мэшапы</a:t>
            </a:r>
            <a:r>
              <a:rPr lang="en-US" sz="2400" b="0" i="0" dirty="0">
                <a:solidFill>
                  <a:srgbClr val="666666"/>
                </a:solidFill>
                <a:latin typeface="Arial"/>
                <a:ea typeface="+mj-ea"/>
                <a:cs typeface="+mj-cs"/>
              </a:rPr>
              <a:t/>
            </a:r>
            <a:br>
              <a:rPr lang="en-US" sz="2400" b="0" i="0" dirty="0">
                <a:solidFill>
                  <a:srgbClr val="666666"/>
                </a:solidFill>
                <a:latin typeface="Arial"/>
                <a:ea typeface="+mj-ea"/>
                <a:cs typeface="+mj-cs"/>
              </a:rPr>
            </a:br>
            <a:r>
              <a:rPr lang="en-US" sz="2400" b="0" i="0" dirty="0" err="1">
                <a:solidFill>
                  <a:srgbClr val="666666"/>
                </a:solidFill>
                <a:latin typeface="Arial"/>
                <a:ea typeface="+mj-ea"/>
                <a:cs typeface="+mj-cs"/>
              </a:rPr>
              <a:t>Связывание</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приложений</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на</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странице</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портала</a:t>
            </a:r>
            <a:endParaRPr lang="en-US" sz="2400" b="0" i="0" dirty="0">
              <a:solidFill>
                <a:srgbClr val="666666"/>
              </a:solidFill>
              <a:latin typeface="Arial"/>
              <a:ea typeface="+mj-ea"/>
              <a:cs typeface="+mj-cs"/>
            </a:endParaRPr>
          </a:p>
        </p:txBody>
      </p:sp>
      <p:pic>
        <p:nvPicPr>
          <p:cNvPr id="4" name="Content Placeholder 3" descr="WPC Connections.png"/>
          <p:cNvPicPr>
            <a:picLocks noGrp="1" noChangeAspect="1"/>
          </p:cNvPicPr>
          <p:nvPr>
            <p:ph idx="1"/>
          </p:nvPr>
        </p:nvPicPr>
        <p:blipFill>
          <a:blip r:embed="rId3" cstate="screen"/>
          <a:stretch>
            <a:fillRect/>
          </a:stretch>
        </p:blipFill>
        <p:spPr>
          <a:xfrm>
            <a:off x="334307" y="1403137"/>
            <a:ext cx="7397206" cy="4807409"/>
          </a:xfrm>
        </p:spPr>
      </p:pic>
      <p:sp>
        <p:nvSpPr>
          <p:cNvPr id="5" name="Rounded Rectangular Callout 4"/>
          <p:cNvSpPr>
            <a:spLocks noChangeArrowheads="1"/>
          </p:cNvSpPr>
          <p:nvPr/>
        </p:nvSpPr>
        <p:spPr bwMode="auto">
          <a:xfrm>
            <a:off x="7575541" y="3788215"/>
            <a:ext cx="1360304" cy="805504"/>
          </a:xfrm>
          <a:prstGeom prst="wedgeRoundRectCallout">
            <a:avLst>
              <a:gd name="adj1" fmla="val -60449"/>
              <a:gd name="adj2" fmla="val -19502"/>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Внешние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сервисы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например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карты</a:t>
            </a:r>
            <a:r>
              <a:rPr lang="en-US" sz="1100" b="0" i="0" dirty="0">
                <a:solidFill>
                  <a:srgbClr val="000000"/>
                </a:solidFill>
                <a:latin typeface="Arial"/>
                <a:ea typeface="+mn-ea"/>
                <a:cs typeface="+mn-cs"/>
              </a:rPr>
              <a:t>)</a:t>
            </a:r>
          </a:p>
        </p:txBody>
      </p:sp>
      <p:sp>
        <p:nvSpPr>
          <p:cNvPr id="6" name="Rounded Rectangular Callout 5"/>
          <p:cNvSpPr>
            <a:spLocks noChangeArrowheads="1"/>
          </p:cNvSpPr>
          <p:nvPr/>
        </p:nvSpPr>
        <p:spPr bwMode="auto">
          <a:xfrm>
            <a:off x="527825" y="5378392"/>
            <a:ext cx="1026923" cy="383072"/>
          </a:xfrm>
          <a:prstGeom prst="wedgeRoundRectCallout">
            <a:avLst>
              <a:gd name="adj1" fmla="val 61440"/>
              <a:gd name="adj2" fmla="val -25484"/>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a:solidFill>
                  <a:srgbClr val="000000"/>
                </a:solidFill>
                <a:latin typeface="Arial"/>
                <a:ea typeface="+mn-ea"/>
                <a:cs typeface="+mn-cs"/>
              </a:rPr>
              <a:t>Транзакции SAP</a:t>
            </a:r>
          </a:p>
        </p:txBody>
      </p:sp>
      <p:sp>
        <p:nvSpPr>
          <p:cNvPr id="7" name="Rounded Rectangular Callout 6"/>
          <p:cNvSpPr>
            <a:spLocks noChangeArrowheads="1"/>
          </p:cNvSpPr>
          <p:nvPr/>
        </p:nvSpPr>
        <p:spPr bwMode="auto">
          <a:xfrm>
            <a:off x="156120" y="3901711"/>
            <a:ext cx="1332000" cy="507948"/>
          </a:xfrm>
          <a:prstGeom prst="wedgeRoundRectCallout">
            <a:avLst>
              <a:gd name="adj1" fmla="val 59048"/>
              <a:gd name="adj2" fmla="val -21859"/>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dirty="0" err="1">
                <a:solidFill>
                  <a:srgbClr val="000000"/>
                </a:solidFill>
                <a:latin typeface="Arial"/>
                <a:ea typeface="+mn-ea"/>
                <a:cs typeface="+mn-cs"/>
              </a:rPr>
              <a:t>Классические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приложения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портала</a:t>
            </a:r>
            <a:r>
              <a:rPr lang="en-US" sz="1100" b="0" i="0" dirty="0">
                <a:solidFill>
                  <a:srgbClr val="000000"/>
                </a:solidFill>
                <a:latin typeface="Arial"/>
                <a:ea typeface="+mn-ea"/>
                <a:cs typeface="+mn-cs"/>
              </a:rPr>
              <a:t> (PRT)</a:t>
            </a:r>
          </a:p>
        </p:txBody>
      </p:sp>
      <p:sp>
        <p:nvSpPr>
          <p:cNvPr id="8" name="Rounded Rectangular Callout 7"/>
          <p:cNvSpPr>
            <a:spLocks noChangeArrowheads="1"/>
          </p:cNvSpPr>
          <p:nvPr/>
        </p:nvSpPr>
        <p:spPr bwMode="auto">
          <a:xfrm>
            <a:off x="4086747" y="1707304"/>
            <a:ext cx="1283918" cy="432938"/>
          </a:xfrm>
          <a:prstGeom prst="wedgeRoundRectCallout">
            <a:avLst>
              <a:gd name="adj1" fmla="val -46438"/>
              <a:gd name="adj2" fmla="val 102373"/>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90000" tIns="0" rIns="90000" bIns="0" anchor="ctr"/>
          <a:lstStyle/>
          <a:p>
            <a:pPr algn="ctr" defTabSz="914400">
              <a:buNone/>
            </a:pPr>
            <a:r>
              <a:rPr lang="en-US" sz="1100" b="0" i="0">
                <a:solidFill>
                  <a:srgbClr val="000000"/>
                </a:solidFill>
                <a:latin typeface="Arial"/>
                <a:ea typeface="+mn-ea"/>
                <a:cs typeface="+mn-cs"/>
              </a:rPr>
              <a:t>Приложения Web Dynpro </a:t>
            </a:r>
          </a:p>
        </p:txBody>
      </p:sp>
      <p:sp>
        <p:nvSpPr>
          <p:cNvPr id="9" name="Isosceles Triangle 8"/>
          <p:cNvSpPr/>
          <p:nvPr/>
        </p:nvSpPr>
        <p:spPr bwMode="gray">
          <a:xfrm rot="19800000" flipV="1">
            <a:off x="5060230" y="2035245"/>
            <a:ext cx="268537" cy="405231"/>
          </a:xfrm>
          <a:prstGeom prst="triangle">
            <a:avLst/>
          </a:prstGeom>
          <a:solidFill>
            <a:schemeClr val="accent1"/>
          </a:solidFill>
          <a:ln w="25400" algn="ctr">
            <a:noFill/>
            <a:round/>
            <a:headEnd/>
            <a:tailEnd/>
          </a:ln>
          <a:effectLst/>
        </p:spPr>
        <p:txBody>
          <a:bodyPr lIns="90000" tIns="0" rIns="90000" bIns="0" anchor="ctr"/>
          <a:lstStyle/>
          <a:p>
            <a:pPr marR="0" indent="-184150" algn="ctr" fontAlgn="base">
              <a:lnSpc>
                <a:spcPct val="100000"/>
              </a:lnSpc>
              <a:spcBef>
                <a:spcPct val="50000"/>
              </a:spcBef>
              <a:spcAft>
                <a:spcPct val="0"/>
              </a:spcAft>
              <a:buClr>
                <a:schemeClr val="accent1"/>
              </a:buClr>
              <a:buSzPct val="80000"/>
              <a:tabLst/>
            </a:pPr>
            <a:endParaRPr lang="en-US" sz="1100" dirty="0" smtClean="0"/>
          </a:p>
        </p:txBody>
      </p:sp>
      <p:sp>
        <p:nvSpPr>
          <p:cNvPr id="10" name="Down Arrow 9"/>
          <p:cNvSpPr/>
          <p:nvPr/>
        </p:nvSpPr>
        <p:spPr bwMode="gray">
          <a:xfrm>
            <a:off x="2855205" y="3618249"/>
            <a:ext cx="285293" cy="381925"/>
          </a:xfrm>
          <a:prstGeom prst="downArrow">
            <a:avLst/>
          </a:prstGeom>
          <a:ln w="12700">
            <a:solidFill>
              <a:schemeClr val="bg1"/>
            </a:solid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Down Arrow 10"/>
          <p:cNvSpPr/>
          <p:nvPr/>
        </p:nvSpPr>
        <p:spPr bwMode="gray">
          <a:xfrm>
            <a:off x="2855205" y="4409659"/>
            <a:ext cx="285293" cy="368120"/>
          </a:xfrm>
          <a:prstGeom prst="downArrow">
            <a:avLst/>
          </a:prstGeom>
          <a:ln w="12700">
            <a:solidFill>
              <a:schemeClr val="bg1"/>
            </a:solid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Right Arrow 11"/>
          <p:cNvSpPr/>
          <p:nvPr/>
        </p:nvSpPr>
        <p:spPr bwMode="gray">
          <a:xfrm>
            <a:off x="4327608" y="2696575"/>
            <a:ext cx="475488" cy="270662"/>
          </a:xfrm>
          <a:prstGeom prst="rightArrow">
            <a:avLst/>
          </a:prstGeom>
          <a:ln w="12700">
            <a:solidFill>
              <a:schemeClr val="bg1"/>
            </a:solid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000" tIns="72000" rIns="90000" bIns="72000" rtlCol="0" anchor="ctr"/>
          <a:lstStyle/>
          <a:p>
            <a:pPr marL="184150" indent="-184150" algn="ctr" fontAlgn="base">
              <a:spcBef>
                <a:spcPct val="50000"/>
              </a:spcBef>
              <a:spcAft>
                <a:spcPct val="0"/>
              </a:spcAft>
              <a:buClr>
                <a:srgbClr val="F0AB00"/>
              </a:buClr>
              <a:buSzPct val="80000"/>
            </a:pPr>
            <a:endParaRPr lang="en-US" kern="0" dirty="0" smtClean="0">
              <a:solidFill>
                <a:schemeClr val="lt1"/>
              </a:solidFill>
              <a:latin typeface="+mn-lt"/>
              <a:ea typeface="Arial Unicode MS" pitchFamily="34" charset="-128"/>
              <a:cs typeface="Arial Unicode MS" pitchFamily="34" charset="-128"/>
            </a:endParaRPr>
          </a:p>
        </p:txBody>
      </p:sp>
      <p:sp>
        <p:nvSpPr>
          <p:cNvPr id="13" name="Down Arrow 12"/>
          <p:cNvSpPr/>
          <p:nvPr/>
        </p:nvSpPr>
        <p:spPr bwMode="gray">
          <a:xfrm>
            <a:off x="5510652" y="2891210"/>
            <a:ext cx="285293" cy="368120"/>
          </a:xfrm>
          <a:prstGeom prst="downArrow">
            <a:avLst/>
          </a:prstGeom>
          <a:ln w="12700">
            <a:solidFill>
              <a:schemeClr val="bg1"/>
            </a:solid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5" name="Picture 14" descr="WPC_Mapping.PNG"/>
          <p:cNvPicPr>
            <a:picLocks noChangeAspect="1"/>
          </p:cNvPicPr>
          <p:nvPr/>
        </p:nvPicPr>
        <p:blipFill>
          <a:blip r:embed="rId4" cstate="print"/>
          <a:stretch>
            <a:fillRect/>
          </a:stretch>
        </p:blipFill>
        <p:spPr>
          <a:xfrm>
            <a:off x="6048609" y="4720684"/>
            <a:ext cx="2918845" cy="1634104"/>
          </a:xfrm>
          <a:prstGeom prst="rect">
            <a:avLst/>
          </a:prstGeom>
          <a:ln w="28575">
            <a:noFill/>
          </a:ln>
          <a:effectLst>
            <a:outerShdw blurRad="63500" sx="102000" sy="102000" algn="ctr" rotWithShape="0">
              <a:prstClr val="black">
                <a:alpha val="40000"/>
              </a:prstClr>
            </a:outerShdw>
          </a:effectLst>
        </p:spPr>
      </p:pic>
      <p:sp>
        <p:nvSpPr>
          <p:cNvPr id="16" name="Rounded Rectangle 15"/>
          <p:cNvSpPr/>
          <p:nvPr/>
        </p:nvSpPr>
        <p:spPr bwMode="gray">
          <a:xfrm>
            <a:off x="3138147" y="6073703"/>
            <a:ext cx="2059258" cy="415995"/>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Обмен</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параметрами</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во</a:t>
            </a:r>
            <a:r>
              <a:rPr lang="en-US" sz="1000" b="0" i="0" dirty="0">
                <a:solidFill>
                  <a:schemeClr val="dk1"/>
                </a:solidFill>
                <a:latin typeface="Arial"/>
                <a:ea typeface="+mn-ea"/>
                <a:cs typeface="+mn-cs"/>
              </a:rPr>
              <a:t> время </a:t>
            </a:r>
            <a:r>
              <a:rPr lang="en-US" sz="1000" b="0" i="0" dirty="0" err="1">
                <a:solidFill>
                  <a:schemeClr val="dk1"/>
                </a:solidFill>
                <a:latin typeface="Arial"/>
                <a:ea typeface="+mn-ea"/>
                <a:cs typeface="+mn-cs"/>
              </a:rPr>
              <a:t>выполнения</a:t>
            </a:r>
            <a:endParaRPr lang="en-US" sz="1000" b="0" i="0" dirty="0">
              <a:solidFill>
                <a:schemeClr val="dk1"/>
              </a:solidFill>
              <a:latin typeface="Arial"/>
              <a:ea typeface="+mn-ea"/>
              <a:cs typeface="+mn-cs"/>
            </a:endParaRPr>
          </a:p>
        </p:txBody>
      </p:sp>
      <p:sp>
        <p:nvSpPr>
          <p:cNvPr id="17" name="Rounded Rectangle 16"/>
          <p:cNvSpPr/>
          <p:nvPr/>
        </p:nvSpPr>
        <p:spPr bwMode="gray">
          <a:xfrm>
            <a:off x="6461210" y="6214246"/>
            <a:ext cx="2059258" cy="275453"/>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Определение</a:t>
            </a:r>
            <a:r>
              <a:rPr lang="en-US" sz="1000" b="0" i="0" dirty="0">
                <a:solidFill>
                  <a:schemeClr val="dk1"/>
                </a:solidFill>
                <a:latin typeface="Arial"/>
                <a:ea typeface="+mn-ea"/>
                <a:cs typeface="+mn-cs"/>
              </a:rPr>
              <a:t> </a:t>
            </a:r>
            <a:r>
              <a:rPr lang="en-US" sz="1000" b="0" i="0" dirty="0" err="1" smtClean="0">
                <a:solidFill>
                  <a:schemeClr val="dk1"/>
                </a:solidFill>
                <a:latin typeface="Arial"/>
                <a:ea typeface="+mn-ea"/>
                <a:cs typeface="+mn-cs"/>
              </a:rPr>
              <a:t>соединений</a:t>
            </a:r>
            <a:endParaRPr lang="en-US" sz="1000" b="0" i="0" dirty="0">
              <a:solidFill>
                <a:schemeClr val="dk1"/>
              </a:solidFill>
              <a:latin typeface="Arial"/>
              <a:ea typeface="+mn-ea"/>
              <a:cs typeface="+mn-cs"/>
            </a:endParaRPr>
          </a:p>
        </p:txBody>
      </p:sp>
      <p:sp>
        <p:nvSpPr>
          <p:cNvPr id="18" name="TextBox 17"/>
          <p:cNvSpPr txBox="1"/>
          <p:nvPr/>
        </p:nvSpPr>
        <p:spPr>
          <a:xfrm>
            <a:off x="6124576" y="5382145"/>
            <a:ext cx="497680" cy="192360"/>
          </a:xfrm>
          <a:prstGeom prst="rect">
            <a:avLst/>
          </a:prstGeom>
          <a:solidFill>
            <a:srgbClr val="306898"/>
          </a:solidFill>
        </p:spPr>
        <p:txBody>
          <a:bodyPr wrap="square" lIns="0" tIns="0" rIns="0" bIns="0" rtlCol="0">
            <a:spAutoFit/>
          </a:bodyPr>
          <a:lstStyle/>
          <a:p>
            <a:pPr algn="ctr" defTabSz="914400">
              <a:spcBef>
                <a:spcPts val="300"/>
              </a:spcBef>
              <a:spcAft>
                <a:spcPts val="0"/>
              </a:spcAft>
              <a:buNone/>
            </a:pPr>
            <a:r>
              <a:rPr lang="ru-RU" sz="500" b="1" dirty="0" smtClean="0">
                <a:solidFill>
                  <a:srgbClr val="FFFFFF"/>
                </a:solidFill>
                <a:ea typeface="Arial Unicode MS"/>
                <a:cs typeface="Arial Unicode MS"/>
              </a:rPr>
              <a:t>Договор </a:t>
            </a:r>
          </a:p>
          <a:p>
            <a:pPr algn="ctr" defTabSz="914400">
              <a:spcBef>
                <a:spcPts val="300"/>
              </a:spcBef>
              <a:spcAft>
                <a:spcPts val="0"/>
              </a:spcAft>
              <a:buNone/>
            </a:pPr>
            <a:r>
              <a:rPr lang="ru-RU" sz="500" b="1" dirty="0">
                <a:solidFill>
                  <a:srgbClr val="FFFFFF"/>
                </a:solidFill>
                <a:ea typeface="Arial Unicode MS"/>
                <a:cs typeface="Arial Unicode MS"/>
              </a:rPr>
              <a:t>в</a:t>
            </a:r>
            <a:r>
              <a:rPr lang="ru-RU" sz="500" b="1" dirty="0" smtClean="0">
                <a:solidFill>
                  <a:srgbClr val="FFFFFF"/>
                </a:solidFill>
                <a:ea typeface="Arial Unicode MS"/>
                <a:cs typeface="Arial Unicode MS"/>
              </a:rPr>
              <a:t>скоре истечет</a:t>
            </a:r>
            <a:endParaRPr lang="en-US" sz="500" b="1" i="0" dirty="0">
              <a:solidFill>
                <a:srgbClr val="FFFFFF"/>
              </a:solidFill>
              <a:latin typeface="Arial"/>
              <a:ea typeface="Arial Unicode MS"/>
              <a:cs typeface="Arial Unicode MS"/>
            </a:endParaRPr>
          </a:p>
        </p:txBody>
      </p:sp>
      <p:sp>
        <p:nvSpPr>
          <p:cNvPr id="19" name="TextBox 18"/>
          <p:cNvSpPr txBox="1"/>
          <p:nvPr/>
        </p:nvSpPr>
        <p:spPr>
          <a:xfrm>
            <a:off x="7175500" y="4887912"/>
            <a:ext cx="514349" cy="153888"/>
          </a:xfrm>
          <a:prstGeom prst="rect">
            <a:avLst/>
          </a:prstGeom>
          <a:solidFill>
            <a:srgbClr val="306898"/>
          </a:solidFill>
        </p:spPr>
        <p:txBody>
          <a:bodyPr wrap="square" lIns="0" tIns="0" rIns="0" bIns="0" rtlCol="0">
            <a:spAutoFit/>
          </a:bodyPr>
          <a:lstStyle/>
          <a:p>
            <a:pPr algn="ctr" defTabSz="914400">
              <a:spcBef>
                <a:spcPts val="300"/>
              </a:spcBef>
              <a:spcAft>
                <a:spcPts val="0"/>
              </a:spcAft>
              <a:buNone/>
            </a:pPr>
            <a:r>
              <a:rPr lang="ru-RU" sz="500" b="1" i="0" dirty="0" smtClean="0">
                <a:solidFill>
                  <a:srgbClr val="FFFFFF"/>
                </a:solidFill>
                <a:latin typeface="Arial"/>
                <a:ea typeface="Arial Unicode MS"/>
                <a:cs typeface="Arial Unicode MS"/>
              </a:rPr>
              <a:t>Информация о продукте</a:t>
            </a:r>
            <a:endParaRPr lang="en-US" sz="500" b="1" i="0" dirty="0">
              <a:solidFill>
                <a:srgbClr val="FFFFFF"/>
              </a:solidFill>
              <a:latin typeface="Arial"/>
              <a:ea typeface="Arial Unicode MS"/>
              <a:cs typeface="Arial Unicode MS"/>
            </a:endParaRPr>
          </a:p>
        </p:txBody>
      </p:sp>
      <p:sp>
        <p:nvSpPr>
          <p:cNvPr id="20" name="TextBox 19"/>
          <p:cNvSpPr txBox="1"/>
          <p:nvPr/>
        </p:nvSpPr>
        <p:spPr>
          <a:xfrm>
            <a:off x="7172325" y="5907087"/>
            <a:ext cx="514349" cy="153888"/>
          </a:xfrm>
          <a:prstGeom prst="rect">
            <a:avLst/>
          </a:prstGeom>
          <a:solidFill>
            <a:srgbClr val="306898"/>
          </a:solidFill>
        </p:spPr>
        <p:txBody>
          <a:bodyPr wrap="square" lIns="0" tIns="0" rIns="0" bIns="0" rtlCol="0">
            <a:spAutoFit/>
          </a:bodyPr>
          <a:lstStyle/>
          <a:p>
            <a:pPr algn="ctr" defTabSz="914400">
              <a:spcBef>
                <a:spcPts val="300"/>
              </a:spcBef>
              <a:spcAft>
                <a:spcPts val="0"/>
              </a:spcAft>
              <a:buNone/>
            </a:pPr>
            <a:r>
              <a:rPr lang="ru-RU" sz="500" b="1" dirty="0" smtClean="0">
                <a:solidFill>
                  <a:srgbClr val="FFFFFF"/>
                </a:solidFill>
                <a:ea typeface="Arial Unicode MS"/>
                <a:cs typeface="Arial Unicode MS"/>
              </a:rPr>
              <a:t>Информация о поставщике</a:t>
            </a:r>
            <a:endParaRPr lang="en-US" sz="500" b="1" i="0" dirty="0">
              <a:solidFill>
                <a:srgbClr val="FFFFFF"/>
              </a:solidFill>
              <a:latin typeface="Arial"/>
              <a:ea typeface="Arial Unicode MS"/>
              <a:cs typeface="Arial Unicode MS"/>
            </a:endParaRPr>
          </a:p>
        </p:txBody>
      </p:sp>
      <p:sp>
        <p:nvSpPr>
          <p:cNvPr id="21" name="TextBox 20"/>
          <p:cNvSpPr txBox="1"/>
          <p:nvPr/>
        </p:nvSpPr>
        <p:spPr>
          <a:xfrm>
            <a:off x="8248650" y="5535612"/>
            <a:ext cx="514349" cy="77787"/>
          </a:xfrm>
          <a:prstGeom prst="rect">
            <a:avLst/>
          </a:prstGeom>
          <a:solidFill>
            <a:srgbClr val="306898"/>
          </a:solidFill>
        </p:spPr>
        <p:txBody>
          <a:bodyPr wrap="square" lIns="0" tIns="0" rIns="0" bIns="0" rtlCol="0">
            <a:spAutoFit/>
          </a:bodyPr>
          <a:lstStyle/>
          <a:p>
            <a:pPr algn="ctr" defTabSz="914400">
              <a:spcBef>
                <a:spcPts val="300"/>
              </a:spcBef>
              <a:spcAft>
                <a:spcPts val="0"/>
              </a:spcAft>
              <a:buNone/>
            </a:pPr>
            <a:r>
              <a:rPr lang="ru-RU" sz="500" b="1" i="0" dirty="0" smtClean="0">
                <a:solidFill>
                  <a:srgbClr val="FFFFFF"/>
                </a:solidFill>
                <a:latin typeface="Arial"/>
                <a:ea typeface="Arial Unicode MS"/>
                <a:cs typeface="Arial Unicode MS"/>
              </a:rPr>
              <a:t>Карта </a:t>
            </a:r>
            <a:r>
              <a:rPr lang="en-US" sz="500" b="1" i="0" dirty="0" smtClean="0">
                <a:solidFill>
                  <a:srgbClr val="FFFFFF"/>
                </a:solidFill>
                <a:latin typeface="Arial"/>
                <a:ea typeface="Arial Unicode MS"/>
                <a:cs typeface="Arial Unicode MS"/>
              </a:rPr>
              <a:t>Google</a:t>
            </a:r>
            <a:endParaRPr lang="en-US" sz="500" b="1" i="0" dirty="0">
              <a:solidFill>
                <a:srgbClr val="FFFFFF"/>
              </a:solidFill>
              <a:latin typeface="Arial"/>
              <a:ea typeface="Arial Unicode MS"/>
              <a:cs typeface="Arial Unicode MS"/>
            </a:endParaRPr>
          </a:p>
        </p:txBody>
      </p:sp>
      <p:sp>
        <p:nvSpPr>
          <p:cNvPr id="22" name="TextBox 21"/>
          <p:cNvSpPr txBox="1"/>
          <p:nvPr/>
        </p:nvSpPr>
        <p:spPr>
          <a:xfrm>
            <a:off x="8242300" y="4910137"/>
            <a:ext cx="514349" cy="230832"/>
          </a:xfrm>
          <a:prstGeom prst="rect">
            <a:avLst/>
          </a:prstGeom>
          <a:solidFill>
            <a:srgbClr val="306898"/>
          </a:solidFill>
        </p:spPr>
        <p:txBody>
          <a:bodyPr wrap="square" lIns="0" tIns="0" rIns="0" bIns="0" rtlCol="0">
            <a:spAutoFit/>
          </a:bodyPr>
          <a:lstStyle/>
          <a:p>
            <a:pPr algn="ctr" defTabSz="914400">
              <a:spcBef>
                <a:spcPts val="300"/>
              </a:spcBef>
              <a:spcAft>
                <a:spcPts val="0"/>
              </a:spcAft>
              <a:buNone/>
            </a:pPr>
            <a:r>
              <a:rPr lang="ru-RU" sz="500" b="1" i="0" dirty="0" smtClean="0">
                <a:solidFill>
                  <a:srgbClr val="FFFFFF"/>
                </a:solidFill>
                <a:latin typeface="Arial"/>
                <a:ea typeface="Arial Unicode MS"/>
                <a:cs typeface="Arial Unicode MS"/>
              </a:rPr>
              <a:t>Показать материал</a:t>
            </a:r>
            <a:r>
              <a:rPr lang="en-US" sz="500" b="1" i="0" dirty="0">
                <a:solidFill>
                  <a:srgbClr val="FFFFFF"/>
                </a:solidFill>
                <a:latin typeface="Arial"/>
                <a:ea typeface="Arial Unicode MS"/>
                <a:cs typeface="Arial Unicode MS"/>
              </a:rPr>
              <a:t/>
            </a:r>
            <a:br>
              <a:rPr lang="en-US" sz="500" b="1" i="0" dirty="0">
                <a:solidFill>
                  <a:srgbClr val="FFFFFF"/>
                </a:solidFill>
                <a:latin typeface="Arial"/>
                <a:ea typeface="Arial Unicode MS"/>
                <a:cs typeface="Arial Unicode MS"/>
              </a:rPr>
            </a:br>
            <a:r>
              <a:rPr lang="en-US" sz="500" b="1" i="0" dirty="0">
                <a:solidFill>
                  <a:srgbClr val="FFFFFF"/>
                </a:solidFill>
                <a:latin typeface="Arial"/>
                <a:ea typeface="Arial Unicode MS"/>
                <a:cs typeface="Arial Unicode MS"/>
              </a:rPr>
              <a:t>MM03</a:t>
            </a:r>
          </a:p>
        </p:txBody>
      </p:sp>
      <p:sp>
        <p:nvSpPr>
          <p:cNvPr id="24" name="TextBox 23"/>
          <p:cNvSpPr txBox="1"/>
          <p:nvPr/>
        </p:nvSpPr>
        <p:spPr>
          <a:xfrm>
            <a:off x="8023224" y="6034087"/>
            <a:ext cx="846932" cy="61555"/>
          </a:xfrm>
          <a:prstGeom prst="rect">
            <a:avLst/>
          </a:prstGeom>
          <a:solidFill>
            <a:srgbClr val="FCCF99"/>
          </a:solidFill>
        </p:spPr>
        <p:txBody>
          <a:bodyPr wrap="square" lIns="0" tIns="0" rIns="0" bIns="0" rtlCol="0">
            <a:spAutoFit/>
          </a:bodyPr>
          <a:lstStyle/>
          <a:p>
            <a:pPr algn="l" defTabSz="914400">
              <a:spcBef>
                <a:spcPts val="240"/>
              </a:spcBef>
              <a:spcAft>
                <a:spcPts val="0"/>
              </a:spcAft>
              <a:buNone/>
            </a:pPr>
            <a:r>
              <a:rPr lang="ru-RU" sz="400" b="0" i="0" spc="50" dirty="0" smtClean="0">
                <a:latin typeface="Arial"/>
                <a:ea typeface="Arial Unicode MS"/>
                <a:cs typeface="Arial Unicode MS"/>
              </a:rPr>
              <a:t>Отображение параметров…</a:t>
            </a:r>
            <a:endParaRPr lang="en-US" sz="400" b="0" i="0" spc="50" dirty="0">
              <a:latin typeface="Arial"/>
              <a:ea typeface="Arial Unicode MS"/>
              <a:cs typeface="Arial Unicode MS"/>
            </a:endParaRPr>
          </a:p>
        </p:txBody>
      </p:sp>
      <p:sp>
        <p:nvSpPr>
          <p:cNvPr id="25" name="TextBox 24"/>
          <p:cNvSpPr txBox="1"/>
          <p:nvPr/>
        </p:nvSpPr>
        <p:spPr>
          <a:xfrm>
            <a:off x="8023224" y="6148387"/>
            <a:ext cx="803276" cy="61555"/>
          </a:xfrm>
          <a:prstGeom prst="rect">
            <a:avLst/>
          </a:prstGeom>
          <a:solidFill>
            <a:schemeClr val="bg1"/>
          </a:solidFill>
        </p:spPr>
        <p:txBody>
          <a:bodyPr wrap="square" lIns="0" tIns="0" rIns="0" bIns="0" rtlCol="0">
            <a:spAutoFit/>
          </a:bodyPr>
          <a:lstStyle/>
          <a:p>
            <a:pPr algn="l" defTabSz="914400">
              <a:spcBef>
                <a:spcPts val="240"/>
              </a:spcBef>
              <a:spcAft>
                <a:spcPts val="0"/>
              </a:spcAft>
              <a:buNone/>
            </a:pPr>
            <a:r>
              <a:rPr lang="ru-RU" sz="400" b="0" i="0" spc="50" dirty="0" smtClean="0">
                <a:latin typeface="Arial"/>
                <a:ea typeface="Arial Unicode MS"/>
                <a:cs typeface="Arial Unicode MS"/>
              </a:rPr>
              <a:t>Удалить соединение</a:t>
            </a:r>
            <a:endParaRPr lang="en-US" sz="400" b="0" i="0" spc="50" dirty="0">
              <a:latin typeface="Arial"/>
              <a:ea typeface="Arial Unicode MS"/>
              <a:cs typeface="Arial Unicode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Управление знаниями (KM)</a:t>
            </a:r>
            <a:br>
              <a:rPr lang="en-US" sz="2400" b="1" i="0">
                <a:solidFill>
                  <a:srgbClr val="666666"/>
                </a:solidFill>
                <a:latin typeface="Arial"/>
                <a:ea typeface="+mj-ea"/>
                <a:cs typeface="+mj-cs"/>
              </a:rPr>
            </a:br>
            <a:r>
              <a:rPr lang="en-US" sz="2000" b="0" i="0">
                <a:solidFill>
                  <a:srgbClr val="666666"/>
                </a:solidFill>
                <a:latin typeface="Arial"/>
                <a:ea typeface="+mj-ea"/>
                <a:cs typeface="+mj-cs"/>
              </a:rPr>
              <a:t>Предоставление базовых служб в рамках решения SAP«Портал предприятия»</a:t>
            </a:r>
          </a:p>
        </p:txBody>
      </p:sp>
      <p:sp>
        <p:nvSpPr>
          <p:cNvPr id="6" name="Text Placeholder 6"/>
          <p:cNvSpPr txBox="1">
            <a:spLocks/>
          </p:cNvSpPr>
          <p:nvPr/>
        </p:nvSpPr>
        <p:spPr>
          <a:xfrm>
            <a:off x="319597" y="1491462"/>
            <a:ext cx="5029020" cy="1601734"/>
          </a:xfrm>
          <a:prstGeom prst="rect">
            <a:avLst/>
          </a:prstGeom>
        </p:spPr>
        <p:txBody>
          <a:bodyPr/>
          <a:lstStyle/>
          <a:p>
            <a:pPr algn="l" defTabSz="914400">
              <a:spcBef>
                <a:spcPts val="600"/>
              </a:spcBef>
              <a:buNone/>
            </a:pPr>
            <a:r>
              <a:rPr lang="en-US" sz="1200" b="1" i="0" dirty="0" err="1">
                <a:solidFill>
                  <a:srgbClr val="0070C0"/>
                </a:solidFill>
                <a:latin typeface="Arial"/>
                <a:ea typeface="Arial Unicode MS"/>
                <a:cs typeface="Arial Unicode MS"/>
              </a:rPr>
              <a:t>Преимущества</a:t>
            </a:r>
            <a:endParaRPr lang="en-US" sz="1200" b="1" i="0" dirty="0">
              <a:solidFill>
                <a:srgbClr val="0070C0"/>
              </a:solidFill>
              <a:latin typeface="Arial"/>
              <a:ea typeface="Arial Unicode MS"/>
              <a:cs typeface="Arial Unicode MS"/>
            </a:endParaRPr>
          </a:p>
          <a:p>
            <a:pPr marL="173736" indent="-173736" algn="l" defTabSz="914400">
              <a:spcBef>
                <a:spcPts val="300"/>
              </a:spcBef>
              <a:buClr>
                <a:srgbClr val="F0AB00"/>
              </a:buClr>
              <a:buSzPct val="80000"/>
              <a:buFont typeface="Wingdings"/>
              <a:buChar char="§"/>
            </a:pPr>
            <a:r>
              <a:rPr lang="en-US" sz="1200" b="0" i="0" dirty="0" err="1">
                <a:latin typeface="Arial"/>
              </a:rPr>
              <a:t>Основные</a:t>
            </a:r>
            <a:r>
              <a:rPr lang="en-US" sz="1200" b="0" i="0" dirty="0">
                <a:latin typeface="Arial"/>
              </a:rPr>
              <a:t> </a:t>
            </a:r>
            <a:r>
              <a:rPr lang="en-US" sz="1200" b="0" i="0" dirty="0" err="1">
                <a:latin typeface="Arial"/>
              </a:rPr>
              <a:t>возможности</a:t>
            </a:r>
            <a:r>
              <a:rPr lang="en-US" sz="1200" b="0" i="0" dirty="0">
                <a:latin typeface="Arial"/>
              </a:rPr>
              <a:t> </a:t>
            </a:r>
            <a:r>
              <a:rPr lang="en-US" sz="1200" b="0" i="0" dirty="0" err="1">
                <a:latin typeface="Arial"/>
              </a:rPr>
              <a:t>по</a:t>
            </a:r>
            <a:r>
              <a:rPr lang="en-US" sz="1200" b="0" i="0" dirty="0">
                <a:latin typeface="Arial"/>
              </a:rPr>
              <a:t> </a:t>
            </a:r>
            <a:r>
              <a:rPr lang="en-US" sz="1200" b="0" i="0" dirty="0" err="1">
                <a:latin typeface="Arial"/>
              </a:rPr>
              <a:t>управлению</a:t>
            </a:r>
            <a:r>
              <a:rPr lang="en-US" sz="1200" b="0" i="0" dirty="0">
                <a:latin typeface="Arial"/>
              </a:rPr>
              <a:t> </a:t>
            </a:r>
            <a:r>
              <a:rPr lang="en-US" sz="1200" b="0" i="0" dirty="0" err="1">
                <a:latin typeface="Arial"/>
              </a:rPr>
              <a:t>документами</a:t>
            </a:r>
            <a:endParaRPr lang="en-US" sz="1200" b="0" i="0" dirty="0">
              <a:latin typeface="Arial"/>
            </a:endParaRPr>
          </a:p>
          <a:p>
            <a:pPr marL="173736" indent="-173736" algn="l" defTabSz="914400">
              <a:spcBef>
                <a:spcPts val="300"/>
              </a:spcBef>
              <a:buClr>
                <a:srgbClr val="F0AB00"/>
              </a:buClr>
              <a:buSzPct val="80000"/>
              <a:buFont typeface="Wingdings"/>
              <a:buChar char="§"/>
            </a:pPr>
            <a:r>
              <a:rPr lang="en-US" sz="1200" b="0" i="0" dirty="0" err="1">
                <a:latin typeface="Arial"/>
              </a:rPr>
              <a:t>Основа</a:t>
            </a:r>
            <a:r>
              <a:rPr lang="en-US" sz="1200" b="0" i="0" dirty="0">
                <a:latin typeface="Arial"/>
              </a:rPr>
              <a:t> </a:t>
            </a:r>
            <a:r>
              <a:rPr lang="en-US" sz="1200" b="0" i="0" dirty="0" err="1">
                <a:latin typeface="Arial"/>
              </a:rPr>
              <a:t>для</a:t>
            </a:r>
            <a:r>
              <a:rPr lang="en-US" sz="1200" b="0" i="0" dirty="0">
                <a:latin typeface="Arial"/>
              </a:rPr>
              <a:t> </a:t>
            </a:r>
            <a:r>
              <a:rPr lang="en-US" sz="1200" b="0" i="0" dirty="0" err="1">
                <a:latin typeface="Arial"/>
              </a:rPr>
              <a:t>управления</a:t>
            </a:r>
            <a:r>
              <a:rPr lang="en-US" sz="1200" b="0" i="0" dirty="0">
                <a:latin typeface="Arial"/>
              </a:rPr>
              <a:t> </a:t>
            </a:r>
            <a:r>
              <a:rPr lang="en-US" sz="1200" b="0" i="0" dirty="0" err="1">
                <a:latin typeface="Arial"/>
              </a:rPr>
              <a:t>содержимым</a:t>
            </a:r>
            <a:r>
              <a:rPr lang="en-US" sz="1200" b="0" i="0" dirty="0">
                <a:latin typeface="Arial"/>
              </a:rPr>
              <a:t> с </a:t>
            </a:r>
            <a:r>
              <a:rPr lang="en-US" sz="1200" b="0" i="0" dirty="0" err="1">
                <a:latin typeface="Arial"/>
              </a:rPr>
              <a:t>помощью</a:t>
            </a:r>
            <a:r>
              <a:rPr lang="en-US" sz="1200" b="0" i="0" dirty="0">
                <a:latin typeface="Arial"/>
              </a:rPr>
              <a:t> </a:t>
            </a:r>
            <a:r>
              <a:rPr lang="en-US" sz="1200" b="0" i="0" dirty="0" err="1">
                <a:latin typeface="Arial"/>
              </a:rPr>
              <a:t>компоновщика</a:t>
            </a:r>
            <a:r>
              <a:rPr lang="en-US" sz="1200" b="0" i="0" dirty="0">
                <a:latin typeface="Arial"/>
              </a:rPr>
              <a:t> Web-</a:t>
            </a:r>
            <a:r>
              <a:rPr lang="en-US" sz="1200" b="0" i="0" dirty="0" err="1">
                <a:latin typeface="Arial"/>
              </a:rPr>
              <a:t>страниц</a:t>
            </a:r>
            <a:r>
              <a:rPr lang="en-US" sz="1200" b="0" i="0" dirty="0">
                <a:latin typeface="Arial"/>
              </a:rPr>
              <a:t>, wiki и </a:t>
            </a:r>
            <a:r>
              <a:rPr lang="en-US" sz="1200" b="0" i="0" dirty="0" err="1">
                <a:latin typeface="Arial"/>
              </a:rPr>
              <a:t>форумов</a:t>
            </a:r>
            <a:endParaRPr lang="en-US" sz="1200" b="0" i="0" dirty="0">
              <a:latin typeface="Arial"/>
            </a:endParaRPr>
          </a:p>
          <a:p>
            <a:pPr marL="173736" indent="-173736" algn="l" defTabSz="914400">
              <a:spcBef>
                <a:spcPts val="300"/>
              </a:spcBef>
              <a:buClr>
                <a:srgbClr val="F0AB00"/>
              </a:buClr>
              <a:buSzPct val="80000"/>
              <a:buFont typeface="Wingdings"/>
              <a:buChar char="§"/>
            </a:pPr>
            <a:r>
              <a:rPr lang="en-US" sz="1200" b="0" i="0" dirty="0" err="1">
                <a:latin typeface="Arial"/>
              </a:rPr>
              <a:t>Поиск</a:t>
            </a:r>
            <a:r>
              <a:rPr lang="en-US" sz="1200" b="0" i="0" dirty="0">
                <a:latin typeface="Arial"/>
              </a:rPr>
              <a:t> </a:t>
            </a:r>
            <a:r>
              <a:rPr lang="en-US" sz="1200" b="0" i="0" dirty="0" err="1">
                <a:latin typeface="Arial"/>
              </a:rPr>
              <a:t>сторонних</a:t>
            </a:r>
            <a:r>
              <a:rPr lang="en-US" sz="1200" b="0" i="0" dirty="0">
                <a:latin typeface="Arial"/>
              </a:rPr>
              <a:t> </a:t>
            </a:r>
            <a:r>
              <a:rPr lang="en-US" sz="1200" b="0" i="0" dirty="0" err="1">
                <a:latin typeface="Arial"/>
              </a:rPr>
              <a:t>информационных</a:t>
            </a:r>
            <a:r>
              <a:rPr lang="en-US" sz="1200" b="0" i="0" dirty="0">
                <a:latin typeface="Arial"/>
              </a:rPr>
              <a:t> </a:t>
            </a:r>
            <a:r>
              <a:rPr lang="en-US" sz="1200" b="0" i="0" dirty="0" err="1">
                <a:latin typeface="Arial"/>
              </a:rPr>
              <a:t>репозиториев</a:t>
            </a:r>
            <a:r>
              <a:rPr lang="en-US" sz="1200" b="0" i="0" dirty="0">
                <a:latin typeface="Arial"/>
              </a:rPr>
              <a:t> и </a:t>
            </a:r>
            <a:r>
              <a:rPr lang="en-US" sz="1200" b="0" i="0" dirty="0" err="1">
                <a:latin typeface="Arial"/>
              </a:rPr>
              <a:t>интеграция</a:t>
            </a:r>
            <a:r>
              <a:rPr lang="en-US" sz="1200" b="0" i="0" dirty="0">
                <a:latin typeface="Arial"/>
              </a:rPr>
              <a:t> </a:t>
            </a:r>
            <a:r>
              <a:rPr lang="en-US" sz="1200" b="0" i="0" dirty="0" smtClean="0">
                <a:latin typeface="Arial"/>
              </a:rPr>
              <a:t>с</a:t>
            </a:r>
            <a:r>
              <a:rPr lang="ru-RU" sz="1200" b="0" i="0" dirty="0" smtClean="0">
                <a:latin typeface="Arial"/>
              </a:rPr>
              <a:t> </a:t>
            </a:r>
            <a:r>
              <a:rPr lang="en-US" sz="1200" b="0" i="0" dirty="0" err="1" smtClean="0">
                <a:latin typeface="Arial"/>
              </a:rPr>
              <a:t>ними</a:t>
            </a:r>
            <a:endParaRPr lang="en-US" sz="1200" b="0" i="0" dirty="0">
              <a:latin typeface="Arial"/>
            </a:endParaRPr>
          </a:p>
          <a:p>
            <a:pPr marL="173736" indent="-173736" algn="l" defTabSz="914400">
              <a:spcBef>
                <a:spcPts val="300"/>
              </a:spcBef>
              <a:buClr>
                <a:srgbClr val="F0AB00"/>
              </a:buClr>
              <a:buSzPct val="80000"/>
              <a:buFont typeface="Wingdings"/>
              <a:buChar char="§"/>
            </a:pPr>
            <a:r>
              <a:rPr lang="en-US" sz="1200" b="0" i="0" dirty="0" err="1">
                <a:latin typeface="Arial"/>
              </a:rPr>
              <a:t>Гибкие</a:t>
            </a:r>
            <a:r>
              <a:rPr lang="en-US" sz="1200" b="0" i="0" dirty="0">
                <a:latin typeface="Arial"/>
              </a:rPr>
              <a:t> </a:t>
            </a:r>
            <a:r>
              <a:rPr lang="en-US" sz="1200" b="0" i="0" dirty="0" err="1">
                <a:latin typeface="Arial"/>
              </a:rPr>
              <a:t>интерфейсы</a:t>
            </a:r>
            <a:r>
              <a:rPr lang="en-US" sz="1200" b="0" i="0" dirty="0">
                <a:latin typeface="Arial"/>
              </a:rPr>
              <a:t> </a:t>
            </a:r>
            <a:r>
              <a:rPr lang="en-US" sz="1200" b="0" i="0" dirty="0" err="1">
                <a:latin typeface="Arial"/>
              </a:rPr>
              <a:t>для</a:t>
            </a:r>
            <a:r>
              <a:rPr lang="en-US" sz="1200" b="0" i="0" dirty="0">
                <a:latin typeface="Arial"/>
              </a:rPr>
              <a:t> </a:t>
            </a:r>
            <a:r>
              <a:rPr lang="en-US" sz="1200" b="0" i="0" dirty="0" err="1">
                <a:latin typeface="Arial"/>
              </a:rPr>
              <a:t>расширения</a:t>
            </a:r>
            <a:r>
              <a:rPr lang="en-US" sz="1200" b="0" i="0" dirty="0">
                <a:latin typeface="Arial"/>
              </a:rPr>
              <a:t> и разработки</a:t>
            </a:r>
          </a:p>
        </p:txBody>
      </p:sp>
      <p:pic>
        <p:nvPicPr>
          <p:cNvPr id="8" name="Picture 5" descr="muc_1"/>
          <p:cNvPicPr>
            <a:picLocks noChangeAspect="1" noChangeArrowheads="1"/>
          </p:cNvPicPr>
          <p:nvPr/>
        </p:nvPicPr>
        <p:blipFill>
          <a:blip r:embed="rId3" cstate="screen"/>
          <a:srcRect/>
          <a:stretch>
            <a:fillRect/>
          </a:stretch>
        </p:blipFill>
        <p:spPr bwMode="auto">
          <a:xfrm>
            <a:off x="5523602" y="1647281"/>
            <a:ext cx="3352800" cy="1538867"/>
          </a:xfrm>
          <a:prstGeom prst="rect">
            <a:avLst/>
          </a:prstGeom>
          <a:ln>
            <a:noFill/>
          </a:ln>
          <a:effectLst>
            <a:outerShdw blurRad="50800" dist="38100" dir="2700000" algn="tl" rotWithShape="0">
              <a:prstClr val="black">
                <a:alpha val="40000"/>
              </a:prstClr>
            </a:outerShdw>
          </a:effectLst>
        </p:spPr>
      </p:pic>
      <p:pic>
        <p:nvPicPr>
          <p:cNvPr id="9" name="Picture 8" descr="arch_obj_browser"/>
          <p:cNvPicPr>
            <a:picLocks noChangeAspect="1" noChangeArrowheads="1"/>
          </p:cNvPicPr>
          <p:nvPr/>
        </p:nvPicPr>
        <p:blipFill>
          <a:blip r:embed="rId4" cstate="screen"/>
          <a:srcRect/>
          <a:stretch>
            <a:fillRect/>
          </a:stretch>
        </p:blipFill>
        <p:spPr bwMode="auto">
          <a:xfrm>
            <a:off x="4546492" y="3794307"/>
            <a:ext cx="4329910" cy="1992351"/>
          </a:xfrm>
          <a:prstGeom prst="rect">
            <a:avLst/>
          </a:prstGeom>
          <a:ln>
            <a:noFill/>
          </a:ln>
          <a:effectLst>
            <a:outerShdw blurRad="50800" dist="38100" dir="2700000" algn="tl" rotWithShape="0">
              <a:prstClr val="black">
                <a:alpha val="40000"/>
              </a:prstClr>
            </a:outerShdw>
          </a:effectLst>
        </p:spPr>
      </p:pic>
      <p:sp>
        <p:nvSpPr>
          <p:cNvPr id="7" name="Rounded Rectangle 6"/>
          <p:cNvSpPr/>
          <p:nvPr/>
        </p:nvSpPr>
        <p:spPr bwMode="gray">
          <a:xfrm>
            <a:off x="6371096" y="3126671"/>
            <a:ext cx="1657813" cy="365829"/>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Загрузка</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множества</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документов</a:t>
            </a:r>
            <a:endParaRPr lang="en-US" sz="1000" b="0" i="0" dirty="0">
              <a:solidFill>
                <a:schemeClr val="dk1"/>
              </a:solidFill>
              <a:latin typeface="Arial"/>
              <a:ea typeface="+mn-ea"/>
              <a:cs typeface="+mn-cs"/>
            </a:endParaRPr>
          </a:p>
        </p:txBody>
      </p:sp>
      <p:sp>
        <p:nvSpPr>
          <p:cNvPr id="10" name="Rounded Rectangle 9"/>
          <p:cNvSpPr/>
          <p:nvPr/>
        </p:nvSpPr>
        <p:spPr bwMode="gray">
          <a:xfrm>
            <a:off x="5742298" y="5764349"/>
            <a:ext cx="2627001" cy="176178"/>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Архивирование</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содержимого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базы</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знаний</a:t>
            </a:r>
            <a:endParaRPr lang="en-US" sz="1000" b="0" i="0" dirty="0">
              <a:solidFill>
                <a:schemeClr val="dk1"/>
              </a:solidFill>
              <a:latin typeface="Arial"/>
              <a:ea typeface="+mn-ea"/>
              <a:cs typeface="+mn-cs"/>
            </a:endParaRPr>
          </a:p>
        </p:txBody>
      </p:sp>
      <p:sp>
        <p:nvSpPr>
          <p:cNvPr id="11" name="Text Placeholder 6"/>
          <p:cNvSpPr txBox="1">
            <a:spLocks/>
          </p:cNvSpPr>
          <p:nvPr/>
        </p:nvSpPr>
        <p:spPr>
          <a:xfrm>
            <a:off x="319596" y="3372172"/>
            <a:ext cx="3985703" cy="2744533"/>
          </a:xfrm>
          <a:prstGeom prst="rect">
            <a:avLst/>
          </a:prstGeom>
        </p:spPr>
        <p:txBody>
          <a:bodyPr/>
          <a:lstStyle/>
          <a:p>
            <a:pPr algn="l" defTabSz="914400">
              <a:spcBef>
                <a:spcPts val="600"/>
              </a:spcBef>
              <a:buNone/>
            </a:pPr>
            <a:r>
              <a:rPr lang="en-US" sz="1200" b="1" i="0" dirty="0" err="1">
                <a:solidFill>
                  <a:srgbClr val="0070C0"/>
                </a:solidFill>
                <a:latin typeface="Arial"/>
                <a:ea typeface="Arial Unicode MS"/>
                <a:cs typeface="Arial Unicode MS"/>
              </a:rPr>
              <a:t>Ключевые</a:t>
            </a:r>
            <a:r>
              <a:rPr lang="en-US" sz="1200" b="1" i="0" dirty="0">
                <a:solidFill>
                  <a:srgbClr val="0070C0"/>
                </a:solidFill>
                <a:latin typeface="Arial"/>
                <a:ea typeface="Arial Unicode MS"/>
                <a:cs typeface="Arial Unicode MS"/>
              </a:rPr>
              <a:t> </a:t>
            </a:r>
            <a:r>
              <a:rPr lang="en-US" sz="1200" b="1" i="0" dirty="0" err="1">
                <a:solidFill>
                  <a:srgbClr val="0070C0"/>
                </a:solidFill>
                <a:latin typeface="Arial"/>
                <a:ea typeface="Arial Unicode MS"/>
                <a:cs typeface="Arial Unicode MS"/>
              </a:rPr>
              <a:t>улучшения</a:t>
            </a:r>
            <a:endParaRPr lang="en-US" sz="1200" b="1" i="0" dirty="0">
              <a:solidFill>
                <a:srgbClr val="0070C0"/>
              </a:solidFill>
              <a:latin typeface="Arial"/>
              <a:ea typeface="Arial Unicode MS"/>
              <a:cs typeface="Arial Unicode MS"/>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Архивирование</a:t>
            </a:r>
            <a:r>
              <a:rPr lang="en-US" sz="1200" b="0" i="0" dirty="0">
                <a:solidFill>
                  <a:srgbClr val="000000"/>
                </a:solidFill>
                <a:latin typeface="Arial"/>
              </a:rPr>
              <a:t> </a:t>
            </a:r>
            <a:r>
              <a:rPr lang="en-US" sz="1200" b="0" i="0" dirty="0" err="1">
                <a:solidFill>
                  <a:srgbClr val="000000"/>
                </a:solidFill>
                <a:latin typeface="Arial"/>
              </a:rPr>
              <a:t>данных</a:t>
            </a:r>
            <a:r>
              <a:rPr lang="en-US" sz="1200" b="0" i="0" dirty="0">
                <a:solidFill>
                  <a:srgbClr val="000000"/>
                </a:solidFill>
                <a:latin typeface="Arial"/>
              </a:rPr>
              <a:t> </a:t>
            </a:r>
            <a:r>
              <a:rPr lang="en-US" sz="1200" b="0" i="0" dirty="0" err="1">
                <a:solidFill>
                  <a:srgbClr val="000000"/>
                </a:solidFill>
                <a:latin typeface="Arial"/>
              </a:rPr>
              <a:t>для</a:t>
            </a:r>
            <a:r>
              <a:rPr lang="en-US" sz="1200" b="0" i="0" dirty="0">
                <a:solidFill>
                  <a:srgbClr val="000000"/>
                </a:solidFill>
                <a:latin typeface="Arial"/>
              </a:rPr>
              <a:t> </a:t>
            </a:r>
            <a:r>
              <a:rPr lang="en-US" sz="1200" b="0" i="0" dirty="0" err="1">
                <a:solidFill>
                  <a:srgbClr val="000000"/>
                </a:solidFill>
                <a:latin typeface="Arial"/>
              </a:rPr>
              <a:t>ресурсов</a:t>
            </a:r>
            <a:r>
              <a:rPr lang="en-US" sz="1200" b="0" i="0" dirty="0">
                <a:solidFill>
                  <a:srgbClr val="000000"/>
                </a:solidFill>
                <a:latin typeface="Arial"/>
              </a:rPr>
              <a:t> </a:t>
            </a:r>
            <a:r>
              <a:rPr lang="en-US" sz="1200" b="0" i="0" dirty="0" err="1">
                <a:solidFill>
                  <a:srgbClr val="000000"/>
                </a:solidFill>
                <a:latin typeface="Arial"/>
              </a:rPr>
              <a:t>базы</a:t>
            </a:r>
            <a:r>
              <a:rPr lang="en-US" sz="1200" b="0" i="0" dirty="0">
                <a:solidFill>
                  <a:srgbClr val="000000"/>
                </a:solidFill>
                <a:latin typeface="Arial"/>
              </a:rPr>
              <a:t> </a:t>
            </a:r>
            <a:r>
              <a:rPr lang="en-US" sz="1200" b="0" i="0" dirty="0" err="1">
                <a:solidFill>
                  <a:srgbClr val="000000"/>
                </a:solidFill>
                <a:latin typeface="Arial"/>
              </a:rPr>
              <a:t>знаний</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Множественная</a:t>
            </a:r>
            <a:r>
              <a:rPr lang="en-US" sz="1200" b="0" i="0" dirty="0">
                <a:solidFill>
                  <a:srgbClr val="000000"/>
                </a:solidFill>
                <a:latin typeface="Arial"/>
              </a:rPr>
              <a:t> </a:t>
            </a:r>
            <a:r>
              <a:rPr lang="en-US" sz="1200" b="0" i="0" dirty="0" err="1">
                <a:solidFill>
                  <a:srgbClr val="000000"/>
                </a:solidFill>
                <a:latin typeface="Arial"/>
              </a:rPr>
              <a:t>загрузка</a:t>
            </a:r>
            <a:r>
              <a:rPr lang="en-US" sz="1200" b="0" i="0" dirty="0">
                <a:solidFill>
                  <a:srgbClr val="000000"/>
                </a:solidFill>
                <a:latin typeface="Arial"/>
              </a:rPr>
              <a:t> </a:t>
            </a:r>
            <a:r>
              <a:rPr lang="en-US" sz="1200" b="0" i="0" dirty="0" err="1">
                <a:solidFill>
                  <a:srgbClr val="000000"/>
                </a:solidFill>
                <a:latin typeface="Arial"/>
              </a:rPr>
              <a:t>файлов</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Индексирование</a:t>
            </a:r>
            <a:r>
              <a:rPr lang="en-US" sz="1200" b="0" i="0" dirty="0">
                <a:solidFill>
                  <a:srgbClr val="000000"/>
                </a:solidFill>
                <a:latin typeface="Arial"/>
              </a:rPr>
              <a:t> </a:t>
            </a:r>
            <a:r>
              <a:rPr lang="en-US" sz="1200" b="0" i="0" dirty="0" err="1">
                <a:solidFill>
                  <a:srgbClr val="000000"/>
                </a:solidFill>
                <a:latin typeface="Arial"/>
              </a:rPr>
              <a:t>списков</a:t>
            </a:r>
            <a:r>
              <a:rPr lang="en-US" sz="1200" b="0" i="0" dirty="0">
                <a:solidFill>
                  <a:srgbClr val="000000"/>
                </a:solidFill>
                <a:latin typeface="Arial"/>
              </a:rPr>
              <a:t> </a:t>
            </a:r>
            <a:r>
              <a:rPr lang="en-US" sz="1200" b="0" i="0" dirty="0" err="1">
                <a:solidFill>
                  <a:srgbClr val="000000"/>
                </a:solidFill>
                <a:latin typeface="Arial"/>
              </a:rPr>
              <a:t>контроля</a:t>
            </a:r>
            <a:r>
              <a:rPr lang="en-US" sz="1200" b="0" i="0" dirty="0">
                <a:solidFill>
                  <a:srgbClr val="000000"/>
                </a:solidFill>
                <a:latin typeface="Arial"/>
              </a:rPr>
              <a:t> </a:t>
            </a:r>
            <a:r>
              <a:rPr lang="en-US" sz="1200" b="0" i="0" dirty="0" err="1">
                <a:solidFill>
                  <a:srgbClr val="000000"/>
                </a:solidFill>
                <a:latin typeface="Arial"/>
              </a:rPr>
              <a:t>доступа</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Настраиваемые</a:t>
            </a:r>
            <a:r>
              <a:rPr lang="en-US" sz="1200" b="0" i="0" dirty="0">
                <a:solidFill>
                  <a:srgbClr val="000000"/>
                </a:solidFill>
                <a:latin typeface="Arial"/>
              </a:rPr>
              <a:t> </a:t>
            </a:r>
            <a:r>
              <a:rPr lang="en-US" sz="1200" b="0" i="0" dirty="0" err="1">
                <a:solidFill>
                  <a:srgbClr val="000000"/>
                </a:solidFill>
                <a:latin typeface="Arial"/>
              </a:rPr>
              <a:t>компоненты</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Фильтры</a:t>
            </a:r>
            <a:r>
              <a:rPr lang="en-US" sz="1200" b="0" i="0" dirty="0">
                <a:solidFill>
                  <a:srgbClr val="000000"/>
                </a:solidFill>
                <a:latin typeface="Arial"/>
              </a:rPr>
              <a:t> </a:t>
            </a:r>
            <a:r>
              <a:rPr lang="en-US" sz="1200" b="0" i="0" dirty="0" err="1">
                <a:solidFill>
                  <a:srgbClr val="000000"/>
                </a:solidFill>
                <a:latin typeface="Arial"/>
              </a:rPr>
              <a:t>по</a:t>
            </a:r>
            <a:r>
              <a:rPr lang="en-US" sz="1200" b="0" i="0" dirty="0">
                <a:solidFill>
                  <a:srgbClr val="000000"/>
                </a:solidFill>
                <a:latin typeface="Arial"/>
              </a:rPr>
              <a:t> </a:t>
            </a:r>
            <a:r>
              <a:rPr lang="en-US" sz="1200" b="0" i="0" dirty="0" err="1">
                <a:solidFill>
                  <a:srgbClr val="000000"/>
                </a:solidFill>
                <a:latin typeface="Arial"/>
              </a:rPr>
              <a:t>расширению</a:t>
            </a:r>
            <a:r>
              <a:rPr lang="en-US" sz="1200" b="0" i="0" dirty="0">
                <a:solidFill>
                  <a:srgbClr val="000000"/>
                </a:solidFill>
                <a:latin typeface="Arial"/>
              </a:rPr>
              <a:t> и </a:t>
            </a:r>
            <a:r>
              <a:rPr lang="en-US" sz="1200" b="0" i="0" dirty="0" err="1">
                <a:solidFill>
                  <a:srgbClr val="000000"/>
                </a:solidFill>
                <a:latin typeface="Arial"/>
              </a:rPr>
              <a:t>размеру</a:t>
            </a:r>
            <a:r>
              <a:rPr lang="en-US" sz="1200" b="0" i="0" dirty="0">
                <a:solidFill>
                  <a:srgbClr val="000000"/>
                </a:solidFill>
                <a:latin typeface="Arial"/>
              </a:rPr>
              <a:t> </a:t>
            </a:r>
            <a:r>
              <a:rPr lang="en-US" sz="1200" b="0" i="0" dirty="0" err="1">
                <a:solidFill>
                  <a:srgbClr val="000000"/>
                </a:solidFill>
                <a:latin typeface="Arial"/>
              </a:rPr>
              <a:t>файлов</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Интеграция</a:t>
            </a:r>
            <a:r>
              <a:rPr lang="en-US" sz="1200" b="0" i="0" dirty="0">
                <a:solidFill>
                  <a:srgbClr val="000000"/>
                </a:solidFill>
                <a:latin typeface="Arial"/>
              </a:rPr>
              <a:t> с </a:t>
            </a:r>
            <a:r>
              <a:rPr lang="en-US" sz="1200" b="0" i="0" dirty="0" err="1">
                <a:solidFill>
                  <a:srgbClr val="000000"/>
                </a:solidFill>
                <a:latin typeface="Arial"/>
              </a:rPr>
              <a:t>корпоративной</a:t>
            </a:r>
            <a:r>
              <a:rPr lang="en-US" sz="1200" b="0" i="0" dirty="0">
                <a:solidFill>
                  <a:srgbClr val="000000"/>
                </a:solidFill>
                <a:latin typeface="Arial"/>
              </a:rPr>
              <a:t> </a:t>
            </a:r>
            <a:r>
              <a:rPr lang="en-US" sz="1200" b="0" i="0" dirty="0" err="1">
                <a:solidFill>
                  <a:srgbClr val="000000"/>
                </a:solidFill>
                <a:latin typeface="Arial"/>
              </a:rPr>
              <a:t>системой</a:t>
            </a:r>
            <a:r>
              <a:rPr lang="en-US" sz="1200" b="0" i="0" dirty="0">
                <a:solidFill>
                  <a:srgbClr val="000000"/>
                </a:solidFill>
                <a:latin typeface="Arial"/>
              </a:rPr>
              <a:t> </a:t>
            </a:r>
            <a:r>
              <a:rPr lang="en-US" sz="1200" b="0" i="0" dirty="0" err="1">
                <a:solidFill>
                  <a:srgbClr val="000000"/>
                </a:solidFill>
                <a:latin typeface="Arial"/>
              </a:rPr>
              <a:t>поиска</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Передача</a:t>
            </a:r>
            <a:r>
              <a:rPr lang="en-US" sz="1200" b="0" i="0" dirty="0">
                <a:solidFill>
                  <a:srgbClr val="000000"/>
                </a:solidFill>
                <a:latin typeface="Arial"/>
              </a:rPr>
              <a:t> </a:t>
            </a:r>
            <a:r>
              <a:rPr lang="en-US" sz="1200" b="0" i="0" dirty="0" err="1">
                <a:solidFill>
                  <a:srgbClr val="000000"/>
                </a:solidFill>
                <a:latin typeface="Arial"/>
              </a:rPr>
              <a:t>содержимого</a:t>
            </a:r>
            <a:r>
              <a:rPr lang="en-US" sz="1200" b="0" i="0" dirty="0">
                <a:solidFill>
                  <a:srgbClr val="000000"/>
                </a:solidFill>
                <a:latin typeface="Arial"/>
              </a:rPr>
              <a:t> </a:t>
            </a:r>
            <a:r>
              <a:rPr lang="en-US" sz="1200" b="0" i="0" dirty="0" err="1">
                <a:solidFill>
                  <a:srgbClr val="000000"/>
                </a:solidFill>
                <a:latin typeface="Arial"/>
              </a:rPr>
              <a:t>базы</a:t>
            </a:r>
            <a:r>
              <a:rPr lang="en-US" sz="1200" b="0" i="0" dirty="0">
                <a:solidFill>
                  <a:srgbClr val="000000"/>
                </a:solidFill>
                <a:latin typeface="Arial"/>
              </a:rPr>
              <a:t> </a:t>
            </a:r>
            <a:r>
              <a:rPr lang="en-US" sz="1200" b="0" i="0" dirty="0" err="1">
                <a:solidFill>
                  <a:srgbClr val="000000"/>
                </a:solidFill>
                <a:latin typeface="Arial"/>
              </a:rPr>
              <a:t>знаний</a:t>
            </a:r>
            <a:r>
              <a:rPr lang="en-US" sz="1200" b="0" i="0" dirty="0">
                <a:solidFill>
                  <a:srgbClr val="000000"/>
                </a:solidFill>
                <a:latin typeface="Arial"/>
              </a:rPr>
              <a:t>, </a:t>
            </a:r>
            <a:r>
              <a:rPr lang="en-US" sz="1200" b="0" i="0" dirty="0" err="1">
                <a:solidFill>
                  <a:srgbClr val="000000"/>
                </a:solidFill>
                <a:latin typeface="Arial"/>
              </a:rPr>
              <a:t>настроек</a:t>
            </a:r>
            <a:r>
              <a:rPr lang="en-US" sz="1200" b="0" i="0" dirty="0">
                <a:solidFill>
                  <a:srgbClr val="000000"/>
                </a:solidFill>
                <a:latin typeface="Arial"/>
              </a:rPr>
              <a:t> </a:t>
            </a:r>
            <a:r>
              <a:rPr lang="en-US" sz="1200" b="0" i="0" dirty="0" smtClean="0">
                <a:solidFill>
                  <a:srgbClr val="000000"/>
                </a:solidFill>
                <a:latin typeface="Arial"/>
              </a:rPr>
              <a:t>и</a:t>
            </a:r>
            <a:r>
              <a:rPr lang="ru-RU" sz="1200" b="0" i="0" dirty="0" smtClean="0">
                <a:solidFill>
                  <a:srgbClr val="000000"/>
                </a:solidFill>
                <a:latin typeface="Arial"/>
              </a:rPr>
              <a:t> </a:t>
            </a:r>
            <a:r>
              <a:rPr lang="en-US" sz="1200" b="0" i="0" dirty="0" err="1" smtClean="0">
                <a:solidFill>
                  <a:srgbClr val="000000"/>
                </a:solidFill>
                <a:latin typeface="Arial"/>
              </a:rPr>
              <a:t>данных</a:t>
            </a:r>
            <a:r>
              <a:rPr lang="en-US" sz="1200" b="0" i="0" dirty="0" smtClean="0">
                <a:solidFill>
                  <a:srgbClr val="000000"/>
                </a:solidFill>
                <a:latin typeface="Arial"/>
              </a:rPr>
              <a:t> </a:t>
            </a:r>
            <a:r>
              <a:rPr lang="en-US" sz="1200" b="0" i="0" dirty="0">
                <a:solidFill>
                  <a:srgbClr val="000000"/>
                </a:solidFill>
                <a:latin typeface="Arial"/>
              </a:rPr>
              <a:t>о </a:t>
            </a:r>
            <a:r>
              <a:rPr lang="en-US" sz="1200" b="0" i="0" dirty="0" err="1">
                <a:solidFill>
                  <a:srgbClr val="000000"/>
                </a:solidFill>
                <a:latin typeface="Arial"/>
              </a:rPr>
              <a:t>размещении</a:t>
            </a:r>
            <a:r>
              <a:rPr lang="en-US" sz="1200" b="0" i="0" dirty="0">
                <a:solidFill>
                  <a:srgbClr val="000000"/>
                </a:solidFill>
                <a:latin typeface="Arial"/>
              </a:rPr>
              <a:t> </a:t>
            </a:r>
            <a:r>
              <a:rPr lang="en-US" sz="1200" b="0" i="0" dirty="0" err="1">
                <a:solidFill>
                  <a:srgbClr val="000000"/>
                </a:solidFill>
                <a:latin typeface="Arial"/>
              </a:rPr>
              <a:t>элементов</a:t>
            </a:r>
            <a:endParaRPr lang="en-US" sz="1200" b="0" i="0" dirty="0">
              <a:solidFill>
                <a:srgbClr val="000000"/>
              </a:solidFill>
              <a:latin typeface="Arial"/>
            </a:endParaRPr>
          </a:p>
          <a:p>
            <a:pPr marL="173736" indent="-173736" algn="l" defTabSz="914400">
              <a:spcBef>
                <a:spcPts val="300"/>
              </a:spcBef>
              <a:buClr>
                <a:srgbClr val="F0AB00"/>
              </a:buClr>
              <a:buSzPct val="80000"/>
              <a:buFont typeface="Wingdings"/>
              <a:buChar char="§"/>
            </a:pPr>
            <a:r>
              <a:rPr lang="en-US" sz="1200" b="0" i="0" dirty="0" err="1">
                <a:solidFill>
                  <a:srgbClr val="000000"/>
                </a:solidFill>
                <a:latin typeface="Arial"/>
              </a:rPr>
              <a:t>Различные</a:t>
            </a:r>
            <a:r>
              <a:rPr lang="en-US" sz="1200" b="0" i="0" dirty="0">
                <a:solidFill>
                  <a:srgbClr val="000000"/>
                </a:solidFill>
                <a:latin typeface="Arial"/>
              </a:rPr>
              <a:t> API и </a:t>
            </a:r>
            <a:r>
              <a:rPr lang="en-US" sz="1200" b="0" i="0" dirty="0" err="1">
                <a:solidFill>
                  <a:srgbClr val="000000"/>
                </a:solidFill>
                <a:latin typeface="Arial"/>
              </a:rPr>
              <a:t>возможности</a:t>
            </a:r>
            <a:r>
              <a:rPr lang="en-US" sz="1200" b="0" i="0" dirty="0">
                <a:solidFill>
                  <a:srgbClr val="000000"/>
                </a:solidFill>
                <a:latin typeface="Arial"/>
              </a:rPr>
              <a:t> </a:t>
            </a:r>
            <a:r>
              <a:rPr lang="en-US" sz="1200" b="0" i="0" dirty="0" err="1">
                <a:solidFill>
                  <a:srgbClr val="000000"/>
                </a:solidFill>
                <a:latin typeface="Arial"/>
              </a:rPr>
              <a:t>настройки</a:t>
            </a:r>
            <a:r>
              <a:rPr lang="en-US" sz="1200" b="0" i="0" dirty="0">
                <a:solidFill>
                  <a:srgbClr val="000000"/>
                </a:solidFill>
                <a:latin typeface="Arial"/>
              </a:rPr>
              <a:t> </a:t>
            </a:r>
            <a:r>
              <a:rPr lang="en-US" sz="1200" b="0" i="0" dirty="0" err="1" smtClean="0">
                <a:solidFill>
                  <a:srgbClr val="000000"/>
                </a:solidFill>
                <a:latin typeface="Arial"/>
              </a:rPr>
              <a:t>для</a:t>
            </a:r>
            <a:r>
              <a:rPr lang="ru-RU" sz="1200" dirty="0">
                <a:solidFill>
                  <a:srgbClr val="000000"/>
                </a:solidFill>
              </a:rPr>
              <a:t> </a:t>
            </a:r>
            <a:r>
              <a:rPr lang="en-US" sz="1200" b="0" i="0" dirty="0" err="1" smtClean="0">
                <a:solidFill>
                  <a:srgbClr val="000000"/>
                </a:solidFill>
                <a:latin typeface="Arial"/>
              </a:rPr>
              <a:t>создания</a:t>
            </a:r>
            <a:r>
              <a:rPr lang="en-US" sz="1200" b="0" i="0" dirty="0" smtClean="0">
                <a:solidFill>
                  <a:srgbClr val="000000"/>
                </a:solidFill>
                <a:latin typeface="Arial"/>
              </a:rPr>
              <a:t> </a:t>
            </a:r>
            <a:r>
              <a:rPr lang="en-US" sz="1200" b="0" i="0" dirty="0" err="1">
                <a:solidFill>
                  <a:srgbClr val="000000"/>
                </a:solidFill>
                <a:latin typeface="Arial"/>
              </a:rPr>
              <a:t>расширений</a:t>
            </a:r>
            <a:endParaRPr lang="en-US" sz="1200" b="0" i="0" dirty="0">
              <a:solidFill>
                <a:srgbClr val="000000"/>
              </a:solidFill>
              <a:latin typeface="Arial"/>
            </a:endParaRPr>
          </a:p>
        </p:txBody>
      </p:sp>
      <p:cxnSp>
        <p:nvCxnSpPr>
          <p:cNvPr id="12" name="Straight Connector 11"/>
          <p:cNvCxnSpPr/>
          <p:nvPr/>
        </p:nvCxnSpPr>
        <p:spPr>
          <a:xfrm rot="10800000" flipV="1">
            <a:off x="319597" y="3207496"/>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Лёгкость интеграции отчётов SAP BusinessObjects</a:t>
            </a:r>
          </a:p>
        </p:txBody>
      </p:sp>
      <p:sp>
        <p:nvSpPr>
          <p:cNvPr id="5" name="Text Placeholder 4"/>
          <p:cNvSpPr>
            <a:spLocks noGrp="1"/>
          </p:cNvSpPr>
          <p:nvPr>
            <p:ph type="body" sz="quarter" idx="10"/>
          </p:nvPr>
        </p:nvSpPr>
        <p:spPr>
          <a:xfrm>
            <a:off x="324000" y="5562600"/>
            <a:ext cx="8494713" cy="800100"/>
          </a:xfrm>
        </p:spPr>
        <p:txBody>
          <a:bodyPr/>
          <a:lstStyle/>
          <a:p>
            <a:pPr marL="0" indent="0" algn="l" defTabSz="914400">
              <a:spcBef>
                <a:spcPts val="1620"/>
              </a:spcBef>
              <a:buNone/>
            </a:pPr>
            <a:r>
              <a:rPr lang="en-US" sz="1400" b="1" i="0" dirty="0" err="1">
                <a:solidFill>
                  <a:srgbClr val="0070C0"/>
                </a:solidFill>
                <a:latin typeface="Arial"/>
                <a:ea typeface="Arial Unicode MS"/>
                <a:cs typeface="Arial Unicode MS"/>
              </a:rPr>
              <a:t>Рекомендуемые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руководства</a:t>
            </a:r>
            <a:endParaRPr lang="en-US" sz="1400" b="1" i="0" dirty="0">
              <a:solidFill>
                <a:srgbClr val="0070C0"/>
              </a:solidFill>
              <a:latin typeface="Arial"/>
              <a:ea typeface="Arial Unicode MS"/>
              <a:cs typeface="Arial Unicode MS"/>
            </a:endParaRPr>
          </a:p>
          <a:p>
            <a:pPr marL="173736" indent="-173736" algn="l" defTabSz="914400">
              <a:spcBef>
                <a:spcPts val="0"/>
              </a:spcBef>
              <a:buClr>
                <a:srgbClr val="000000"/>
              </a:buClr>
              <a:buFont typeface="Wingdings"/>
              <a:buChar char="§"/>
            </a:pPr>
            <a:r>
              <a:rPr lang="en-US" sz="1200" b="0" i="0" dirty="0">
                <a:solidFill>
                  <a:srgbClr val="000000"/>
                </a:solidFill>
                <a:latin typeface="Arial"/>
                <a:ea typeface="+mn-ea"/>
                <a:cs typeface="+mn-cs"/>
                <a:hlinkClick r:id="rId2"/>
              </a:rPr>
              <a:t>http://wiki.sdn.sap.com/wiki/display/BOBJ/BI4+Integration+into+the+SAP+Entreprise+Portal+7.0.x</a:t>
            </a:r>
            <a:r>
              <a:rPr lang="en-US" sz="1200" b="0" i="0" dirty="0">
                <a:solidFill>
                  <a:srgbClr val="000000"/>
                </a:solidFill>
                <a:latin typeface="Arial"/>
                <a:ea typeface="+mn-ea"/>
                <a:cs typeface="+mn-cs"/>
              </a:rPr>
              <a:t> </a:t>
            </a:r>
          </a:p>
          <a:p>
            <a:pPr marL="173736" indent="-173736" algn="l" defTabSz="914400">
              <a:spcBef>
                <a:spcPts val="0"/>
              </a:spcBef>
              <a:buClr>
                <a:srgbClr val="000000"/>
              </a:buClr>
              <a:buFont typeface="Wingdings"/>
              <a:buChar char="§"/>
            </a:pPr>
            <a:r>
              <a:rPr lang="en-US" sz="1200" b="0" i="0" dirty="0">
                <a:solidFill>
                  <a:srgbClr val="000000"/>
                </a:solidFill>
                <a:latin typeface="Arial"/>
                <a:ea typeface="+mn-ea"/>
                <a:cs typeface="+mn-cs"/>
                <a:hlinkClick r:id="rId3"/>
              </a:rPr>
              <a:t>http://wiki.sdn.sap.com/wiki/display/BOBJ/Integration+of+BOE+XI3.1+into+the+SAP+Enterprise+Portal+7.x</a:t>
            </a:r>
            <a:r>
              <a:rPr lang="en-US" sz="1200" b="0" i="0" dirty="0">
                <a:solidFill>
                  <a:srgbClr val="000000"/>
                </a:solidFill>
                <a:latin typeface="Arial"/>
                <a:ea typeface="+mn-ea"/>
                <a:cs typeface="+mn-cs"/>
              </a:rPr>
              <a:t> </a:t>
            </a:r>
          </a:p>
        </p:txBody>
      </p:sp>
      <p:pic>
        <p:nvPicPr>
          <p:cNvPr id="6" name="Picture 8"/>
          <p:cNvPicPr>
            <a:picLocks noChangeAspect="1" noChangeArrowheads="1"/>
          </p:cNvPicPr>
          <p:nvPr/>
        </p:nvPicPr>
        <p:blipFill>
          <a:blip r:embed="rId4" cstate="print"/>
          <a:srcRect r="449"/>
          <a:stretch>
            <a:fillRect/>
          </a:stretch>
        </p:blipFill>
        <p:spPr bwMode="gray">
          <a:xfrm>
            <a:off x="4784984" y="2577736"/>
            <a:ext cx="3935154" cy="2888812"/>
          </a:xfrm>
          <a:prstGeom prst="rect">
            <a:avLst/>
          </a:prstGeom>
          <a:noFill/>
          <a:ln>
            <a:noFill/>
          </a:ln>
          <a:effectLst>
            <a:outerShdw blurRad="50800" dist="38100" dir="2700000" algn="tl" rotWithShape="0">
              <a:prstClr val="black">
                <a:alpha val="40000"/>
              </a:prstClr>
            </a:outerShdw>
          </a:effectLst>
        </p:spPr>
      </p:pic>
      <p:sp>
        <p:nvSpPr>
          <p:cNvPr id="7" name="Text Placeholder 6"/>
          <p:cNvSpPr txBox="1">
            <a:spLocks/>
          </p:cNvSpPr>
          <p:nvPr/>
        </p:nvSpPr>
        <p:spPr>
          <a:xfrm>
            <a:off x="319596" y="1491462"/>
            <a:ext cx="8488502" cy="921538"/>
          </a:xfrm>
          <a:prstGeom prst="rect">
            <a:avLst/>
          </a:prstGeom>
        </p:spPr>
        <p:txBody>
          <a:bodyPr/>
          <a:lstStyle/>
          <a:p>
            <a:pPr algn="l" defTabSz="914400">
              <a:spcBef>
                <a:spcPts val="600"/>
              </a:spcBef>
              <a:buNone/>
            </a:pPr>
            <a:r>
              <a:rPr lang="en-US" sz="1400" b="1" i="0" dirty="0" err="1">
                <a:solidFill>
                  <a:srgbClr val="0070C0"/>
                </a:solidFill>
                <a:latin typeface="Arial"/>
                <a:ea typeface="Arial Unicode MS"/>
                <a:cs typeface="Arial Unicode MS"/>
              </a:rPr>
              <a:t>Преимущества</a:t>
            </a:r>
            <a:endParaRPr lang="en-US" sz="1400" b="1" i="0" dirty="0">
              <a:solidFill>
                <a:srgbClr val="0070C0"/>
              </a:solidFill>
              <a:latin typeface="Arial"/>
              <a:ea typeface="Arial Unicode MS"/>
              <a:cs typeface="Arial Unicode MS"/>
            </a:endParaRPr>
          </a:p>
          <a:p>
            <a:pPr algn="l" defTabSz="914400">
              <a:spcBef>
                <a:spcPts val="300"/>
              </a:spcBef>
              <a:buNone/>
            </a:pPr>
            <a:r>
              <a:rPr lang="en-US" sz="1400" b="0" i="0" dirty="0" err="1">
                <a:latin typeface="Arial"/>
                <a:ea typeface="+mn-ea"/>
                <a:cs typeface="+mn-cs"/>
              </a:rPr>
              <a:t>Интеграция</a:t>
            </a:r>
            <a:r>
              <a:rPr lang="en-US" sz="1400" b="0" i="0" dirty="0">
                <a:latin typeface="Arial"/>
                <a:ea typeface="+mn-ea"/>
                <a:cs typeface="+mn-cs"/>
              </a:rPr>
              <a:t> </a:t>
            </a:r>
            <a:r>
              <a:rPr lang="en-US" sz="1400" b="0" i="0" dirty="0" err="1">
                <a:latin typeface="Arial"/>
                <a:ea typeface="+mn-ea"/>
                <a:cs typeface="+mn-cs"/>
              </a:rPr>
              <a:t>портала</a:t>
            </a:r>
            <a:r>
              <a:rPr lang="en-US" sz="1400" b="0" i="0" dirty="0">
                <a:latin typeface="Arial"/>
                <a:ea typeface="+mn-ea"/>
                <a:cs typeface="+mn-cs"/>
              </a:rPr>
              <a:t> – </a:t>
            </a:r>
            <a:r>
              <a:rPr lang="en-US" sz="1400" b="0" i="0" dirty="0" err="1">
                <a:latin typeface="Arial"/>
                <a:ea typeface="+mn-ea"/>
                <a:cs typeface="+mn-cs"/>
              </a:rPr>
              <a:t>это</a:t>
            </a:r>
            <a:r>
              <a:rPr lang="en-US" sz="1400" b="0" i="0" dirty="0">
                <a:latin typeface="Arial"/>
                <a:ea typeface="+mn-ea"/>
                <a:cs typeface="+mn-cs"/>
              </a:rPr>
              <a:t> </a:t>
            </a:r>
            <a:r>
              <a:rPr lang="en-US" sz="1400" b="0" i="0" dirty="0" err="1">
                <a:latin typeface="Arial"/>
                <a:ea typeface="+mn-ea"/>
                <a:cs typeface="+mn-cs"/>
              </a:rPr>
              <a:t>готовое</a:t>
            </a:r>
            <a:r>
              <a:rPr lang="en-US" sz="1400" b="0" i="0" dirty="0">
                <a:latin typeface="Arial"/>
                <a:ea typeface="+mn-ea"/>
                <a:cs typeface="+mn-cs"/>
              </a:rPr>
              <a:t> к </a:t>
            </a:r>
            <a:r>
              <a:rPr lang="en-US" sz="1400" b="0" i="0" dirty="0" err="1">
                <a:latin typeface="Arial"/>
                <a:ea typeface="+mn-ea"/>
                <a:cs typeface="+mn-cs"/>
              </a:rPr>
              <a:t>внедрению</a:t>
            </a:r>
            <a:r>
              <a:rPr lang="en-US" sz="1400" b="0" i="0" dirty="0">
                <a:latin typeface="Arial"/>
                <a:ea typeface="+mn-ea"/>
                <a:cs typeface="+mn-cs"/>
              </a:rPr>
              <a:t> </a:t>
            </a:r>
            <a:r>
              <a:rPr lang="en-US" sz="1400" b="0" i="0" dirty="0" err="1">
                <a:latin typeface="Arial"/>
                <a:ea typeface="+mn-ea"/>
                <a:cs typeface="+mn-cs"/>
              </a:rPr>
              <a:t>решение</a:t>
            </a:r>
            <a:r>
              <a:rPr lang="en-US" sz="1400" b="0" i="0" dirty="0">
                <a:latin typeface="Arial"/>
                <a:ea typeface="+mn-ea"/>
                <a:cs typeface="+mn-cs"/>
              </a:rPr>
              <a:t>, </a:t>
            </a:r>
            <a:r>
              <a:rPr lang="en-US" sz="1400" b="0" i="0" dirty="0" err="1">
                <a:latin typeface="Arial"/>
                <a:ea typeface="+mn-ea"/>
                <a:cs typeface="+mn-cs"/>
              </a:rPr>
              <a:t>обладающее</a:t>
            </a:r>
            <a:r>
              <a:rPr lang="en-US" sz="1400" b="0" i="0" dirty="0">
                <a:latin typeface="Arial"/>
                <a:ea typeface="+mn-ea"/>
                <a:cs typeface="+mn-cs"/>
              </a:rPr>
              <a:t> </a:t>
            </a:r>
            <a:r>
              <a:rPr lang="en-US" sz="1400" b="0" i="0" dirty="0" err="1">
                <a:latin typeface="Arial"/>
                <a:ea typeface="+mn-ea"/>
                <a:cs typeface="+mn-cs"/>
              </a:rPr>
              <a:t>возможностями</a:t>
            </a:r>
            <a:r>
              <a:rPr lang="en-US" sz="1400" b="0" i="0" dirty="0">
                <a:latin typeface="Arial"/>
                <a:ea typeface="+mn-ea"/>
                <a:cs typeface="+mn-cs"/>
              </a:rPr>
              <a:t> </a:t>
            </a:r>
            <a:r>
              <a:rPr lang="en-US" sz="1400" b="0" i="0" dirty="0" err="1">
                <a:latin typeface="Arial"/>
                <a:ea typeface="+mn-ea"/>
                <a:cs typeface="+mn-cs"/>
              </a:rPr>
              <a:t>тесной</a:t>
            </a:r>
            <a:r>
              <a:rPr lang="en-US" sz="1400" b="0" i="0" dirty="0">
                <a:latin typeface="Arial"/>
                <a:ea typeface="+mn-ea"/>
                <a:cs typeface="+mn-cs"/>
              </a:rPr>
              <a:t> </a:t>
            </a:r>
            <a:r>
              <a:rPr lang="en-US" sz="1400" b="0" i="0" dirty="0" err="1">
                <a:latin typeface="Arial"/>
                <a:ea typeface="+mn-ea"/>
                <a:cs typeface="+mn-cs"/>
              </a:rPr>
              <a:t>интеграции</a:t>
            </a:r>
            <a:r>
              <a:rPr lang="en-US" sz="1400" b="0" i="0" dirty="0">
                <a:latin typeface="Arial"/>
                <a:ea typeface="+mn-ea"/>
                <a:cs typeface="+mn-cs"/>
              </a:rPr>
              <a:t> с </a:t>
            </a:r>
            <a:r>
              <a:rPr lang="en-US" sz="1400" b="0" i="0" dirty="0" err="1">
                <a:latin typeface="Arial"/>
                <a:ea typeface="+mn-ea"/>
                <a:cs typeface="+mn-cs"/>
              </a:rPr>
              <a:t>технологиями</a:t>
            </a:r>
            <a:r>
              <a:rPr lang="en-US" sz="1400" b="0" i="0" dirty="0">
                <a:latin typeface="Arial"/>
                <a:ea typeface="+mn-ea"/>
                <a:cs typeface="+mn-cs"/>
              </a:rPr>
              <a:t> «</a:t>
            </a:r>
            <a:r>
              <a:rPr lang="en-US" sz="1400" b="0" i="0" dirty="0" err="1">
                <a:latin typeface="Arial"/>
                <a:ea typeface="+mn-ea"/>
                <a:cs typeface="+mn-cs"/>
              </a:rPr>
              <a:t>Портала</a:t>
            </a:r>
            <a:r>
              <a:rPr lang="en-US" sz="1400" b="0" i="0" dirty="0">
                <a:latin typeface="Arial"/>
                <a:ea typeface="+mn-ea"/>
                <a:cs typeface="+mn-cs"/>
              </a:rPr>
              <a:t> </a:t>
            </a:r>
            <a:r>
              <a:rPr lang="en-US" sz="1400" b="0" i="0" dirty="0" err="1">
                <a:latin typeface="Arial"/>
                <a:ea typeface="+mn-ea"/>
                <a:cs typeface="+mn-cs"/>
              </a:rPr>
              <a:t>предприятия</a:t>
            </a:r>
            <a:r>
              <a:rPr lang="en-US" sz="1400" b="0" i="0" dirty="0">
                <a:latin typeface="Arial"/>
                <a:ea typeface="+mn-ea"/>
                <a:cs typeface="+mn-cs"/>
              </a:rPr>
              <a:t>» </a:t>
            </a:r>
            <a:r>
              <a:rPr lang="en-US" sz="1400" b="0" i="0" dirty="0" smtClean="0">
                <a:latin typeface="Arial"/>
                <a:ea typeface="+mn-ea"/>
                <a:cs typeface="+mn-cs"/>
              </a:rPr>
              <a:t>SAP.</a:t>
            </a:r>
            <a:r>
              <a:rPr lang="ru-RU" sz="1400" b="0" i="0" dirty="0" smtClean="0">
                <a:latin typeface="Arial"/>
                <a:ea typeface="+mn-ea"/>
                <a:cs typeface="+mn-cs"/>
              </a:rPr>
              <a:t> </a:t>
            </a:r>
            <a:r>
              <a:rPr lang="en-US" sz="1400" b="0" i="0" dirty="0" err="1" smtClean="0">
                <a:latin typeface="Arial"/>
                <a:ea typeface="+mn-ea"/>
                <a:cs typeface="+mn-cs"/>
              </a:rPr>
              <a:t>Это</a:t>
            </a:r>
            <a:r>
              <a:rPr lang="en-US" sz="1400" b="0" i="0" dirty="0" smtClean="0">
                <a:latin typeface="Arial"/>
                <a:ea typeface="+mn-ea"/>
                <a:cs typeface="+mn-cs"/>
              </a:rPr>
              <a:t> </a:t>
            </a:r>
            <a:r>
              <a:rPr lang="en-US" sz="1400" b="0" i="0" dirty="0" err="1">
                <a:latin typeface="Arial"/>
                <a:ea typeface="+mn-ea"/>
                <a:cs typeface="+mn-cs"/>
              </a:rPr>
              <a:t>решение</a:t>
            </a:r>
            <a:r>
              <a:rPr lang="en-US" sz="1400" b="0" i="0" dirty="0">
                <a:latin typeface="Arial"/>
                <a:ea typeface="+mn-ea"/>
                <a:cs typeface="+mn-cs"/>
              </a:rPr>
              <a:t> </a:t>
            </a:r>
            <a:r>
              <a:rPr lang="en-US" sz="1400" b="0" i="0" dirty="0" err="1">
                <a:latin typeface="Arial"/>
                <a:ea typeface="+mn-ea"/>
                <a:cs typeface="+mn-cs"/>
              </a:rPr>
              <a:t>поможет</a:t>
            </a:r>
            <a:r>
              <a:rPr lang="en-US" sz="1400" b="0" i="0" dirty="0">
                <a:latin typeface="Arial"/>
                <a:ea typeface="+mn-ea"/>
                <a:cs typeface="+mn-cs"/>
              </a:rPr>
              <a:t> </a:t>
            </a:r>
            <a:r>
              <a:rPr lang="ru-RU" sz="1400" b="0" i="0" dirty="0" smtClean="0">
                <a:latin typeface="Arial"/>
                <a:ea typeface="+mn-ea"/>
                <a:cs typeface="+mn-cs"/>
              </a:rPr>
              <a:t>В</a:t>
            </a:r>
            <a:r>
              <a:rPr lang="en-US" sz="1400" b="0" i="0" dirty="0" err="1" smtClean="0">
                <a:latin typeface="Arial"/>
                <a:ea typeface="+mn-ea"/>
                <a:cs typeface="+mn-cs"/>
              </a:rPr>
              <a:t>ам</a:t>
            </a:r>
            <a:r>
              <a:rPr lang="en-US" sz="1400" b="0" i="0" dirty="0" smtClean="0">
                <a:latin typeface="Arial"/>
                <a:ea typeface="+mn-ea"/>
                <a:cs typeface="+mn-cs"/>
              </a:rPr>
              <a:t> </a:t>
            </a:r>
            <a:r>
              <a:rPr lang="en-US" sz="1400" b="0" i="0" dirty="0" err="1">
                <a:latin typeface="Arial"/>
                <a:ea typeface="+mn-ea"/>
                <a:cs typeface="+mn-cs"/>
              </a:rPr>
              <a:t>быстро</a:t>
            </a:r>
            <a:r>
              <a:rPr lang="en-US" sz="1400" b="0" i="0" dirty="0">
                <a:latin typeface="Arial"/>
                <a:ea typeface="+mn-ea"/>
                <a:cs typeface="+mn-cs"/>
              </a:rPr>
              <a:t> </a:t>
            </a:r>
            <a:r>
              <a:rPr lang="en-US" sz="1400" b="0" i="0" dirty="0" smtClean="0">
                <a:latin typeface="Arial"/>
                <a:ea typeface="+mn-ea"/>
                <a:cs typeface="+mn-cs"/>
              </a:rPr>
              <a:t>и</a:t>
            </a:r>
            <a:r>
              <a:rPr lang="ru-RU" sz="1400" b="0" i="0" dirty="0" smtClean="0">
                <a:latin typeface="Arial"/>
                <a:ea typeface="+mn-ea"/>
                <a:cs typeface="+mn-cs"/>
              </a:rPr>
              <a:t> </a:t>
            </a:r>
            <a:r>
              <a:rPr lang="en-US" sz="1400" b="0" i="0" dirty="0" smtClean="0">
                <a:latin typeface="Arial"/>
                <a:ea typeface="+mn-ea"/>
                <a:cs typeface="+mn-cs"/>
              </a:rPr>
              <a:t>с</a:t>
            </a:r>
            <a:r>
              <a:rPr lang="ru-RU" sz="1400" b="0" i="0" dirty="0" smtClean="0">
                <a:latin typeface="Arial"/>
                <a:ea typeface="+mn-ea"/>
                <a:cs typeface="+mn-cs"/>
              </a:rPr>
              <a:t> </a:t>
            </a:r>
            <a:r>
              <a:rPr lang="en-US" sz="1400" b="0" i="0" dirty="0" err="1" smtClean="0">
                <a:latin typeface="Arial"/>
                <a:ea typeface="+mn-ea"/>
                <a:cs typeface="+mn-cs"/>
              </a:rPr>
              <a:t>лёгкостью</a:t>
            </a:r>
            <a:r>
              <a:rPr lang="en-US" sz="1400" b="0" i="0" dirty="0" smtClean="0">
                <a:latin typeface="Arial"/>
                <a:ea typeface="+mn-ea"/>
                <a:cs typeface="+mn-cs"/>
              </a:rPr>
              <a:t> </a:t>
            </a:r>
            <a:r>
              <a:rPr lang="en-US" sz="1400" b="0" i="0" dirty="0" err="1">
                <a:latin typeface="Arial"/>
                <a:ea typeface="+mn-ea"/>
                <a:cs typeface="+mn-cs"/>
              </a:rPr>
              <a:t>внедрить</a:t>
            </a:r>
            <a:r>
              <a:rPr lang="en-US" sz="1400" b="0" i="0" dirty="0">
                <a:latin typeface="Arial"/>
                <a:ea typeface="+mn-ea"/>
                <a:cs typeface="+mn-cs"/>
              </a:rPr>
              <a:t> </a:t>
            </a:r>
            <a:r>
              <a:rPr lang="en-US" sz="1400" b="0" i="0" dirty="0" err="1">
                <a:latin typeface="Arial"/>
                <a:ea typeface="+mn-ea"/>
                <a:cs typeface="+mn-cs"/>
              </a:rPr>
              <a:t>возможности</a:t>
            </a:r>
            <a:r>
              <a:rPr lang="en-US" sz="1400" b="0" i="0" dirty="0">
                <a:latin typeface="Arial"/>
                <a:ea typeface="+mn-ea"/>
                <a:cs typeface="+mn-cs"/>
              </a:rPr>
              <a:t> </a:t>
            </a:r>
            <a:r>
              <a:rPr lang="en-US" sz="1400" b="0" i="0" dirty="0" err="1">
                <a:latin typeface="Arial"/>
                <a:ea typeface="+mn-ea"/>
                <a:cs typeface="+mn-cs"/>
              </a:rPr>
              <a:t>бизнес-аналитики</a:t>
            </a:r>
            <a:r>
              <a:rPr lang="en-US" sz="1400" b="0" i="0" dirty="0">
                <a:latin typeface="Arial"/>
                <a:ea typeface="+mn-ea"/>
                <a:cs typeface="+mn-cs"/>
              </a:rPr>
              <a:t> </a:t>
            </a:r>
            <a:r>
              <a:rPr lang="en-US" sz="1400" b="0" i="0" dirty="0" err="1">
                <a:latin typeface="Arial"/>
                <a:ea typeface="+mn-ea"/>
                <a:cs typeface="+mn-cs"/>
              </a:rPr>
              <a:t>на</a:t>
            </a:r>
            <a:r>
              <a:rPr lang="en-US" sz="1400" b="0" i="0" dirty="0">
                <a:latin typeface="Arial"/>
                <a:ea typeface="+mn-ea"/>
                <a:cs typeface="+mn-cs"/>
              </a:rPr>
              <a:t> </a:t>
            </a:r>
            <a:r>
              <a:rPr lang="en-US" sz="1400" b="0" i="0" dirty="0" err="1">
                <a:latin typeface="Arial"/>
                <a:ea typeface="+mn-ea"/>
                <a:cs typeface="+mn-cs"/>
              </a:rPr>
              <a:t>страницы</a:t>
            </a:r>
            <a:r>
              <a:rPr lang="en-US" sz="1400" b="0" i="0" dirty="0">
                <a:latin typeface="Arial"/>
                <a:ea typeface="+mn-ea"/>
                <a:cs typeface="+mn-cs"/>
              </a:rPr>
              <a:t> </a:t>
            </a:r>
            <a:r>
              <a:rPr lang="en-US" sz="1400" b="0" i="0" dirty="0" err="1">
                <a:latin typeface="Arial"/>
                <a:ea typeface="+mn-ea"/>
                <a:cs typeface="+mn-cs"/>
              </a:rPr>
              <a:t>портала</a:t>
            </a:r>
            <a:r>
              <a:rPr lang="en-US" sz="1400" b="0" i="0" dirty="0">
                <a:latin typeface="Arial"/>
                <a:ea typeface="+mn-ea"/>
                <a:cs typeface="+mn-cs"/>
              </a:rPr>
              <a:t>. </a:t>
            </a:r>
          </a:p>
        </p:txBody>
      </p:sp>
      <p:sp>
        <p:nvSpPr>
          <p:cNvPr id="8" name="Text Placeholder 6"/>
          <p:cNvSpPr txBox="1">
            <a:spLocks/>
          </p:cNvSpPr>
          <p:nvPr/>
        </p:nvSpPr>
        <p:spPr>
          <a:xfrm>
            <a:off x="319596" y="2946400"/>
            <a:ext cx="4100004" cy="2260600"/>
          </a:xfrm>
          <a:prstGeom prst="rect">
            <a:avLst/>
          </a:prstGeom>
        </p:spPr>
        <p:txBody>
          <a:bodyPr/>
          <a:lstStyle/>
          <a:p>
            <a:pPr algn="l" defTabSz="914400">
              <a:spcBef>
                <a:spcPts val="600"/>
              </a:spcBef>
              <a:buNone/>
            </a:pPr>
            <a:r>
              <a:rPr lang="en-US" sz="1400" b="1" i="0" dirty="0" err="1">
                <a:solidFill>
                  <a:srgbClr val="0070C0"/>
                </a:solidFill>
                <a:latin typeface="Arial"/>
                <a:ea typeface="Arial Unicode MS"/>
                <a:cs typeface="Arial Unicode MS"/>
              </a:rPr>
              <a:t>Ключевые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улучшения</a:t>
            </a:r>
            <a:endParaRPr lang="en-US" sz="1400" b="1" i="0" dirty="0">
              <a:solidFill>
                <a:srgbClr val="0070C0"/>
              </a:solidFill>
              <a:latin typeface="Arial"/>
              <a:ea typeface="Arial Unicode MS"/>
              <a:cs typeface="Arial Unicode MS"/>
            </a:endParaRPr>
          </a:p>
          <a:p>
            <a:pPr marL="173736" indent="-173736" algn="l" defTabSz="914400">
              <a:spcBef>
                <a:spcPts val="300"/>
              </a:spcBef>
              <a:buClr>
                <a:srgbClr val="F0AB00"/>
              </a:buClr>
              <a:buSzPct val="80000"/>
              <a:buFont typeface="Wingdings"/>
              <a:buChar char="§"/>
            </a:pPr>
            <a:r>
              <a:rPr lang="en-US" sz="1400" b="0" i="0" dirty="0" err="1">
                <a:solidFill>
                  <a:srgbClr val="000000"/>
                </a:solidFill>
                <a:latin typeface="Arial"/>
                <a:ea typeface="+mn-ea"/>
                <a:cs typeface="+mn-cs"/>
              </a:rPr>
              <a:t>Набор</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средств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интеграции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включён</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пакет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установки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Бизнес-аналитика</a:t>
            </a:r>
            <a:r>
              <a:rPr lang="en-US" sz="1400" b="0" i="0" dirty="0">
                <a:solidFill>
                  <a:srgbClr val="000000"/>
                </a:solidFill>
                <a:latin typeface="Arial"/>
                <a:ea typeface="+mn-ea"/>
                <a:cs typeface="+mn-cs"/>
              </a:rPr>
              <a:t>» 4.0</a:t>
            </a:r>
          </a:p>
          <a:p>
            <a:pPr marL="173736" indent="-173736" algn="l" defTabSz="914400">
              <a:spcBef>
                <a:spcPts val="300"/>
              </a:spcBef>
              <a:buClr>
                <a:srgbClr val="F0AB00"/>
              </a:buClr>
              <a:buSzPct val="80000"/>
              <a:buFont typeface="Wingdings"/>
              <a:buChar char="§"/>
            </a:pPr>
            <a:r>
              <a:rPr lang="en-US" sz="1400" b="0" i="0" dirty="0" err="1">
                <a:solidFill>
                  <a:srgbClr val="000000"/>
                </a:solidFill>
                <a:latin typeface="Arial"/>
                <a:ea typeface="+mn-ea"/>
                <a:cs typeface="+mn-cs"/>
              </a:rPr>
              <a:t>Включает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шаблоны</a:t>
            </a:r>
            <a:r>
              <a:rPr lang="en-US" sz="1400" b="0" i="0" dirty="0">
                <a:solidFill>
                  <a:srgbClr val="000000"/>
                </a:solidFill>
                <a:latin typeface="Arial"/>
                <a:ea typeface="+mn-ea"/>
                <a:cs typeface="+mn-cs"/>
              </a:rPr>
              <a:t> iView:</a:t>
            </a:r>
          </a:p>
          <a:p>
            <a:pPr marL="356616" lvl="1" indent="-173736" algn="l" defTabSz="914400">
              <a:spcBef>
                <a:spcPts val="300"/>
              </a:spcBef>
              <a:buClr>
                <a:srgbClr val="F0AB00"/>
              </a:buClr>
              <a:buSzPct val="80000"/>
              <a:buFont typeface="Wingdings"/>
              <a:buChar char="§"/>
            </a:pPr>
            <a:r>
              <a:rPr lang="ru-RU" sz="1400" b="0" i="0" dirty="0" smtClean="0">
                <a:solidFill>
                  <a:srgbClr val="000000"/>
                </a:solidFill>
                <a:latin typeface="Arial"/>
                <a:ea typeface="+mn-ea"/>
                <a:cs typeface="+mn-cs"/>
              </a:rPr>
              <a:t>с</a:t>
            </a:r>
            <a:r>
              <a:rPr lang="en-US" sz="1400" b="0" i="0" dirty="0" err="1" smtClean="0">
                <a:solidFill>
                  <a:srgbClr val="000000"/>
                </a:solidFill>
                <a:latin typeface="Arial"/>
                <a:ea typeface="+mn-ea"/>
                <a:cs typeface="+mn-cs"/>
              </a:rPr>
              <a:t>писок</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документов</a:t>
            </a:r>
            <a:r>
              <a:rPr lang="en-US" sz="1400" b="0" i="0" dirty="0">
                <a:solidFill>
                  <a:srgbClr val="000000"/>
                </a:solidFill>
                <a:latin typeface="Arial"/>
                <a:ea typeface="+mn-ea"/>
                <a:cs typeface="+mn-cs"/>
              </a:rPr>
              <a:t> SAP </a:t>
            </a:r>
            <a:r>
              <a:rPr lang="en-US" sz="1400" b="0" i="0" dirty="0" err="1">
                <a:solidFill>
                  <a:srgbClr val="000000"/>
                </a:solidFill>
                <a:latin typeface="Arial"/>
                <a:ea typeface="+mn-ea"/>
                <a:cs typeface="+mn-cs"/>
              </a:rPr>
              <a:t>BusinessObjects</a:t>
            </a:r>
            <a:r>
              <a:rPr lang="en-US" sz="1400" b="0" i="0" dirty="0">
                <a:solidFill>
                  <a:srgbClr val="000000"/>
                </a:solidFill>
                <a:latin typeface="Arial"/>
                <a:ea typeface="+mn-ea"/>
                <a:cs typeface="+mn-cs"/>
              </a:rPr>
              <a:t> </a:t>
            </a:r>
          </a:p>
          <a:p>
            <a:pPr marL="356616" lvl="1" indent="-173736" algn="l" defTabSz="914400">
              <a:spcBef>
                <a:spcPts val="300"/>
              </a:spcBef>
              <a:buClr>
                <a:srgbClr val="F0AB00"/>
              </a:buClr>
              <a:buSzPct val="80000"/>
              <a:buFont typeface="Wingdings"/>
              <a:buChar char="§"/>
            </a:pPr>
            <a:r>
              <a:rPr lang="ru-RU" sz="1400" b="0" i="0" dirty="0" smtClean="0">
                <a:solidFill>
                  <a:srgbClr val="000000"/>
                </a:solidFill>
                <a:latin typeface="Arial"/>
                <a:ea typeface="+mn-ea"/>
                <a:cs typeface="+mn-cs"/>
              </a:rPr>
              <a:t>с</a:t>
            </a:r>
            <a:r>
              <a:rPr lang="en-US" sz="1400" b="0" i="0" dirty="0" err="1" smtClean="0">
                <a:solidFill>
                  <a:srgbClr val="000000"/>
                </a:solidFill>
                <a:latin typeface="Arial"/>
                <a:ea typeface="+mn-ea"/>
                <a:cs typeface="+mn-cs"/>
              </a:rPr>
              <a:t>редство</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просмотра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документов</a:t>
            </a:r>
            <a:r>
              <a:rPr lang="en-US" sz="1400" b="0" i="0" dirty="0">
                <a:solidFill>
                  <a:srgbClr val="000000"/>
                </a:solidFill>
                <a:latin typeface="Arial"/>
                <a:ea typeface="+mn-ea"/>
                <a:cs typeface="+mn-cs"/>
              </a:rPr>
              <a:t> SAP </a:t>
            </a:r>
            <a:r>
              <a:rPr lang="en-US" sz="1400" b="0" i="0" dirty="0" err="1">
                <a:solidFill>
                  <a:srgbClr val="000000"/>
                </a:solidFill>
                <a:latin typeface="Arial"/>
                <a:ea typeface="+mn-ea"/>
                <a:cs typeface="+mn-cs"/>
              </a:rPr>
              <a:t>BusinessObjects</a:t>
            </a:r>
            <a:endParaRPr lang="en-US" sz="1400" b="0" i="0" dirty="0">
              <a:solidFill>
                <a:srgbClr val="000000"/>
              </a:solidFill>
              <a:latin typeface="Arial"/>
              <a:ea typeface="+mn-ea"/>
              <a:cs typeface="+mn-cs"/>
            </a:endParaRPr>
          </a:p>
          <a:p>
            <a:pPr marL="173736" indent="-173736" algn="l" defTabSz="914400">
              <a:spcBef>
                <a:spcPts val="300"/>
              </a:spcBef>
              <a:buClr>
                <a:srgbClr val="F0AB00"/>
              </a:buClr>
              <a:buSzPct val="80000"/>
              <a:buFont typeface="Wingdings"/>
              <a:buChar char="§"/>
            </a:pPr>
            <a:r>
              <a:rPr lang="ru-RU" sz="1400" b="0" i="0" dirty="0" err="1" smtClean="0">
                <a:solidFill>
                  <a:srgbClr val="000000"/>
                </a:solidFill>
                <a:latin typeface="Arial"/>
                <a:ea typeface="+mn-ea"/>
                <a:cs typeface="+mn-cs"/>
              </a:rPr>
              <a:t>н</a:t>
            </a:r>
            <a:r>
              <a:rPr lang="en-US" sz="1400" b="0" i="0" dirty="0" err="1" smtClean="0">
                <a:solidFill>
                  <a:srgbClr val="000000"/>
                </a:solidFill>
                <a:latin typeface="Arial"/>
                <a:ea typeface="+mn-ea"/>
                <a:cs typeface="+mn-cs"/>
              </a:rPr>
              <a:t>овый</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модуль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просмотра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документа</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в</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модуле</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Enterprise Workspaces 1.1 </a:t>
            </a:r>
          </a:p>
        </p:txBody>
      </p:sp>
      <p:cxnSp>
        <p:nvCxnSpPr>
          <p:cNvPr id="9" name="Straight Connector 8"/>
          <p:cNvCxnSpPr/>
          <p:nvPr/>
        </p:nvCxnSpPr>
        <p:spPr>
          <a:xfrm rot="10800000" flipV="1">
            <a:off x="319597" y="2755248"/>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19596" y="5349908"/>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Портал SAP NetWeaver для администраторов</a:t>
            </a:r>
            <a:br>
              <a:rPr lang="en-US" sz="2400" b="1" i="0">
                <a:solidFill>
                  <a:srgbClr val="666666"/>
                </a:solidFill>
                <a:latin typeface="Arial"/>
                <a:ea typeface="+mj-ea"/>
                <a:cs typeface="+mj-cs"/>
              </a:rPr>
            </a:br>
            <a:r>
              <a:rPr lang="en-US" sz="2000" b="0" i="0">
                <a:solidFill>
                  <a:srgbClr val="666666"/>
                </a:solidFill>
                <a:latin typeface="Arial"/>
                <a:ea typeface="+mj-ea"/>
                <a:cs typeface="+mj-cs"/>
              </a:rPr>
              <a:t>Мощные инструменты для управления инфраструктурой портала</a:t>
            </a:r>
          </a:p>
        </p:txBody>
      </p:sp>
      <p:sp>
        <p:nvSpPr>
          <p:cNvPr id="6" name="Text Placeholder 5"/>
          <p:cNvSpPr>
            <a:spLocks noGrp="1"/>
          </p:cNvSpPr>
          <p:nvPr>
            <p:ph type="body" sz="quarter" idx="10"/>
          </p:nvPr>
        </p:nvSpPr>
        <p:spPr>
          <a:xfrm>
            <a:off x="324000" y="1398586"/>
            <a:ext cx="5111600" cy="4964113"/>
          </a:xfrm>
        </p:spPr>
        <p:txBody>
          <a:bodyPr/>
          <a:lstStyle/>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Единая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технологическая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основа</a:t>
            </a:r>
            <a:r>
              <a:rPr lang="en-US" sz="1200" b="0" i="0" dirty="0">
                <a:solidFill>
                  <a:srgbClr val="000000"/>
                </a:solidFill>
                <a:latin typeface="Arial"/>
                <a:ea typeface="+mn-ea"/>
                <a:cs typeface="+mn-cs"/>
              </a:rPr>
              <a:t> с </a:t>
            </a:r>
            <a:r>
              <a:rPr lang="en-US" sz="1200" b="1" i="0" dirty="0" err="1">
                <a:solidFill>
                  <a:srgbClr val="000000"/>
                </a:solidFill>
                <a:latin typeface="Arial"/>
                <a:ea typeface="+mn-ea"/>
                <a:cs typeface="+mn-cs"/>
              </a:rPr>
              <a:t>унифицированным</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стеком</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технологий</a:t>
            </a:r>
            <a:r>
              <a:rPr lang="en-US" sz="1200" b="1" i="0" dirty="0">
                <a:solidFill>
                  <a:srgbClr val="000000"/>
                </a:solidFill>
                <a:latin typeface="Arial"/>
                <a:ea typeface="+mn-ea"/>
                <a:cs typeface="+mn-cs"/>
              </a:rPr>
              <a:t> Java </a:t>
            </a:r>
            <a:r>
              <a:rPr lang="en-US" sz="1200" b="0" i="0" dirty="0" smtClean="0">
                <a:solidFill>
                  <a:srgbClr val="000000"/>
                </a:solidFill>
                <a:latin typeface="Arial"/>
                <a:ea typeface="+mn-ea"/>
                <a:cs typeface="+mn-cs"/>
              </a:rPr>
              <a:t>(</a:t>
            </a:r>
            <a:r>
              <a:rPr lang="en-US" sz="1200" b="0" i="0" dirty="0" err="1">
                <a:solidFill>
                  <a:srgbClr val="000000"/>
                </a:solidFill>
                <a:latin typeface="Arial"/>
                <a:ea typeface="+mn-ea"/>
                <a:cs typeface="+mn-cs"/>
              </a:rPr>
              <a:t>например</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Порталы</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бизнес-процессов</a:t>
            </a:r>
            <a:r>
              <a:rPr lang="en-US" sz="1200" b="1" i="0" dirty="0">
                <a:solidFill>
                  <a:srgbClr val="000000"/>
                </a:solidFill>
                <a:latin typeface="Arial"/>
                <a:ea typeface="+mn-ea"/>
                <a:cs typeface="+mn-cs"/>
              </a:rPr>
              <a:t> </a:t>
            </a:r>
            <a:r>
              <a:rPr lang="en-US" sz="1200" b="0" i="0" dirty="0" smtClean="0">
                <a:solidFill>
                  <a:srgbClr val="000000"/>
                </a:solidFill>
                <a:latin typeface="Arial"/>
                <a:ea typeface="+mn-ea"/>
                <a:cs typeface="+mn-cs"/>
              </a:rPr>
              <a:t>с</a:t>
            </a:r>
            <a:r>
              <a:rPr lang="ru-RU"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решениями</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a:t>
            </a:r>
            <a:r>
              <a:rPr lang="en-US" sz="1200" b="0" i="0" dirty="0" err="1">
                <a:solidFill>
                  <a:srgbClr val="000000"/>
                </a:solidFill>
                <a:latin typeface="Arial"/>
                <a:ea typeface="+mn-ea"/>
                <a:cs typeface="+mn-cs"/>
              </a:rPr>
              <a:t>Платформа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управления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решениями</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Управление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бизнес-процессами</a:t>
            </a:r>
            <a:r>
              <a:rPr lang="en-US" sz="1200" b="0" i="0" dirty="0">
                <a:solidFill>
                  <a:srgbClr val="000000"/>
                </a:solidFill>
                <a:latin typeface="Arial"/>
                <a:ea typeface="+mn-ea"/>
                <a:cs typeface="+mn-cs"/>
              </a:rPr>
              <a:t>»)</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Большая</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гибкость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внедрения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благодаря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новым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эксплуатационным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параметрам</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улучшенным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установки</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a:t>
            </a:r>
            <a:r>
              <a:rPr lang="ru-RU"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обновления</a:t>
            </a:r>
            <a:endParaRPr lang="en-US" sz="1200" b="0" i="0" dirty="0">
              <a:solidFill>
                <a:srgbClr val="000000"/>
              </a:solidFill>
              <a:latin typeface="Arial"/>
              <a:ea typeface="+mn-ea"/>
              <a:cs typeface="+mn-cs"/>
            </a:endParaRP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Высокое</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качество</a:t>
            </a:r>
            <a:r>
              <a:rPr lang="en-US" sz="1200" b="1" i="0" dirty="0">
                <a:solidFill>
                  <a:srgbClr val="000000"/>
                </a:solidFill>
                <a:latin typeface="Arial"/>
                <a:ea typeface="+mn-ea"/>
                <a:cs typeface="+mn-cs"/>
              </a:rPr>
              <a:t> и </a:t>
            </a:r>
            <a:r>
              <a:rPr lang="en-US" sz="1200" b="1" i="0" dirty="0" err="1">
                <a:solidFill>
                  <a:srgbClr val="000000"/>
                </a:solidFill>
                <a:latin typeface="Arial"/>
                <a:ea typeface="+mn-ea"/>
                <a:cs typeface="+mn-cs"/>
              </a:rPr>
              <a:t>стабильность</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работы</a:t>
            </a:r>
            <a:r>
              <a:rPr lang="en-US" sz="1200" b="1" i="0" dirty="0">
                <a:solidFill>
                  <a:srgbClr val="000000"/>
                </a:solidFill>
                <a:latin typeface="Arial"/>
                <a:ea typeface="+mn-ea"/>
                <a:cs typeface="+mn-cs"/>
              </a:rPr>
              <a:t> </a:t>
            </a:r>
            <a:r>
              <a:rPr lang="en-US" sz="1200" b="1" i="0" dirty="0" err="1" smtClean="0">
                <a:solidFill>
                  <a:srgbClr val="000000"/>
                </a:solidFill>
                <a:latin typeface="Arial"/>
                <a:ea typeface="+mn-ea"/>
                <a:cs typeface="+mn-cs"/>
              </a:rPr>
              <a:t>продукта</a:t>
            </a:r>
            <a:r>
              <a:rPr lang="en-US" sz="1200" b="1"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путем</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ранней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валидации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клиентом</a:t>
            </a:r>
            <a:r>
              <a:rPr lang="en-US" sz="1200" b="0" i="0" dirty="0">
                <a:solidFill>
                  <a:srgbClr val="000000"/>
                </a:solidFill>
                <a:latin typeface="Arial"/>
                <a:ea typeface="+mn-ea"/>
                <a:cs typeface="+mn-cs"/>
              </a:rPr>
              <a:t> и </a:t>
            </a:r>
            <a:r>
              <a:rPr lang="ru-RU" sz="1200" b="0" i="0" dirty="0" smtClean="0">
                <a:solidFill>
                  <a:srgbClr val="000000"/>
                </a:solidFill>
                <a:latin typeface="Arial"/>
                <a:ea typeface="+mn-ea"/>
                <a:cs typeface="+mn-cs"/>
              </a:rPr>
              <a:t>за счет </a:t>
            </a:r>
            <a:r>
              <a:rPr lang="en-US" sz="1200" b="0" i="0" dirty="0" err="1" smtClean="0">
                <a:solidFill>
                  <a:srgbClr val="000000"/>
                </a:solidFill>
                <a:latin typeface="Arial"/>
                <a:ea typeface="+mn-ea"/>
                <a:cs typeface="+mn-cs"/>
              </a:rPr>
              <a:t>механизма</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обратной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связи</a:t>
            </a:r>
            <a:endParaRPr lang="en-US" sz="1200" b="0" i="0" dirty="0">
              <a:solidFill>
                <a:srgbClr val="000000"/>
              </a:solidFill>
              <a:latin typeface="Arial"/>
              <a:ea typeface="+mn-ea"/>
              <a:cs typeface="+mn-cs"/>
            </a:endParaRPr>
          </a:p>
          <a:p>
            <a:pPr marL="173736" indent="-173736" algn="l" defTabSz="914400">
              <a:spcBef>
                <a:spcPts val="1200"/>
              </a:spcBef>
              <a:buClr>
                <a:srgbClr val="FFC000"/>
              </a:buClr>
              <a:buSzPct val="100000"/>
              <a:buFont typeface="Wingdings"/>
              <a:buChar char="§"/>
            </a:pPr>
            <a:r>
              <a:rPr lang="en-US" sz="1200" b="1" i="0" dirty="0" err="1">
                <a:solidFill>
                  <a:srgbClr val="000000"/>
                </a:solidFill>
                <a:latin typeface="Arial"/>
                <a:ea typeface="+mn-ea"/>
                <a:cs typeface="+mn-cs"/>
              </a:rPr>
              <a:t>Существенный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рост</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производительности</a:t>
            </a:r>
            <a:r>
              <a:rPr lang="en-US" sz="1200" b="1" i="0" dirty="0">
                <a:solidFill>
                  <a:srgbClr val="000000"/>
                </a:solidFill>
                <a:latin typeface="Arial"/>
                <a:ea typeface="+mn-ea"/>
                <a:cs typeface="+mn-cs"/>
              </a:rPr>
              <a:t> </a:t>
            </a:r>
            <a:r>
              <a:rPr lang="en-US" sz="1200" b="0" i="0" dirty="0">
                <a:solidFill>
                  <a:srgbClr val="000000"/>
                </a:solidFill>
                <a:latin typeface="Arial"/>
                <a:ea typeface="+mn-ea"/>
                <a:cs typeface="+mn-cs"/>
              </a:rPr>
              <a:t>и </a:t>
            </a:r>
            <a:r>
              <a:rPr lang="en-US" sz="1200" b="1" i="0" dirty="0" err="1">
                <a:solidFill>
                  <a:srgbClr val="000000"/>
                </a:solidFill>
                <a:latin typeface="Arial"/>
                <a:ea typeface="+mn-ea"/>
                <a:cs typeface="+mn-cs"/>
              </a:rPr>
              <a:t>доступности</a:t>
            </a:r>
            <a:r>
              <a:rPr lang="en-US" sz="1200" b="0" i="0" dirty="0">
                <a:solidFill>
                  <a:srgbClr val="000000"/>
                </a:solidFill>
                <a:latin typeface="Arial"/>
                <a:ea typeface="+mn-ea"/>
                <a:cs typeface="+mn-cs"/>
              </a:rPr>
              <a:t/>
            </a:r>
            <a:br>
              <a:rPr lang="en-US" sz="1200" b="0" i="0" dirty="0">
                <a:solidFill>
                  <a:srgbClr val="000000"/>
                </a:solidFill>
                <a:latin typeface="Arial"/>
                <a:ea typeface="+mn-ea"/>
                <a:cs typeface="+mn-cs"/>
              </a:rPr>
            </a:br>
            <a:r>
              <a:rPr lang="en-US" sz="1200" b="0" i="0" dirty="0" err="1">
                <a:solidFill>
                  <a:srgbClr val="000000"/>
                </a:solidFill>
                <a:latin typeface="Arial"/>
                <a:ea typeface="+mn-ea"/>
                <a:cs typeface="+mn-cs"/>
              </a:rPr>
              <a:t>нового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сервера</a:t>
            </a:r>
            <a:r>
              <a:rPr lang="en-US" sz="1200" b="0" i="0" dirty="0">
                <a:solidFill>
                  <a:srgbClr val="000000"/>
                </a:solidFill>
                <a:latin typeface="Arial"/>
                <a:ea typeface="+mn-ea"/>
                <a:cs typeface="+mn-cs"/>
              </a:rPr>
              <a:t> Java</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Упрощённая</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интеграция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приложений</a:t>
            </a:r>
            <a:r>
              <a:rPr lang="en-US" sz="1200" b="1" i="0" dirty="0">
                <a:solidFill>
                  <a:srgbClr val="000000"/>
                </a:solidFill>
                <a:latin typeface="Arial"/>
                <a:ea typeface="+mn-ea"/>
                <a:cs typeface="+mn-cs"/>
              </a:rPr>
              <a:t> </a:t>
            </a:r>
            <a:r>
              <a:rPr lang="en-US" sz="1200" b="0" i="0" dirty="0">
                <a:solidFill>
                  <a:srgbClr val="000000"/>
                </a:solidFill>
                <a:latin typeface="Arial"/>
                <a:ea typeface="+mn-ea"/>
                <a:cs typeface="+mn-cs"/>
              </a:rPr>
              <a:t>с </a:t>
            </a:r>
            <a:r>
              <a:rPr lang="en-US" sz="1200" b="0" i="0" dirty="0" err="1">
                <a:solidFill>
                  <a:srgbClr val="000000"/>
                </a:solidFill>
                <a:latin typeface="Arial"/>
                <a:ea typeface="+mn-ea"/>
                <a:cs typeface="+mn-cs"/>
              </a:rPr>
              <a:t>помощью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улучшенного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Интегратор</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приложений</a:t>
            </a:r>
            <a:r>
              <a:rPr lang="en-US" sz="1200" b="0" i="0" dirty="0">
                <a:solidFill>
                  <a:srgbClr val="000000"/>
                </a:solidFill>
                <a:latin typeface="Arial"/>
                <a:ea typeface="+mn-ea"/>
                <a:cs typeface="+mn-cs"/>
              </a:rPr>
              <a:t>»</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Улучшенные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инструменты</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администрирования</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a:t>
            </a:r>
            <a:r>
              <a:rPr lang="ru-RU" sz="1200" b="0" i="0" dirty="0" smtClean="0">
                <a:solidFill>
                  <a:srgbClr val="000000"/>
                </a:solidFill>
                <a:latin typeface="Arial"/>
                <a:ea typeface="+mn-ea"/>
                <a:cs typeface="+mn-cs"/>
              </a:rPr>
              <a:t> </a:t>
            </a:r>
            <a:r>
              <a:rPr lang="en-US" sz="1200" b="1" i="0" dirty="0" err="1" smtClean="0">
                <a:solidFill>
                  <a:srgbClr val="000000"/>
                </a:solidFill>
                <a:latin typeface="Arial"/>
                <a:ea typeface="+mn-ea"/>
                <a:cs typeface="+mn-cs"/>
              </a:rPr>
              <a:t>диагностики</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в </a:t>
            </a:r>
            <a:r>
              <a:rPr lang="en-US" sz="1200" b="0" i="0" dirty="0" err="1">
                <a:solidFill>
                  <a:srgbClr val="000000"/>
                </a:solidFill>
                <a:latin typeface="Arial"/>
                <a:ea typeface="+mn-ea"/>
                <a:cs typeface="+mn-cs"/>
              </a:rPr>
              <a:t>инструменте</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Платформа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администрирования</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Administrator) </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Обеспечение</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практически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нулевого</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времени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простоя</a:t>
            </a:r>
            <a:r>
              <a:rPr lang="en-US" sz="1200" b="1" i="0" dirty="0">
                <a:solidFill>
                  <a:srgbClr val="000000"/>
                </a:solidFill>
                <a:latin typeface="Arial"/>
                <a:ea typeface="+mn-ea"/>
                <a:cs typeface="+mn-cs"/>
              </a:rPr>
              <a:t> </a:t>
            </a:r>
            <a:r>
              <a:rPr lang="en-US" sz="1200" b="1" i="0" dirty="0" err="1" smtClean="0">
                <a:solidFill>
                  <a:srgbClr val="000000"/>
                </a:solidFill>
                <a:latin typeface="Arial"/>
                <a:ea typeface="+mn-ea"/>
                <a:cs typeface="+mn-cs"/>
              </a:rPr>
              <a:t>на</a:t>
            </a:r>
            <a:r>
              <a:rPr lang="ru-RU" sz="1200" dirty="0">
                <a:solidFill>
                  <a:srgbClr val="000000"/>
                </a:solidFill>
                <a:latin typeface="Arial"/>
              </a:rPr>
              <a:t> </a:t>
            </a:r>
            <a:r>
              <a:rPr lang="en-US" sz="1200" b="1" i="0" dirty="0" err="1" smtClean="0">
                <a:solidFill>
                  <a:srgbClr val="000000"/>
                </a:solidFill>
                <a:latin typeface="Arial"/>
                <a:ea typeface="+mn-ea"/>
                <a:cs typeface="+mn-cs"/>
              </a:rPr>
              <a:t>обслуживание</a:t>
            </a:r>
            <a:endParaRPr lang="en-US" sz="1200" b="1" i="0" dirty="0">
              <a:solidFill>
                <a:srgbClr val="000000"/>
              </a:solidFill>
              <a:latin typeface="Arial"/>
              <a:ea typeface="+mn-ea"/>
              <a:cs typeface="+mn-cs"/>
            </a:endParaRP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Улучшенное</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управление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переносом</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данных</a:t>
            </a:r>
            <a:r>
              <a:rPr lang="en-US" sz="1200" b="1" i="0" dirty="0">
                <a:solidFill>
                  <a:srgbClr val="000000"/>
                </a:solidFill>
                <a:latin typeface="Arial"/>
                <a:ea typeface="+mn-ea"/>
                <a:cs typeface="+mn-cs"/>
              </a:rPr>
              <a:t> </a:t>
            </a:r>
            <a:r>
              <a:rPr lang="en-US" sz="1200" b="0" i="0" dirty="0">
                <a:solidFill>
                  <a:srgbClr val="000000"/>
                </a:solidFill>
                <a:latin typeface="Arial"/>
                <a:ea typeface="+mn-ea"/>
                <a:cs typeface="+mn-cs"/>
              </a:rPr>
              <a:t>с </a:t>
            </a:r>
            <a:r>
              <a:rPr lang="en-US" sz="1200" b="0" i="0" dirty="0" err="1">
                <a:solidFill>
                  <a:srgbClr val="000000"/>
                </a:solidFill>
                <a:latin typeface="Arial"/>
                <a:ea typeface="+mn-ea"/>
                <a:cs typeface="+mn-cs"/>
              </a:rPr>
              <a:t>помощью</a:t>
            </a:r>
            <a:r>
              <a:rPr lang="en-US" sz="1200" b="0" i="0" dirty="0">
                <a:solidFill>
                  <a:srgbClr val="000000"/>
                </a:solidFill>
                <a:latin typeface="Arial"/>
                <a:ea typeface="+mn-ea"/>
                <a:cs typeface="+mn-cs"/>
              </a:rPr>
              <a:t> </a:t>
            </a:r>
            <a:r>
              <a:rPr lang="en-US" sz="1200" b="1" i="0" dirty="0">
                <a:solidFill>
                  <a:srgbClr val="000000"/>
                </a:solidFill>
                <a:latin typeface="Arial"/>
                <a:ea typeface="+mn-ea"/>
                <a:cs typeface="+mn-cs"/>
              </a:rPr>
              <a:t>CTS+</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mn-cs"/>
              </a:rPr>
              <a:t>Улучшенная</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поддержка</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взаимодействия</a:t>
            </a:r>
            <a:r>
              <a:rPr lang="en-US" sz="1200" b="1" i="0" dirty="0">
                <a:solidFill>
                  <a:srgbClr val="000000"/>
                </a:solidFill>
                <a:latin typeface="Arial"/>
                <a:ea typeface="+mn-ea"/>
                <a:cs typeface="+mn-cs"/>
              </a:rPr>
              <a:t> </a:t>
            </a:r>
            <a:r>
              <a:rPr lang="en-US" sz="1200" b="0" i="0" dirty="0" err="1">
                <a:solidFill>
                  <a:srgbClr val="000000"/>
                </a:solidFill>
                <a:latin typeface="Arial"/>
                <a:ea typeface="+mn-ea"/>
                <a:cs typeface="+mn-cs"/>
              </a:rPr>
              <a:t>порталов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между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собой</a:t>
            </a:r>
            <a:endParaRPr lang="en-US" sz="1200" b="0" i="0" dirty="0">
              <a:solidFill>
                <a:srgbClr val="000000"/>
              </a:solidFill>
              <a:latin typeface="Arial"/>
              <a:ea typeface="+mn-ea"/>
              <a:cs typeface="+mn-cs"/>
            </a:endParaRPr>
          </a:p>
        </p:txBody>
      </p:sp>
      <p:pic>
        <p:nvPicPr>
          <p:cNvPr id="5" name="Picture 4" descr="272252_l_srgb_s_gl.jpg"/>
          <p:cNvPicPr>
            <a:picLocks noChangeAspect="1"/>
          </p:cNvPicPr>
          <p:nvPr/>
        </p:nvPicPr>
        <p:blipFill>
          <a:blip r:embed="rId3" cstate="screen"/>
          <a:srcRect/>
          <a:stretch>
            <a:fillRect/>
          </a:stretch>
        </p:blipFill>
        <p:spPr>
          <a:xfrm>
            <a:off x="5614489" y="1690687"/>
            <a:ext cx="3156678" cy="4320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Администрирование портала</a:t>
            </a:r>
            <a:br>
              <a:rPr lang="en-US" sz="2400" b="1" i="0">
                <a:solidFill>
                  <a:srgbClr val="666666"/>
                </a:solidFill>
                <a:latin typeface="Arial"/>
                <a:ea typeface="+mj-ea"/>
                <a:cs typeface="+mj-cs"/>
              </a:rPr>
            </a:br>
            <a:r>
              <a:rPr lang="en-US" sz="1800" b="0" i="0">
                <a:solidFill>
                  <a:srgbClr val="666666"/>
                </a:solidFill>
                <a:latin typeface="Arial"/>
                <a:ea typeface="+mj-ea"/>
                <a:cs typeface="+mj-cs"/>
              </a:rPr>
              <a:t>Улучшенный уровень интеграции решений SAP, Business Objects и сторонних приложений</a:t>
            </a:r>
          </a:p>
        </p:txBody>
      </p:sp>
      <p:sp>
        <p:nvSpPr>
          <p:cNvPr id="4" name="TextBox 3"/>
          <p:cNvSpPr txBox="1"/>
          <p:nvPr/>
        </p:nvSpPr>
        <p:spPr>
          <a:xfrm>
            <a:off x="319597" y="3305533"/>
            <a:ext cx="5932520" cy="3196867"/>
          </a:xfrm>
          <a:prstGeom prst="rect">
            <a:avLst/>
          </a:prstGeom>
          <a:noFill/>
          <a:ln w="12700" algn="ctr">
            <a:noFill/>
            <a:round/>
            <a:headEnd/>
            <a:tailEnd/>
          </a:ln>
          <a:effectLst/>
        </p:spPr>
        <p:txBody>
          <a:bodyPr lIns="36000" tIns="36000" rIns="36000" bIns="36000"/>
          <a:lstStyle/>
          <a:p>
            <a:pPr algn="l" defTabSz="914400">
              <a:spcBef>
                <a:spcPts val="300"/>
              </a:spcBef>
              <a:buNone/>
            </a:pPr>
            <a:r>
              <a:rPr lang="en-US" sz="1150" b="1" i="0" dirty="0" err="1">
                <a:solidFill>
                  <a:srgbClr val="0070C0"/>
                </a:solidFill>
                <a:latin typeface="Arial"/>
                <a:ea typeface="Arial Unicode MS"/>
                <a:cs typeface="Arial Unicode MS"/>
              </a:rPr>
              <a:t>Основные</a:t>
            </a:r>
            <a:r>
              <a:rPr lang="en-US" sz="1150" b="1" i="0" dirty="0">
                <a:solidFill>
                  <a:srgbClr val="0070C0"/>
                </a:solidFill>
                <a:latin typeface="Arial"/>
                <a:ea typeface="Arial Unicode MS"/>
                <a:cs typeface="Arial Unicode MS"/>
              </a:rPr>
              <a:t> </a:t>
            </a:r>
            <a:r>
              <a:rPr lang="en-US" sz="1150" b="1" i="0" dirty="0" err="1">
                <a:solidFill>
                  <a:srgbClr val="0070C0"/>
                </a:solidFill>
                <a:latin typeface="Arial"/>
                <a:ea typeface="Arial Unicode MS"/>
                <a:cs typeface="Arial Unicode MS"/>
              </a:rPr>
              <a:t>возможности</a:t>
            </a:r>
            <a:endParaRPr lang="en-US" sz="1150" b="1" i="0" dirty="0">
              <a:solidFill>
                <a:srgbClr val="0070C0"/>
              </a:solidFill>
              <a:latin typeface="Arial"/>
              <a:ea typeface="Arial Unicode MS"/>
              <a:cs typeface="Arial Unicode MS"/>
            </a:endParaRPr>
          </a:p>
          <a:p>
            <a:pPr marL="173736" indent="-173736" algn="l" defTabSz="914400">
              <a:spcBef>
                <a:spcPts val="600"/>
              </a:spcBef>
              <a:buClr>
                <a:srgbClr val="F0AB00"/>
              </a:buClr>
              <a:buFont typeface="Wingdings"/>
              <a:buChar char="§"/>
            </a:pPr>
            <a:r>
              <a:rPr lang="en-US" sz="1150" b="0" i="0" dirty="0" err="1">
                <a:latin typeface="Arial"/>
              </a:rPr>
              <a:t>Упрощённое</a:t>
            </a:r>
            <a:r>
              <a:rPr lang="en-US" sz="1150" b="0" i="0" dirty="0">
                <a:latin typeface="Arial"/>
              </a:rPr>
              <a:t> </a:t>
            </a:r>
            <a:r>
              <a:rPr lang="en-US" sz="1150" b="0" i="0" dirty="0" err="1">
                <a:latin typeface="Arial"/>
              </a:rPr>
              <a:t>управление</a:t>
            </a:r>
            <a:r>
              <a:rPr lang="en-US" sz="1150" b="0" i="0" dirty="0">
                <a:latin typeface="Arial"/>
              </a:rPr>
              <a:t> </a:t>
            </a:r>
            <a:r>
              <a:rPr lang="en-US" sz="1150" b="0" i="0" dirty="0" err="1">
                <a:latin typeface="Arial"/>
              </a:rPr>
              <a:t>системной</a:t>
            </a:r>
            <a:r>
              <a:rPr lang="en-US" sz="1150" b="0" i="0" dirty="0">
                <a:latin typeface="Arial"/>
              </a:rPr>
              <a:t> </a:t>
            </a:r>
            <a:r>
              <a:rPr lang="en-US" sz="1150" b="0" i="0" dirty="0" err="1">
                <a:latin typeface="Arial"/>
              </a:rPr>
              <a:t>средой</a:t>
            </a:r>
            <a:r>
              <a:rPr lang="en-US" sz="1150" b="0" i="0" dirty="0">
                <a:latin typeface="Arial"/>
              </a:rPr>
              <a:t> и </a:t>
            </a:r>
            <a:r>
              <a:rPr lang="en-US" sz="1150" b="0" i="0" dirty="0" err="1">
                <a:latin typeface="Arial"/>
              </a:rPr>
              <a:t>синхронизацией</a:t>
            </a:r>
            <a:r>
              <a:rPr lang="en-US" sz="1150" b="0" i="0" dirty="0">
                <a:latin typeface="Arial"/>
              </a:rPr>
              <a:t> </a:t>
            </a:r>
            <a:r>
              <a:rPr lang="en-US" sz="1150" b="0" i="0" dirty="0" err="1">
                <a:latin typeface="Arial"/>
              </a:rPr>
              <a:t>директорий</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Открытая</a:t>
            </a:r>
            <a:r>
              <a:rPr lang="en-US" sz="1150" b="0" i="0" dirty="0">
                <a:latin typeface="Arial"/>
              </a:rPr>
              <a:t> </a:t>
            </a:r>
            <a:r>
              <a:rPr lang="en-US" sz="1150" b="0" i="0" dirty="0" err="1">
                <a:latin typeface="Arial"/>
              </a:rPr>
              <a:t>платформа</a:t>
            </a:r>
            <a:r>
              <a:rPr lang="en-US" sz="1150" b="0" i="0" dirty="0">
                <a:latin typeface="Arial"/>
              </a:rPr>
              <a:t> разработки Ajax, </a:t>
            </a:r>
            <a:r>
              <a:rPr lang="en-US" sz="1150" b="0" i="0" dirty="0" err="1">
                <a:latin typeface="Arial"/>
              </a:rPr>
              <a:t>облегчающая</a:t>
            </a:r>
            <a:r>
              <a:rPr lang="en-US" sz="1150" b="0" i="0" dirty="0">
                <a:latin typeface="Arial"/>
              </a:rPr>
              <a:t> </a:t>
            </a:r>
            <a:r>
              <a:rPr lang="en-US" sz="1150" b="0" i="0" dirty="0" err="1">
                <a:latin typeface="Arial"/>
              </a:rPr>
              <a:t>брендинг</a:t>
            </a:r>
            <a:r>
              <a:rPr lang="en-US" sz="1150" b="0" i="0" dirty="0">
                <a:latin typeface="Arial"/>
              </a:rPr>
              <a:t> и </a:t>
            </a:r>
            <a:r>
              <a:rPr lang="en-US" sz="1150" b="0" i="0" dirty="0" err="1">
                <a:latin typeface="Arial"/>
              </a:rPr>
              <a:t>обеспечивающая</a:t>
            </a:r>
            <a:r>
              <a:rPr lang="en-US" sz="1150" b="0" i="0" dirty="0">
                <a:latin typeface="Arial"/>
              </a:rPr>
              <a:t> </a:t>
            </a:r>
            <a:r>
              <a:rPr lang="en-US" sz="1150" b="0" i="0" dirty="0" err="1">
                <a:latin typeface="Arial"/>
              </a:rPr>
              <a:t>гибкость</a:t>
            </a:r>
            <a:r>
              <a:rPr lang="en-US" sz="1150" b="0" i="0" dirty="0">
                <a:latin typeface="Arial"/>
              </a:rPr>
              <a:t> </a:t>
            </a:r>
            <a:r>
              <a:rPr lang="en-US" sz="1150" b="0" i="0" dirty="0" err="1">
                <a:latin typeface="Arial"/>
              </a:rPr>
              <a:t>настройки</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Упрощённый</a:t>
            </a:r>
            <a:r>
              <a:rPr lang="en-US" sz="1150" b="0" i="0" dirty="0">
                <a:latin typeface="Arial"/>
              </a:rPr>
              <a:t> </a:t>
            </a:r>
            <a:r>
              <a:rPr lang="en-US" sz="1150" b="0" i="0" dirty="0" err="1">
                <a:latin typeface="Arial"/>
              </a:rPr>
              <a:t>механизм</a:t>
            </a:r>
            <a:r>
              <a:rPr lang="en-US" sz="1150" b="0" i="0" dirty="0">
                <a:latin typeface="Arial"/>
              </a:rPr>
              <a:t> </a:t>
            </a:r>
            <a:r>
              <a:rPr lang="en-US" sz="1150" b="0" i="0" dirty="0" err="1">
                <a:latin typeface="Arial"/>
              </a:rPr>
              <a:t>создания</a:t>
            </a:r>
            <a:r>
              <a:rPr lang="en-US" sz="1150" b="0" i="0" dirty="0">
                <a:latin typeface="Arial"/>
              </a:rPr>
              <a:t> и </a:t>
            </a:r>
            <a:r>
              <a:rPr lang="en-US" sz="1150" b="0" i="0" dirty="0" err="1">
                <a:latin typeface="Arial"/>
              </a:rPr>
              <a:t>сопровождения</a:t>
            </a:r>
            <a:r>
              <a:rPr lang="en-US" sz="1150" b="0" i="0" dirty="0">
                <a:latin typeface="Arial"/>
              </a:rPr>
              <a:t> </a:t>
            </a:r>
            <a:r>
              <a:rPr lang="en-US" sz="1150" b="0" i="0" dirty="0" err="1">
                <a:latin typeface="Arial"/>
              </a:rPr>
              <a:t>содержимого</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Усовершенствованные</a:t>
            </a:r>
            <a:r>
              <a:rPr lang="en-US" sz="1150" b="0" i="0" dirty="0">
                <a:latin typeface="Arial"/>
              </a:rPr>
              <a:t> </a:t>
            </a:r>
            <a:r>
              <a:rPr lang="en-US" sz="1150" b="0" i="0" dirty="0" err="1">
                <a:latin typeface="Arial"/>
              </a:rPr>
              <a:t>мастера</a:t>
            </a:r>
            <a:r>
              <a:rPr lang="en-US" sz="1150" b="0" i="0" dirty="0">
                <a:latin typeface="Arial"/>
              </a:rPr>
              <a:t> </a:t>
            </a:r>
            <a:r>
              <a:rPr lang="en-US" sz="1150" b="0" i="0" dirty="0" err="1">
                <a:latin typeface="Arial"/>
              </a:rPr>
              <a:t>загрузки</a:t>
            </a:r>
            <a:r>
              <a:rPr lang="en-US" sz="1150" b="0" i="0" dirty="0">
                <a:latin typeface="Arial"/>
              </a:rPr>
              <a:t> </a:t>
            </a:r>
            <a:r>
              <a:rPr lang="en-US" sz="1150" b="0" i="0" dirty="0" err="1">
                <a:latin typeface="Arial"/>
              </a:rPr>
              <a:t>ролей</a:t>
            </a:r>
            <a:r>
              <a:rPr lang="en-US" sz="1150" b="0" i="0" dirty="0">
                <a:latin typeface="Arial"/>
              </a:rPr>
              <a:t>, </a:t>
            </a:r>
            <a:r>
              <a:rPr lang="en-US" sz="1150" b="0" i="0" dirty="0" err="1">
                <a:latin typeface="Arial"/>
              </a:rPr>
              <a:t>создания</a:t>
            </a:r>
            <a:r>
              <a:rPr lang="en-US" sz="1150" b="0" i="0" dirty="0">
                <a:latin typeface="Arial"/>
              </a:rPr>
              <a:t> </a:t>
            </a:r>
            <a:r>
              <a:rPr lang="en-US" sz="1150" b="0" i="0" dirty="0" err="1">
                <a:latin typeface="Arial"/>
              </a:rPr>
              <a:t>содержимого</a:t>
            </a:r>
            <a:r>
              <a:rPr lang="en-US" sz="1150" b="0" i="0" dirty="0">
                <a:latin typeface="Arial"/>
              </a:rPr>
              <a:t> </a:t>
            </a:r>
            <a:r>
              <a:rPr lang="ru-RU" sz="1150" b="0" i="0" dirty="0" smtClean="0">
                <a:latin typeface="Arial"/>
              </a:rPr>
              <a:t/>
            </a:r>
            <a:br>
              <a:rPr lang="ru-RU" sz="1150" b="0" i="0" dirty="0" smtClean="0">
                <a:latin typeface="Arial"/>
              </a:rPr>
            </a:br>
            <a:r>
              <a:rPr lang="en-US" sz="1150" b="0" i="0" dirty="0" smtClean="0">
                <a:latin typeface="Arial"/>
              </a:rPr>
              <a:t>и </a:t>
            </a:r>
            <a:r>
              <a:rPr lang="en-US" sz="1150" b="0" i="0" dirty="0" err="1">
                <a:latin typeface="Arial"/>
              </a:rPr>
              <a:t>переноса</a:t>
            </a:r>
            <a:r>
              <a:rPr lang="en-US" sz="1150" b="0" i="0" dirty="0">
                <a:latin typeface="Arial"/>
              </a:rPr>
              <a:t> </a:t>
            </a:r>
            <a:r>
              <a:rPr lang="en-US" sz="1150" b="0" i="0" dirty="0" err="1">
                <a:latin typeface="Arial"/>
              </a:rPr>
              <a:t>данных</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Рабочий</a:t>
            </a:r>
            <a:r>
              <a:rPr lang="en-US" sz="1150" b="0" i="0" dirty="0">
                <a:latin typeface="Arial"/>
              </a:rPr>
              <a:t> </a:t>
            </a:r>
            <a:r>
              <a:rPr lang="en-US" sz="1150" b="0" i="0" dirty="0" err="1">
                <a:latin typeface="Arial"/>
              </a:rPr>
              <a:t>стол</a:t>
            </a:r>
            <a:r>
              <a:rPr lang="en-US" sz="1150" b="0" i="0" dirty="0">
                <a:latin typeface="Arial"/>
              </a:rPr>
              <a:t> </a:t>
            </a:r>
            <a:r>
              <a:rPr lang="en-US" sz="1150" b="0" i="0" dirty="0" err="1">
                <a:latin typeface="Arial"/>
              </a:rPr>
              <a:t>процессов</a:t>
            </a:r>
            <a:r>
              <a:rPr lang="en-US" sz="1150" b="0" i="0" dirty="0">
                <a:latin typeface="Arial"/>
              </a:rPr>
              <a:t> (</a:t>
            </a:r>
            <a:r>
              <a:rPr lang="en-US" sz="1150" b="0" i="0" dirty="0" err="1">
                <a:latin typeface="Arial"/>
              </a:rPr>
              <a:t>например</a:t>
            </a:r>
            <a:r>
              <a:rPr lang="en-US" sz="1150" b="0" i="0" dirty="0">
                <a:latin typeface="Arial"/>
              </a:rPr>
              <a:t>, </a:t>
            </a:r>
            <a:r>
              <a:rPr lang="en-US" sz="1150" b="0" i="0" dirty="0" err="1">
                <a:latin typeface="Arial"/>
              </a:rPr>
              <a:t>предупреждения</a:t>
            </a:r>
            <a:r>
              <a:rPr lang="en-US" sz="1150" b="0" i="0" dirty="0">
                <a:latin typeface="Arial"/>
              </a:rPr>
              <a:t> и </a:t>
            </a:r>
            <a:r>
              <a:rPr lang="en-US" sz="1150" b="0" i="0" dirty="0" err="1">
                <a:latin typeface="Arial"/>
              </a:rPr>
              <a:t>оповещения</a:t>
            </a:r>
            <a:r>
              <a:rPr lang="en-US" sz="1150" b="0" i="0" dirty="0">
                <a:latin typeface="Arial"/>
              </a:rPr>
              <a:t> </a:t>
            </a:r>
            <a:r>
              <a:rPr lang="en-US" sz="1150" b="0" i="0" dirty="0" err="1">
                <a:latin typeface="Arial"/>
              </a:rPr>
              <a:t>из</a:t>
            </a:r>
            <a:r>
              <a:rPr lang="en-US" sz="1150" b="0" i="0" dirty="0">
                <a:latin typeface="Arial"/>
              </a:rPr>
              <a:t> </a:t>
            </a:r>
            <a:r>
              <a:rPr lang="en-US" sz="1150" b="0" i="0" dirty="0" err="1">
                <a:latin typeface="Arial"/>
              </a:rPr>
              <a:t>решения</a:t>
            </a:r>
            <a:r>
              <a:rPr lang="en-US" sz="1150" b="0" i="0" dirty="0">
                <a:latin typeface="Arial"/>
              </a:rPr>
              <a:t> «</a:t>
            </a:r>
            <a:r>
              <a:rPr lang="en-US" sz="1150" b="0" i="0" dirty="0" err="1">
                <a:latin typeface="Arial"/>
              </a:rPr>
              <a:t>Управление</a:t>
            </a:r>
            <a:r>
              <a:rPr lang="en-US" sz="1150" b="0" i="0" dirty="0">
                <a:latin typeface="Arial"/>
              </a:rPr>
              <a:t> </a:t>
            </a:r>
            <a:r>
              <a:rPr lang="en-US" sz="1150" b="0" i="0" dirty="0" err="1">
                <a:latin typeface="Arial"/>
              </a:rPr>
              <a:t>бизнес-процессами</a:t>
            </a:r>
            <a:r>
              <a:rPr lang="en-US" sz="1150" b="0" i="0" dirty="0">
                <a:latin typeface="Arial"/>
              </a:rPr>
              <a:t>»), </a:t>
            </a:r>
            <a:r>
              <a:rPr lang="en-US" sz="1150" b="0" i="0" dirty="0" err="1">
                <a:latin typeface="Arial"/>
              </a:rPr>
              <a:t>доступный</a:t>
            </a:r>
            <a:r>
              <a:rPr lang="en-US" sz="1150" b="0" i="0" dirty="0">
                <a:latin typeface="Arial"/>
              </a:rPr>
              <a:t> </a:t>
            </a:r>
            <a:r>
              <a:rPr lang="en-US" sz="1150" b="0" i="0" dirty="0" err="1">
                <a:latin typeface="Arial"/>
              </a:rPr>
              <a:t>через</a:t>
            </a:r>
            <a:r>
              <a:rPr lang="en-US" sz="1150" b="0" i="0" dirty="0">
                <a:latin typeface="Arial"/>
              </a:rPr>
              <a:t> </a:t>
            </a:r>
            <a:r>
              <a:rPr lang="en-US" sz="1150" b="0" i="0" dirty="0" err="1">
                <a:latin typeface="Arial"/>
              </a:rPr>
              <a:t>универсальный</a:t>
            </a:r>
            <a:r>
              <a:rPr lang="en-US" sz="1150" b="0" i="0" dirty="0">
                <a:latin typeface="Arial"/>
              </a:rPr>
              <a:t> </a:t>
            </a:r>
            <a:r>
              <a:rPr lang="en-US" sz="1150" b="0" i="0" dirty="0" err="1">
                <a:latin typeface="Arial"/>
              </a:rPr>
              <a:t>список</a:t>
            </a:r>
            <a:r>
              <a:rPr lang="en-US" sz="1150" b="0" i="0" dirty="0">
                <a:latin typeface="Arial"/>
              </a:rPr>
              <a:t> </a:t>
            </a:r>
            <a:r>
              <a:rPr lang="en-US" sz="1150" b="0" i="0" dirty="0" err="1">
                <a:latin typeface="Arial"/>
              </a:rPr>
              <a:t>задач</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Поддержка</a:t>
            </a:r>
            <a:r>
              <a:rPr lang="en-US" sz="1150" b="0" i="0" dirty="0">
                <a:latin typeface="Arial"/>
              </a:rPr>
              <a:t> </a:t>
            </a:r>
            <a:r>
              <a:rPr lang="en-US" sz="1150" b="0" i="0" dirty="0" err="1">
                <a:latin typeface="Arial"/>
              </a:rPr>
              <a:t>записи</a:t>
            </a:r>
            <a:r>
              <a:rPr lang="en-US" sz="1150" b="0" i="0" dirty="0">
                <a:latin typeface="Arial"/>
              </a:rPr>
              <a:t> </a:t>
            </a:r>
            <a:r>
              <a:rPr lang="en-US" sz="1150" b="0" i="0" dirty="0" err="1">
                <a:latin typeface="Arial"/>
              </a:rPr>
              <a:t>изменений</a:t>
            </a:r>
            <a:r>
              <a:rPr lang="en-US" sz="1150" b="0" i="0" dirty="0">
                <a:latin typeface="Arial"/>
              </a:rPr>
              <a:t> и </a:t>
            </a:r>
            <a:r>
              <a:rPr lang="en-US" sz="1150" b="0" i="0" dirty="0" err="1">
                <a:latin typeface="Arial"/>
              </a:rPr>
              <a:t>унифицированный</a:t>
            </a:r>
            <a:r>
              <a:rPr lang="en-US" sz="1150" b="0" i="0" dirty="0">
                <a:latin typeface="Arial"/>
              </a:rPr>
              <a:t> </a:t>
            </a:r>
            <a:r>
              <a:rPr lang="en-US" sz="1150" b="0" i="0" dirty="0" err="1">
                <a:latin typeface="Arial"/>
              </a:rPr>
              <a:t>перенос</a:t>
            </a:r>
            <a:r>
              <a:rPr lang="en-US" sz="1150" b="0" i="0" dirty="0">
                <a:latin typeface="Arial"/>
              </a:rPr>
              <a:t> </a:t>
            </a:r>
            <a:r>
              <a:rPr lang="en-US" sz="1150" b="0" i="0" dirty="0" err="1">
                <a:latin typeface="Arial"/>
              </a:rPr>
              <a:t>данных</a:t>
            </a:r>
            <a:r>
              <a:rPr lang="en-US" sz="1150" b="0" i="0" dirty="0">
                <a:latin typeface="Arial"/>
              </a:rPr>
              <a:t> с </a:t>
            </a:r>
            <a:r>
              <a:rPr lang="en-US" sz="1150" b="0" i="0" dirty="0" err="1">
                <a:latin typeface="Arial"/>
              </a:rPr>
              <a:t>помощью</a:t>
            </a:r>
            <a:r>
              <a:rPr lang="en-US" sz="1150" b="0" i="0" dirty="0">
                <a:latin typeface="Arial"/>
              </a:rPr>
              <a:t> CTS+ </a:t>
            </a:r>
          </a:p>
          <a:p>
            <a:pPr marL="173736" indent="-173736" algn="l" defTabSz="914400">
              <a:spcBef>
                <a:spcPts val="600"/>
              </a:spcBef>
              <a:buClr>
                <a:srgbClr val="F0AB00"/>
              </a:buClr>
              <a:buFont typeface="Wingdings"/>
              <a:buChar char="§"/>
            </a:pPr>
            <a:r>
              <a:rPr lang="en-US" sz="1150" b="0" i="0" dirty="0" err="1">
                <a:latin typeface="Arial"/>
              </a:rPr>
              <a:t>Настраиваемые</a:t>
            </a:r>
            <a:r>
              <a:rPr lang="en-US" sz="1150" b="0" i="0" dirty="0">
                <a:latin typeface="Arial"/>
              </a:rPr>
              <a:t> </a:t>
            </a:r>
            <a:r>
              <a:rPr lang="en-US" sz="1150" b="0" i="0" dirty="0" err="1">
                <a:latin typeface="Arial"/>
              </a:rPr>
              <a:t>страницы</a:t>
            </a:r>
            <a:r>
              <a:rPr lang="en-US" sz="1150" b="0" i="0" dirty="0">
                <a:latin typeface="Arial"/>
              </a:rPr>
              <a:t> с </a:t>
            </a:r>
            <a:r>
              <a:rPr lang="en-US" sz="1150" b="0" i="0" dirty="0" err="1">
                <a:latin typeface="Arial"/>
              </a:rPr>
              <a:t>сообщениями</a:t>
            </a:r>
            <a:r>
              <a:rPr lang="en-US" sz="1150" b="0" i="0" dirty="0">
                <a:latin typeface="Arial"/>
              </a:rPr>
              <a:t> </a:t>
            </a:r>
            <a:r>
              <a:rPr lang="en-US" sz="1150" b="0" i="0" dirty="0" err="1">
                <a:latin typeface="Arial"/>
              </a:rPr>
              <a:t>об</a:t>
            </a:r>
            <a:r>
              <a:rPr lang="en-US" sz="1150" b="0" i="0" dirty="0">
                <a:latin typeface="Arial"/>
              </a:rPr>
              <a:t> </a:t>
            </a:r>
            <a:r>
              <a:rPr lang="en-US" sz="1150" b="0" i="0" dirty="0" err="1">
                <a:latin typeface="Arial"/>
              </a:rPr>
              <a:t>ошибках</a:t>
            </a:r>
            <a:r>
              <a:rPr lang="en-US" sz="1150" b="0" i="0" dirty="0">
                <a:latin typeface="Arial"/>
              </a:rPr>
              <a:t> и </a:t>
            </a:r>
            <a:r>
              <a:rPr lang="en-US" sz="1150" b="0" i="0" dirty="0" err="1">
                <a:latin typeface="Arial"/>
              </a:rPr>
              <a:t>возможность</a:t>
            </a:r>
            <a:r>
              <a:rPr lang="en-US" sz="1150" b="0" i="0" dirty="0">
                <a:latin typeface="Arial"/>
              </a:rPr>
              <a:t> </a:t>
            </a:r>
            <a:r>
              <a:rPr lang="en-US" sz="1150" b="0" i="0" dirty="0" err="1">
                <a:latin typeface="Arial"/>
              </a:rPr>
              <a:t>отслеживания</a:t>
            </a:r>
            <a:r>
              <a:rPr lang="en-US" sz="1150" b="0" i="0" dirty="0">
                <a:latin typeface="Arial"/>
              </a:rPr>
              <a:t> </a:t>
            </a:r>
            <a:r>
              <a:rPr lang="en-US" sz="1150" b="0" i="0" dirty="0" err="1">
                <a:latin typeface="Arial"/>
              </a:rPr>
              <a:t>ошибок</a:t>
            </a:r>
            <a:endParaRPr lang="en-US" sz="1150" b="0" i="0" dirty="0">
              <a:latin typeface="Arial"/>
            </a:endParaRPr>
          </a:p>
          <a:p>
            <a:pPr marL="173736" indent="-173736" algn="l" defTabSz="914400">
              <a:spcBef>
                <a:spcPts val="600"/>
              </a:spcBef>
              <a:buClr>
                <a:srgbClr val="F0AB00"/>
              </a:buClr>
              <a:buFont typeface="Wingdings"/>
              <a:buChar char="§"/>
            </a:pPr>
            <a:r>
              <a:rPr lang="en-US" sz="1150" b="0" i="0" dirty="0" err="1">
                <a:latin typeface="Arial"/>
              </a:rPr>
              <a:t>Расширенные</a:t>
            </a:r>
            <a:r>
              <a:rPr lang="en-US" sz="1150" b="0" i="0" dirty="0">
                <a:latin typeface="Arial"/>
              </a:rPr>
              <a:t> </a:t>
            </a:r>
            <a:r>
              <a:rPr lang="en-US" sz="1150" b="0" i="0" dirty="0" err="1">
                <a:latin typeface="Arial"/>
              </a:rPr>
              <a:t>возможности</a:t>
            </a:r>
            <a:r>
              <a:rPr lang="en-US" sz="1150" b="0" i="0" dirty="0">
                <a:latin typeface="Arial"/>
              </a:rPr>
              <a:t> </a:t>
            </a:r>
            <a:r>
              <a:rPr lang="en-US" sz="1150" b="0" i="0" dirty="0" err="1">
                <a:latin typeface="Arial"/>
              </a:rPr>
              <a:t>кэширования</a:t>
            </a:r>
            <a:r>
              <a:rPr lang="en-US" sz="1150" b="0" i="0" dirty="0">
                <a:latin typeface="Arial"/>
              </a:rPr>
              <a:t> и </a:t>
            </a:r>
            <a:r>
              <a:rPr lang="en-US" sz="1150" b="0" i="0" dirty="0" err="1">
                <a:latin typeface="Arial"/>
              </a:rPr>
              <a:t>управления</a:t>
            </a:r>
            <a:r>
              <a:rPr lang="en-US" sz="1150" b="0" i="0" dirty="0">
                <a:latin typeface="Arial"/>
              </a:rPr>
              <a:t> </a:t>
            </a:r>
            <a:r>
              <a:rPr lang="en-US" sz="1150" b="0" i="0" dirty="0" err="1">
                <a:latin typeface="Arial"/>
              </a:rPr>
              <a:t>использованием</a:t>
            </a:r>
            <a:r>
              <a:rPr lang="en-US" sz="1150" b="0" i="0" dirty="0">
                <a:latin typeface="Arial"/>
              </a:rPr>
              <a:t> </a:t>
            </a:r>
            <a:r>
              <a:rPr lang="en-US" sz="1150" b="0" i="0" dirty="0" err="1">
                <a:latin typeface="Arial"/>
              </a:rPr>
              <a:t>памяти</a:t>
            </a:r>
            <a:endParaRPr lang="en-US" sz="1150" b="0" i="0" dirty="0">
              <a:latin typeface="Arial"/>
            </a:endParaRPr>
          </a:p>
        </p:txBody>
      </p:sp>
      <p:pic>
        <p:nvPicPr>
          <p:cNvPr id="9" name="Picture 8" descr="App_Portal.png"/>
          <p:cNvPicPr/>
          <p:nvPr/>
        </p:nvPicPr>
        <p:blipFill>
          <a:blip r:embed="rId3" cstate="screen"/>
          <a:srcRect r="748" b="3863"/>
          <a:stretch>
            <a:fillRect/>
          </a:stretch>
        </p:blipFill>
        <p:spPr>
          <a:xfrm>
            <a:off x="6322112" y="4097599"/>
            <a:ext cx="2597255" cy="2017068"/>
          </a:xfrm>
          <a:prstGeom prst="rect">
            <a:avLst/>
          </a:prstGeom>
          <a:ln>
            <a:noFill/>
          </a:ln>
          <a:effectLst>
            <a:outerShdw blurRad="50800" dist="38100" dir="2700000" algn="tl" rotWithShape="0">
              <a:prstClr val="black">
                <a:alpha val="40000"/>
              </a:prstClr>
            </a:outerShdw>
          </a:effectLst>
        </p:spPr>
      </p:pic>
      <p:sp>
        <p:nvSpPr>
          <p:cNvPr id="11" name="TextBox 10"/>
          <p:cNvSpPr txBox="1"/>
          <p:nvPr/>
        </p:nvSpPr>
        <p:spPr>
          <a:xfrm>
            <a:off x="319597" y="1491462"/>
            <a:ext cx="4693112" cy="1771128"/>
          </a:xfrm>
          <a:prstGeom prst="rect">
            <a:avLst/>
          </a:prstGeom>
          <a:noFill/>
          <a:ln w="12700" algn="ctr">
            <a:noFill/>
            <a:round/>
            <a:headEnd/>
            <a:tailEnd/>
          </a:ln>
          <a:effectLst/>
        </p:spPr>
        <p:txBody>
          <a:bodyPr lIns="36000" tIns="36000" rIns="36000" bIns="36000"/>
          <a:lstStyle/>
          <a:p>
            <a:pPr algn="l" defTabSz="914400">
              <a:spcBef>
                <a:spcPts val="300"/>
              </a:spcBef>
              <a:buNone/>
            </a:pPr>
            <a:r>
              <a:rPr lang="en-US" sz="1150" b="1" i="0" dirty="0" err="1">
                <a:solidFill>
                  <a:srgbClr val="0070C0"/>
                </a:solidFill>
                <a:ea typeface="Arial Unicode MS"/>
                <a:cs typeface="Arial Unicode MS"/>
              </a:rPr>
              <a:t>Преимущества</a:t>
            </a:r>
            <a:r>
              <a:rPr lang="en-US" sz="1150" b="0" i="0" dirty="0">
                <a:latin typeface="Arial Black"/>
              </a:rPr>
              <a:t> </a:t>
            </a:r>
          </a:p>
          <a:p>
            <a:pPr marL="173736" indent="-173736" algn="l" defTabSz="914400">
              <a:spcBef>
                <a:spcPts val="600"/>
              </a:spcBef>
              <a:buClr>
                <a:srgbClr val="F0AB00"/>
              </a:buClr>
              <a:buFont typeface="Wingdings"/>
              <a:buChar char="§"/>
            </a:pPr>
            <a:r>
              <a:rPr lang="en-US" sz="1150" b="0" i="0" dirty="0" err="1"/>
              <a:t>Упрощённое</a:t>
            </a:r>
            <a:r>
              <a:rPr lang="en-US" sz="1150" b="0" i="0" dirty="0"/>
              <a:t> </a:t>
            </a:r>
            <a:r>
              <a:rPr lang="en-US" sz="1150" b="0" i="0" dirty="0" err="1"/>
              <a:t>администрирование</a:t>
            </a:r>
            <a:r>
              <a:rPr lang="en-US" sz="1150" b="0" i="0" dirty="0"/>
              <a:t> </a:t>
            </a:r>
            <a:r>
              <a:rPr lang="en-US" sz="1150" b="0" i="0" dirty="0" err="1"/>
              <a:t>системы</a:t>
            </a:r>
            <a:r>
              <a:rPr lang="en-US" sz="1150" b="0" i="0" dirty="0"/>
              <a:t> и </a:t>
            </a:r>
            <a:r>
              <a:rPr lang="en-US" sz="1150" b="0" i="0" dirty="0" err="1"/>
              <a:t>содержимого</a:t>
            </a:r>
            <a:endParaRPr lang="en-US" sz="1150" b="0" i="0" dirty="0"/>
          </a:p>
          <a:p>
            <a:pPr marL="173736" indent="-173736" algn="l" defTabSz="914400">
              <a:spcBef>
                <a:spcPts val="600"/>
              </a:spcBef>
              <a:buClr>
                <a:srgbClr val="F0AB00"/>
              </a:buClr>
              <a:buFont typeface="Wingdings"/>
              <a:buChar char="§"/>
            </a:pPr>
            <a:r>
              <a:rPr lang="en-US" sz="1150" b="0" i="0" dirty="0" err="1"/>
              <a:t>Улучшена</a:t>
            </a:r>
            <a:r>
              <a:rPr lang="en-US" sz="1150" b="0" i="0" dirty="0"/>
              <a:t> </a:t>
            </a:r>
            <a:r>
              <a:rPr lang="en-US" sz="1150" b="0" i="0" dirty="0" err="1"/>
              <a:t>производительность</a:t>
            </a:r>
            <a:r>
              <a:rPr lang="en-US" sz="1150" b="0" i="0" dirty="0"/>
              <a:t> </a:t>
            </a:r>
            <a:r>
              <a:rPr lang="en-US" sz="1150" b="0" i="0" dirty="0" err="1"/>
              <a:t>сервера</a:t>
            </a:r>
            <a:r>
              <a:rPr lang="en-US" sz="1150" b="0" i="0" dirty="0"/>
              <a:t> и </a:t>
            </a:r>
            <a:r>
              <a:rPr lang="en-US" sz="1150" b="0" i="0" dirty="0" err="1"/>
              <a:t>масштабируемость</a:t>
            </a:r>
            <a:endParaRPr lang="en-US" sz="1150" b="0" i="0" dirty="0"/>
          </a:p>
          <a:p>
            <a:pPr marL="173736" indent="-173736" algn="l" defTabSz="914400">
              <a:spcBef>
                <a:spcPts val="600"/>
              </a:spcBef>
              <a:buClr>
                <a:srgbClr val="F0AB00"/>
              </a:buClr>
              <a:buFont typeface="Wingdings"/>
              <a:buChar char="§"/>
            </a:pPr>
            <a:r>
              <a:rPr lang="en-US" sz="1150" b="0" i="0" dirty="0" err="1"/>
              <a:t>Снижение</a:t>
            </a:r>
            <a:r>
              <a:rPr lang="en-US" sz="1150" b="0" i="0" dirty="0"/>
              <a:t> </a:t>
            </a:r>
            <a:r>
              <a:rPr lang="en-US" sz="1150" b="0" i="0" dirty="0" err="1"/>
              <a:t>затрат</a:t>
            </a:r>
            <a:r>
              <a:rPr lang="en-US" sz="1150" b="0" i="0" dirty="0"/>
              <a:t> </a:t>
            </a:r>
            <a:r>
              <a:rPr lang="en-US" sz="1150" b="0" i="0" dirty="0" err="1"/>
              <a:t>на</a:t>
            </a:r>
            <a:r>
              <a:rPr lang="en-US" sz="1150" b="0" i="0" dirty="0"/>
              <a:t> </a:t>
            </a:r>
            <a:r>
              <a:rPr lang="en-US" sz="1150" b="0" i="0" dirty="0" err="1"/>
              <a:t>функционирование</a:t>
            </a:r>
            <a:r>
              <a:rPr lang="en-US" sz="1150" b="0" i="0" dirty="0"/>
              <a:t> </a:t>
            </a:r>
            <a:r>
              <a:rPr lang="en-US" sz="1150" b="0" i="0" dirty="0" err="1"/>
              <a:t>портала</a:t>
            </a:r>
            <a:r>
              <a:rPr lang="en-US" sz="1150" b="0" i="0" dirty="0"/>
              <a:t> и </a:t>
            </a:r>
            <a:r>
              <a:rPr lang="en-US" sz="1150" b="0" i="0" dirty="0" err="1"/>
              <a:t>его</a:t>
            </a:r>
            <a:r>
              <a:rPr lang="en-US" sz="1150" b="0" i="0" dirty="0"/>
              <a:t> </a:t>
            </a:r>
            <a:r>
              <a:rPr lang="en-US" sz="1150" b="0" i="0" dirty="0" err="1"/>
              <a:t>администрирование</a:t>
            </a:r>
            <a:endParaRPr lang="en-US" sz="1150" b="0" i="0" dirty="0"/>
          </a:p>
          <a:p>
            <a:pPr marL="173736" indent="-173736" algn="l" defTabSz="914400">
              <a:spcBef>
                <a:spcPts val="600"/>
              </a:spcBef>
              <a:buClr>
                <a:srgbClr val="F0AB00"/>
              </a:buClr>
              <a:buFont typeface="Wingdings"/>
              <a:buChar char="§"/>
            </a:pPr>
            <a:r>
              <a:rPr lang="en-US" sz="1150" b="0" i="0" dirty="0" err="1"/>
              <a:t>Улучшенные</a:t>
            </a:r>
            <a:r>
              <a:rPr lang="en-US" sz="1150" b="0" i="0" dirty="0"/>
              <a:t> </a:t>
            </a:r>
            <a:r>
              <a:rPr lang="en-US" sz="1150" b="0" i="0" dirty="0" err="1"/>
              <a:t>возможности</a:t>
            </a:r>
            <a:r>
              <a:rPr lang="en-US" sz="1150" b="0" i="0" dirty="0"/>
              <a:t> </a:t>
            </a:r>
            <a:r>
              <a:rPr lang="en-US" sz="1150" b="0" i="0" dirty="0" err="1"/>
              <a:t>обмена</a:t>
            </a:r>
            <a:r>
              <a:rPr lang="en-US" sz="1150" b="0" i="0" dirty="0"/>
              <a:t> </a:t>
            </a:r>
            <a:r>
              <a:rPr lang="en-US" sz="1150" b="0" i="0" dirty="0" err="1"/>
              <a:t>содержимым</a:t>
            </a:r>
            <a:r>
              <a:rPr lang="en-US" sz="1150" b="0" i="0" dirty="0"/>
              <a:t> с «</a:t>
            </a:r>
            <a:r>
              <a:rPr lang="en-US" sz="1150" b="0" i="0" dirty="0" err="1"/>
              <a:t>Порталом</a:t>
            </a:r>
            <a:r>
              <a:rPr lang="en-US" sz="1150" b="0" i="0" dirty="0"/>
              <a:t> </a:t>
            </a:r>
            <a:r>
              <a:rPr lang="en-US" sz="1150" b="0" i="0" dirty="0" err="1"/>
              <a:t>предприятия</a:t>
            </a:r>
            <a:r>
              <a:rPr lang="en-US" sz="1150" b="0" i="0" dirty="0" smtClean="0"/>
              <a:t>» SAP </a:t>
            </a:r>
            <a:r>
              <a:rPr lang="en-US" sz="1150" b="0" i="0" dirty="0" err="1"/>
              <a:t>NetWeaver</a:t>
            </a:r>
            <a:r>
              <a:rPr lang="en-US" sz="1150" b="0" i="0" dirty="0"/>
              <a:t> </a:t>
            </a:r>
          </a:p>
        </p:txBody>
      </p:sp>
      <p:pic>
        <p:nvPicPr>
          <p:cNvPr id="8" name="Picture 7" descr="AFP Custom 2.PNG"/>
          <p:cNvPicPr>
            <a:picLocks noChangeAspect="1"/>
          </p:cNvPicPr>
          <p:nvPr/>
        </p:nvPicPr>
        <p:blipFill>
          <a:blip r:embed="rId4" cstate="screen"/>
          <a:stretch>
            <a:fillRect/>
          </a:stretch>
        </p:blipFill>
        <p:spPr>
          <a:xfrm>
            <a:off x="5270048" y="1617159"/>
            <a:ext cx="3567286" cy="1780245"/>
          </a:xfrm>
          <a:prstGeom prst="rect">
            <a:avLst/>
          </a:prstGeom>
          <a:ln>
            <a:noFill/>
          </a:ln>
          <a:effectLst>
            <a:outerShdw blurRad="50800" dist="38100" dir="2700000" algn="tl" rotWithShape="0">
              <a:prstClr val="black">
                <a:alpha val="40000"/>
              </a:prstClr>
            </a:outerShdw>
          </a:effectLst>
        </p:spPr>
      </p:pic>
      <p:sp>
        <p:nvSpPr>
          <p:cNvPr id="12" name="Rounded Rectangle 11"/>
          <p:cNvSpPr/>
          <p:nvPr/>
        </p:nvSpPr>
        <p:spPr bwMode="gray">
          <a:xfrm>
            <a:off x="5916267" y="3300761"/>
            <a:ext cx="2274848" cy="483839"/>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Пример</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индивидуально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разработанного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дизайна</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на</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основе</a:t>
            </a:r>
            <a:r>
              <a:rPr lang="en-US" sz="1000" b="0" i="0" dirty="0">
                <a:solidFill>
                  <a:schemeClr val="dk1"/>
                </a:solidFill>
                <a:latin typeface="Arial"/>
                <a:ea typeface="+mn-ea"/>
                <a:cs typeface="+mn-cs"/>
              </a:rPr>
              <a:t> Ajax</a:t>
            </a:r>
          </a:p>
        </p:txBody>
      </p:sp>
      <p:sp>
        <p:nvSpPr>
          <p:cNvPr id="14" name="Rounded Rectangle 13"/>
          <p:cNvSpPr/>
          <p:nvPr/>
        </p:nvSpPr>
        <p:spPr bwMode="gray">
          <a:xfrm>
            <a:off x="6695687" y="6038298"/>
            <a:ext cx="2059258" cy="185853"/>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Интеграция</a:t>
            </a:r>
            <a:r>
              <a:rPr lang="en-US" sz="1000" b="0" i="0" dirty="0">
                <a:solidFill>
                  <a:schemeClr val="dk1"/>
                </a:solidFill>
                <a:latin typeface="Arial"/>
                <a:ea typeface="+mn-ea"/>
                <a:cs typeface="+mn-cs"/>
              </a:rPr>
              <a:t> с </a:t>
            </a:r>
            <a:r>
              <a:rPr lang="en-US" sz="1000" b="0" i="0" dirty="0" err="1">
                <a:solidFill>
                  <a:schemeClr val="dk1"/>
                </a:solidFill>
                <a:latin typeface="Arial"/>
                <a:ea typeface="+mn-ea"/>
                <a:cs typeface="+mn-cs"/>
              </a:rPr>
              <a:t>BusinessObjects</a:t>
            </a:r>
            <a:endParaRPr lang="en-US" sz="1000" b="0" i="0" dirty="0">
              <a:solidFill>
                <a:schemeClr val="dk1"/>
              </a:solidFill>
              <a:latin typeface="Arial"/>
              <a:ea typeface="+mn-ea"/>
              <a:cs typeface="+mn-cs"/>
            </a:endParaRPr>
          </a:p>
        </p:txBody>
      </p:sp>
      <p:cxnSp>
        <p:nvCxnSpPr>
          <p:cNvPr id="13" name="Straight Connector 12"/>
          <p:cNvCxnSpPr/>
          <p:nvPr/>
        </p:nvCxnSpPr>
        <p:spPr>
          <a:xfrm rot="10800000" flipV="1">
            <a:off x="319597" y="3262590"/>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Инструмент SAP NetWeaver Administrator</a:t>
            </a:r>
            <a:br>
              <a:rPr lang="en-US" sz="2400" b="1" i="0">
                <a:solidFill>
                  <a:srgbClr val="666666"/>
                </a:solidFill>
                <a:latin typeface="Arial"/>
                <a:ea typeface="+mj-ea"/>
                <a:cs typeface="+mj-cs"/>
              </a:rPr>
            </a:br>
            <a:r>
              <a:rPr lang="en-US" sz="2000" b="0" i="0">
                <a:solidFill>
                  <a:srgbClr val="666666"/>
                </a:solidFill>
                <a:latin typeface="Arial"/>
                <a:ea typeface="+mj-ea"/>
                <a:cs typeface="+mj-cs"/>
              </a:rPr>
              <a:t>Централизованная интегрированная среда для всех задач администрирования</a:t>
            </a:r>
          </a:p>
        </p:txBody>
      </p:sp>
      <p:pic>
        <p:nvPicPr>
          <p:cNvPr id="4" name="Picture 3" descr="NWA.PNG"/>
          <p:cNvPicPr>
            <a:picLocks noChangeAspect="1"/>
          </p:cNvPicPr>
          <p:nvPr/>
        </p:nvPicPr>
        <p:blipFill>
          <a:blip r:embed="rId3" cstate="screen"/>
          <a:stretch>
            <a:fillRect/>
          </a:stretch>
        </p:blipFill>
        <p:spPr>
          <a:xfrm>
            <a:off x="123075" y="1260398"/>
            <a:ext cx="8907932" cy="5245320"/>
          </a:xfrm>
          <a:prstGeom prst="rect">
            <a:avLst/>
          </a:prstGeom>
          <a:ln>
            <a:noFill/>
          </a:ln>
          <a:effectLst/>
        </p:spPr>
      </p:pic>
      <p:sp>
        <p:nvSpPr>
          <p:cNvPr id="5" name="Rounded Rectangular Callout 4"/>
          <p:cNvSpPr>
            <a:spLocks noChangeArrowheads="1"/>
          </p:cNvSpPr>
          <p:nvPr/>
        </p:nvSpPr>
        <p:spPr bwMode="auto">
          <a:xfrm>
            <a:off x="3609486" y="1811045"/>
            <a:ext cx="2677014" cy="408373"/>
          </a:xfrm>
          <a:prstGeom prst="wedgeRoundRectCallout">
            <a:avLst>
              <a:gd name="adj1" fmla="val -55626"/>
              <a:gd name="adj2" fmla="val -20537"/>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Централизованное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различных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ежедневных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операций</a:t>
            </a:r>
            <a:endParaRPr lang="en-US" sz="1100" b="0" i="0" dirty="0">
              <a:solidFill>
                <a:srgbClr val="000000"/>
              </a:solidFill>
              <a:latin typeface="Arial"/>
              <a:ea typeface="+mn-ea"/>
              <a:cs typeface="+mn-cs"/>
            </a:endParaRPr>
          </a:p>
        </p:txBody>
      </p:sp>
      <p:sp>
        <p:nvSpPr>
          <p:cNvPr id="6" name="Rounded Rectangular Callout 5"/>
          <p:cNvSpPr>
            <a:spLocks noChangeArrowheads="1"/>
          </p:cNvSpPr>
          <p:nvPr/>
        </p:nvSpPr>
        <p:spPr bwMode="auto">
          <a:xfrm>
            <a:off x="1737658" y="4873842"/>
            <a:ext cx="1671368" cy="612558"/>
          </a:xfrm>
          <a:prstGeom prst="wedgeRoundRectCallout">
            <a:avLst>
              <a:gd name="adj1" fmla="val 39544"/>
              <a:gd name="adj2" fmla="val -78285"/>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Централизованный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мониторинг</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сервера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портала</a:t>
            </a:r>
            <a:endParaRPr lang="en-US" sz="1100" b="0" i="0" dirty="0">
              <a:solidFill>
                <a:srgbClr val="000000"/>
              </a:solidFill>
              <a:latin typeface="Arial"/>
              <a:ea typeface="+mn-ea"/>
              <a:cs typeface="+mn-cs"/>
            </a:endParaRPr>
          </a:p>
        </p:txBody>
      </p:sp>
      <p:sp>
        <p:nvSpPr>
          <p:cNvPr id="7" name="Rounded Rectangular Callout 6"/>
          <p:cNvSpPr>
            <a:spLocks noChangeArrowheads="1"/>
          </p:cNvSpPr>
          <p:nvPr/>
        </p:nvSpPr>
        <p:spPr bwMode="auto">
          <a:xfrm>
            <a:off x="7066941" y="1851858"/>
            <a:ext cx="1411233" cy="518481"/>
          </a:xfrm>
          <a:prstGeom prst="wedgeRoundRectCallout">
            <a:avLst>
              <a:gd name="adj1" fmla="val -13140"/>
              <a:gd name="adj2" fmla="val -73931"/>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Лёгкость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поиска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инструментов</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и</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сервисов</a:t>
            </a:r>
            <a:endParaRPr lang="en-US" sz="1100" b="0" i="0" dirty="0">
              <a:solidFill>
                <a:srgbClr val="000000"/>
              </a:solidFill>
              <a:latin typeface="Arial"/>
              <a:ea typeface="+mn-ea"/>
              <a:cs typeface="+mn-cs"/>
            </a:endParaRPr>
          </a:p>
        </p:txBody>
      </p:sp>
      <p:sp>
        <p:nvSpPr>
          <p:cNvPr id="8" name="Rounded Rectangular Callout 7"/>
          <p:cNvSpPr>
            <a:spLocks noChangeArrowheads="1"/>
          </p:cNvSpPr>
          <p:nvPr/>
        </p:nvSpPr>
        <p:spPr bwMode="auto">
          <a:xfrm>
            <a:off x="3409026" y="2370339"/>
            <a:ext cx="2623474" cy="512561"/>
          </a:xfrm>
          <a:prstGeom prst="wedgeRoundRectCallout">
            <a:avLst>
              <a:gd name="adj1" fmla="val -12753"/>
              <a:gd name="adj2" fmla="val 81829"/>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Возможность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действие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напрямую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информационной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панели</a:t>
            </a:r>
            <a:endParaRPr lang="en-US" sz="1100" b="0" i="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Администрирование содержимого портала</a:t>
            </a:r>
            <a:br>
              <a:rPr lang="en-US" sz="2400" b="1" i="0">
                <a:solidFill>
                  <a:srgbClr val="666666"/>
                </a:solidFill>
                <a:latin typeface="Arial"/>
                <a:ea typeface="+mj-ea"/>
                <a:cs typeface="+mj-cs"/>
              </a:rPr>
            </a:br>
            <a:r>
              <a:rPr lang="en-US" sz="2000" b="0" i="0">
                <a:solidFill>
                  <a:srgbClr val="666666"/>
                </a:solidFill>
                <a:latin typeface="Arial"/>
                <a:ea typeface="+mj-ea"/>
                <a:cs typeface="+mj-cs"/>
              </a:rPr>
              <a:t>Улучшенная среда администрирования</a:t>
            </a:r>
          </a:p>
        </p:txBody>
      </p:sp>
      <p:pic>
        <p:nvPicPr>
          <p:cNvPr id="4" name="Picture 3" descr="Content Studio.PNG"/>
          <p:cNvPicPr>
            <a:picLocks noChangeAspect="1"/>
          </p:cNvPicPr>
          <p:nvPr/>
        </p:nvPicPr>
        <p:blipFill>
          <a:blip r:embed="rId3" cstate="screen"/>
          <a:stretch>
            <a:fillRect/>
          </a:stretch>
        </p:blipFill>
        <p:spPr>
          <a:xfrm>
            <a:off x="589056" y="1311165"/>
            <a:ext cx="7965889" cy="5189066"/>
          </a:xfrm>
          <a:prstGeom prst="rect">
            <a:avLst/>
          </a:prstGeom>
          <a:noFill/>
          <a:ln>
            <a:noFill/>
          </a:ln>
        </p:spPr>
      </p:pic>
      <p:sp>
        <p:nvSpPr>
          <p:cNvPr id="5" name="Rounded Rectangular Callout 4"/>
          <p:cNvSpPr>
            <a:spLocks noChangeArrowheads="1"/>
          </p:cNvSpPr>
          <p:nvPr/>
        </p:nvSpPr>
        <p:spPr bwMode="auto">
          <a:xfrm>
            <a:off x="1074257" y="1473200"/>
            <a:ext cx="1641763" cy="645312"/>
          </a:xfrm>
          <a:prstGeom prst="wedgeRoundRectCallout">
            <a:avLst>
              <a:gd name="adj1" fmla="val -25132"/>
              <a:gd name="adj2" fmla="val 80943"/>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Сопровождение</a:t>
            </a:r>
            <a:r>
              <a:rPr lang="en-US" sz="1100" b="0" i="0" dirty="0">
                <a:solidFill>
                  <a:srgbClr val="000000"/>
                </a:solidFill>
                <a:latin typeface="Arial"/>
                <a:ea typeface="+mn-ea"/>
                <a:cs typeface="+mn-cs"/>
              </a:rPr>
              <a:t> </a:t>
            </a:r>
          </a:p>
          <a:p>
            <a:pPr algn="ctr" defTabSz="914400">
              <a:buNone/>
            </a:pPr>
            <a:r>
              <a:rPr lang="en-US" sz="1100" b="0" i="0" dirty="0" err="1">
                <a:solidFill>
                  <a:srgbClr val="000000"/>
                </a:solidFill>
                <a:latin typeface="Arial"/>
                <a:ea typeface="+mn-ea"/>
                <a:cs typeface="+mn-cs"/>
              </a:rPr>
              <a:t>избранных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директорий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содержимого</a:t>
            </a:r>
            <a:r>
              <a:rPr lang="en-US" sz="1100" b="0" i="0" dirty="0">
                <a:solidFill>
                  <a:srgbClr val="000000"/>
                </a:solidFill>
                <a:latin typeface="Arial"/>
                <a:ea typeface="+mn-ea"/>
                <a:cs typeface="+mn-cs"/>
              </a:rPr>
              <a:t> (PCD)</a:t>
            </a:r>
          </a:p>
        </p:txBody>
      </p:sp>
      <p:sp>
        <p:nvSpPr>
          <p:cNvPr id="6" name="Rounded Rectangular Callout 5"/>
          <p:cNvSpPr>
            <a:spLocks noChangeArrowheads="1"/>
          </p:cNvSpPr>
          <p:nvPr/>
        </p:nvSpPr>
        <p:spPr bwMode="auto">
          <a:xfrm>
            <a:off x="2106960" y="2227589"/>
            <a:ext cx="1833138" cy="388611"/>
          </a:xfrm>
          <a:prstGeom prst="wedgeRoundRectCallout">
            <a:avLst>
              <a:gd name="adj1" fmla="val -58410"/>
              <a:gd name="adj2" fmla="val -8745"/>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Работа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списками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изменений</a:t>
            </a:r>
            <a:endParaRPr lang="en-US" sz="1100" b="0" i="0" dirty="0">
              <a:solidFill>
                <a:srgbClr val="000000"/>
              </a:solidFill>
              <a:latin typeface="Arial"/>
              <a:ea typeface="+mn-ea"/>
              <a:cs typeface="+mn-cs"/>
            </a:endParaRPr>
          </a:p>
        </p:txBody>
      </p:sp>
      <p:sp>
        <p:nvSpPr>
          <p:cNvPr id="7" name="Rounded Rectangular Callout 6"/>
          <p:cNvSpPr>
            <a:spLocks noChangeArrowheads="1"/>
          </p:cNvSpPr>
          <p:nvPr/>
        </p:nvSpPr>
        <p:spPr bwMode="auto">
          <a:xfrm>
            <a:off x="118942" y="3994312"/>
            <a:ext cx="1776196" cy="831688"/>
          </a:xfrm>
          <a:prstGeom prst="wedgeRoundRectCallout">
            <a:avLst>
              <a:gd name="adj1" fmla="val 13935"/>
              <a:gd name="adj2" fmla="val -83724"/>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Простота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администрирования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содержимого</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помощью</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мастеров</a:t>
            </a:r>
            <a:endParaRPr lang="en-US" sz="1100" b="0" i="0" dirty="0">
              <a:solidFill>
                <a:srgbClr val="000000"/>
              </a:solidFill>
              <a:latin typeface="Arial"/>
              <a:ea typeface="+mn-ea"/>
              <a:cs typeface="+mn-cs"/>
            </a:endParaRPr>
          </a:p>
        </p:txBody>
      </p:sp>
      <p:sp>
        <p:nvSpPr>
          <p:cNvPr id="8" name="Rounded Rectangular Callout 7"/>
          <p:cNvSpPr>
            <a:spLocks noChangeArrowheads="1"/>
          </p:cNvSpPr>
          <p:nvPr/>
        </p:nvSpPr>
        <p:spPr bwMode="auto">
          <a:xfrm>
            <a:off x="1994545" y="4705814"/>
            <a:ext cx="3123555" cy="780585"/>
          </a:xfrm>
          <a:prstGeom prst="wedgeRoundRectCallout">
            <a:avLst>
              <a:gd name="adj1" fmla="val -55555"/>
              <a:gd name="adj2" fmla="val -10495"/>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900" b="0" i="0" dirty="0" err="1">
                <a:solidFill>
                  <a:srgbClr val="000000"/>
                </a:solidFill>
                <a:latin typeface="Arial"/>
                <a:ea typeface="+mn-ea"/>
                <a:cs typeface="+mn-cs"/>
              </a:rPr>
              <a:t>Репозитории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обеспечивают</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простоту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доступа</a:t>
            </a:r>
            <a:r>
              <a:rPr lang="en-US" sz="900" b="0" i="0" dirty="0">
                <a:solidFill>
                  <a:srgbClr val="000000"/>
                </a:solidFill>
                <a:latin typeface="Arial"/>
                <a:ea typeface="+mn-ea"/>
                <a:cs typeface="+mn-cs"/>
              </a:rPr>
              <a:t> </a:t>
            </a:r>
            <a:r>
              <a:rPr lang="en-US" sz="900" b="0" i="0" dirty="0" smtClean="0">
                <a:solidFill>
                  <a:srgbClr val="000000"/>
                </a:solidFill>
                <a:latin typeface="Arial"/>
                <a:ea typeface="+mn-ea"/>
                <a:cs typeface="+mn-cs"/>
              </a:rPr>
              <a:t>к</a:t>
            </a:r>
            <a:r>
              <a:rPr lang="ru-RU" sz="900" b="0" i="0" dirty="0" smtClean="0">
                <a:solidFill>
                  <a:srgbClr val="000000"/>
                </a:solidFill>
                <a:latin typeface="Arial"/>
                <a:ea typeface="+mn-ea"/>
                <a:cs typeface="+mn-cs"/>
              </a:rPr>
              <a:t> </a:t>
            </a:r>
            <a:r>
              <a:rPr lang="en-US" sz="900" b="0" i="0" dirty="0" err="1" smtClean="0">
                <a:latin typeface="Arial"/>
                <a:ea typeface="+mn-ea"/>
                <a:cs typeface="+mn-cs"/>
              </a:rPr>
              <a:t>приложениям</a:t>
            </a:r>
            <a:r>
              <a:rPr lang="en-US" sz="900" b="0" i="0" dirty="0" smtClean="0">
                <a:latin typeface="Arial"/>
                <a:ea typeface="+mn-ea"/>
                <a:cs typeface="+mn-cs"/>
              </a:rPr>
              <a:t> </a:t>
            </a:r>
            <a:r>
              <a:rPr lang="en-US" sz="900" b="0" i="0" dirty="0" err="1">
                <a:latin typeface="Arial"/>
                <a:ea typeface="+mn-ea"/>
                <a:cs typeface="+mn-cs"/>
              </a:rPr>
              <a:t>портала</a:t>
            </a:r>
            <a:r>
              <a:rPr lang="en-US" sz="900" b="0" i="0" dirty="0">
                <a:latin typeface="Arial"/>
                <a:ea typeface="+mn-ea"/>
                <a:cs typeface="+mn-cs"/>
              </a:rPr>
              <a:t>, </a:t>
            </a:r>
            <a:r>
              <a:rPr lang="en-US" sz="900" b="0" i="0" dirty="0" err="1">
                <a:latin typeface="Arial"/>
                <a:ea typeface="+mn-ea"/>
                <a:cs typeface="+mn-cs"/>
              </a:rPr>
              <a:t>содержимому</a:t>
            </a:r>
            <a:r>
              <a:rPr lang="en-US" sz="900" b="0" i="0" dirty="0">
                <a:latin typeface="Arial"/>
                <a:ea typeface="+mn-ea"/>
                <a:cs typeface="+mn-cs"/>
              </a:rPr>
              <a:t> WSRP (Web-</a:t>
            </a:r>
            <a:r>
              <a:rPr lang="en-US" sz="900" b="0" i="0" dirty="0" err="1">
                <a:latin typeface="Arial"/>
                <a:ea typeface="+mn-ea"/>
                <a:cs typeface="+mn-cs"/>
              </a:rPr>
              <a:t>сервисов</a:t>
            </a:r>
            <a:r>
              <a:rPr lang="en-US" sz="900" b="0" i="0" dirty="0">
                <a:latin typeface="Arial"/>
                <a:ea typeface="+mn-ea"/>
                <a:cs typeface="+mn-cs"/>
              </a:rPr>
              <a:t> </a:t>
            </a:r>
            <a:r>
              <a:rPr lang="en-US" sz="900" b="0" i="0" dirty="0" err="1">
                <a:latin typeface="Arial"/>
                <a:ea typeface="+mn-ea"/>
                <a:cs typeface="+mn-cs"/>
              </a:rPr>
              <a:t>для</a:t>
            </a:r>
            <a:r>
              <a:rPr lang="en-US" sz="900" b="0" i="0" dirty="0">
                <a:latin typeface="Arial"/>
                <a:ea typeface="+mn-ea"/>
                <a:cs typeface="+mn-cs"/>
              </a:rPr>
              <a:t> </a:t>
            </a:r>
            <a:r>
              <a:rPr lang="en-US" sz="900" b="0" i="0" dirty="0" err="1">
                <a:latin typeface="Arial"/>
                <a:ea typeface="+mn-ea"/>
                <a:cs typeface="+mn-cs"/>
              </a:rPr>
              <a:t>удалённых</a:t>
            </a:r>
            <a:r>
              <a:rPr lang="en-US" sz="900" b="0" i="0" dirty="0">
                <a:latin typeface="Arial"/>
                <a:ea typeface="+mn-ea"/>
                <a:cs typeface="+mn-cs"/>
              </a:rPr>
              <a:t> </a:t>
            </a:r>
            <a:r>
              <a:rPr lang="en-US" sz="900" b="0" i="0" dirty="0" err="1">
                <a:latin typeface="Arial"/>
                <a:ea typeface="+mn-ea"/>
                <a:cs typeface="+mn-cs"/>
              </a:rPr>
              <a:t>компонентов</a:t>
            </a:r>
            <a:r>
              <a:rPr lang="en-US" sz="900" b="0" i="0" dirty="0">
                <a:latin typeface="Arial"/>
                <a:ea typeface="+mn-ea"/>
                <a:cs typeface="+mn-cs"/>
              </a:rPr>
              <a:t> </a:t>
            </a:r>
            <a:r>
              <a:rPr lang="en-US" sz="900" b="0" i="0" dirty="0" err="1">
                <a:latin typeface="Arial"/>
                <a:ea typeface="+mn-ea"/>
                <a:cs typeface="+mn-cs"/>
              </a:rPr>
              <a:t>построения</a:t>
            </a:r>
            <a:r>
              <a:rPr lang="en-US" sz="900" b="0" i="0" dirty="0">
                <a:latin typeface="Arial"/>
                <a:ea typeface="+mn-ea"/>
                <a:cs typeface="+mn-cs"/>
              </a:rPr>
              <a:t> </a:t>
            </a:r>
            <a:r>
              <a:rPr lang="en-US" sz="900" b="0" i="0" dirty="0" err="1">
                <a:latin typeface="Arial"/>
                <a:ea typeface="+mn-ea"/>
                <a:cs typeface="+mn-cs"/>
              </a:rPr>
              <a:t>портала</a:t>
            </a:r>
            <a:r>
              <a:rPr lang="en-US" sz="900" b="0" i="0" dirty="0" smtClean="0">
                <a:latin typeface="Arial"/>
                <a:ea typeface="+mn-ea"/>
                <a:cs typeface="+mn-cs"/>
              </a:rPr>
              <a:t>), </a:t>
            </a:r>
            <a:r>
              <a:rPr lang="en-US" sz="900" b="0" i="0" dirty="0" err="1" smtClean="0">
                <a:latin typeface="Arial"/>
                <a:ea typeface="+mn-ea"/>
                <a:cs typeface="+mn-cs"/>
              </a:rPr>
              <a:t>локальным</a:t>
            </a:r>
            <a:r>
              <a:rPr lang="en-US" sz="900" b="0" i="0" dirty="0" smtClean="0">
                <a:latin typeface="Arial"/>
                <a:ea typeface="+mn-ea"/>
                <a:cs typeface="+mn-cs"/>
              </a:rPr>
              <a:t> </a:t>
            </a:r>
            <a:r>
              <a:rPr lang="en-US" sz="900" b="0" i="0" dirty="0">
                <a:latin typeface="Arial"/>
                <a:ea typeface="+mn-ea"/>
                <a:cs typeface="+mn-cs"/>
              </a:rPr>
              <a:t>Java-</a:t>
            </a:r>
            <a:r>
              <a:rPr lang="en-US" sz="900" b="0" i="0" dirty="0" err="1">
                <a:latin typeface="Arial"/>
                <a:ea typeface="+mn-ea"/>
                <a:cs typeface="+mn-cs"/>
              </a:rPr>
              <a:t>приложениям</a:t>
            </a:r>
            <a:r>
              <a:rPr lang="en-US" sz="900" b="0" i="0" dirty="0">
                <a:latin typeface="Arial"/>
                <a:ea typeface="+mn-ea"/>
                <a:cs typeface="+mn-cs"/>
              </a:rPr>
              <a:t> Web </a:t>
            </a:r>
            <a:r>
              <a:rPr lang="en-US" sz="900" b="0" i="0" dirty="0" err="1">
                <a:latin typeface="Arial"/>
                <a:ea typeface="+mn-ea"/>
                <a:cs typeface="+mn-cs"/>
              </a:rPr>
              <a:t>Dynpro</a:t>
            </a:r>
            <a:r>
              <a:rPr lang="en-US" sz="900" b="0" i="0" dirty="0">
                <a:latin typeface="Arial"/>
                <a:ea typeface="+mn-ea"/>
                <a:cs typeface="+mn-cs"/>
              </a:rPr>
              <a:t> </a:t>
            </a:r>
            <a:r>
              <a:rPr lang="en-US" sz="900" b="0" i="0" dirty="0" smtClean="0">
                <a:latin typeface="Arial"/>
                <a:ea typeface="+mn-ea"/>
                <a:cs typeface="+mn-cs"/>
              </a:rPr>
              <a:t>и</a:t>
            </a:r>
            <a:r>
              <a:rPr lang="ru-RU" sz="900" b="0" i="0" dirty="0" smtClean="0">
                <a:latin typeface="Arial"/>
                <a:ea typeface="+mn-ea"/>
                <a:cs typeface="+mn-cs"/>
              </a:rPr>
              <a:t> </a:t>
            </a:r>
            <a:r>
              <a:rPr lang="en-US" sz="900" b="0" i="0" dirty="0" err="1" smtClean="0">
                <a:latin typeface="Arial"/>
                <a:ea typeface="+mn-ea"/>
                <a:cs typeface="+mn-cs"/>
              </a:rPr>
              <a:t>компонентам</a:t>
            </a:r>
            <a:r>
              <a:rPr lang="en-US" sz="900" b="0" i="0" dirty="0" smtClean="0">
                <a:latin typeface="Arial"/>
                <a:ea typeface="+mn-ea"/>
                <a:cs typeface="+mn-cs"/>
              </a:rPr>
              <a:t> </a:t>
            </a:r>
            <a:r>
              <a:rPr lang="en-US" sz="900" b="0" i="0" dirty="0" err="1">
                <a:latin typeface="Arial"/>
                <a:ea typeface="+mn-ea"/>
                <a:cs typeface="+mn-cs"/>
              </a:rPr>
              <a:t>построения</a:t>
            </a:r>
            <a:r>
              <a:rPr lang="en-US" sz="900" b="0" i="0" dirty="0">
                <a:latin typeface="Arial"/>
                <a:ea typeface="+mn-ea"/>
                <a:cs typeface="+mn-cs"/>
              </a:rPr>
              <a:t> </a:t>
            </a:r>
            <a:r>
              <a:rPr lang="en-US" sz="900" b="0" i="0" dirty="0" err="1" smtClean="0">
                <a:latin typeface="Arial"/>
                <a:ea typeface="+mn-ea"/>
                <a:cs typeface="+mn-cs"/>
              </a:rPr>
              <a:t>порталов</a:t>
            </a:r>
            <a:r>
              <a:rPr lang="ru-RU" sz="900" b="0" i="0" dirty="0" smtClean="0">
                <a:latin typeface="Arial"/>
                <a:ea typeface="+mn-ea"/>
                <a:cs typeface="+mn-cs"/>
              </a:rPr>
              <a:t> </a:t>
            </a:r>
            <a:r>
              <a:rPr lang="en-US" sz="900" b="0" i="0" dirty="0" smtClean="0">
                <a:solidFill>
                  <a:srgbClr val="000000"/>
                </a:solidFill>
                <a:latin typeface="Arial"/>
                <a:ea typeface="+mn-ea"/>
                <a:cs typeface="+mn-cs"/>
              </a:rPr>
              <a:t>(</a:t>
            </a:r>
            <a:r>
              <a:rPr lang="en-US" sz="900" b="0" i="0" dirty="0">
                <a:solidFill>
                  <a:srgbClr val="000000"/>
                </a:solidFill>
                <a:latin typeface="Arial"/>
                <a:ea typeface="+mn-ea"/>
                <a:cs typeface="+mn-cs"/>
              </a:rPr>
              <a:t>JSR 168/286</a:t>
            </a:r>
            <a:r>
              <a:rPr lang="en-US" sz="900" b="0" i="0" dirty="0" smtClean="0">
                <a:solidFill>
                  <a:srgbClr val="000000"/>
                </a:solidFill>
                <a:latin typeface="Arial"/>
                <a:ea typeface="+mn-ea"/>
                <a:cs typeface="+mn-cs"/>
              </a:rPr>
              <a:t>)</a:t>
            </a:r>
            <a:endParaRPr lang="en-US" sz="900" b="0" i="0" dirty="0">
              <a:solidFill>
                <a:srgbClr val="000000"/>
              </a:solidFill>
              <a:latin typeface="Arial"/>
              <a:ea typeface="+mn-ea"/>
              <a:cs typeface="+mn-cs"/>
            </a:endParaRPr>
          </a:p>
        </p:txBody>
      </p:sp>
      <p:sp>
        <p:nvSpPr>
          <p:cNvPr id="9" name="Rounded Rectangular Callout 8"/>
          <p:cNvSpPr>
            <a:spLocks noChangeArrowheads="1"/>
          </p:cNvSpPr>
          <p:nvPr/>
        </p:nvSpPr>
        <p:spPr bwMode="auto">
          <a:xfrm>
            <a:off x="5842001" y="2312020"/>
            <a:ext cx="1878864" cy="672480"/>
          </a:xfrm>
          <a:prstGeom prst="wedgeRoundRectCallout">
            <a:avLst>
              <a:gd name="adj1" fmla="val 58709"/>
              <a:gd name="adj2" fmla="val -1708"/>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Расширяемая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главная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страница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администраторов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портала</a:t>
            </a:r>
            <a:endParaRPr lang="en-US" sz="1100" b="0" i="0" dirty="0">
              <a:solidFill>
                <a:srgbClr val="000000"/>
              </a:solidFill>
              <a:latin typeface="Arial"/>
              <a:ea typeface="+mn-ea"/>
              <a:cs typeface="+mn-cs"/>
            </a:endParaRPr>
          </a:p>
        </p:txBody>
      </p:sp>
      <p:sp>
        <p:nvSpPr>
          <p:cNvPr id="10" name="Rounded Rectangular Callout 9"/>
          <p:cNvSpPr>
            <a:spLocks noChangeArrowheads="1"/>
          </p:cNvSpPr>
          <p:nvPr/>
        </p:nvSpPr>
        <p:spPr bwMode="auto">
          <a:xfrm>
            <a:off x="6286500" y="3908502"/>
            <a:ext cx="2041345" cy="917498"/>
          </a:xfrm>
          <a:prstGeom prst="wedgeRoundRectCallout">
            <a:avLst>
              <a:gd name="adj1" fmla="val -16855"/>
              <a:gd name="adj2" fmla="val -78696"/>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Улучшенная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интеграция</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системой</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изменениями</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и</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переносом</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данных</a:t>
            </a:r>
            <a:endParaRPr lang="en-US" sz="1100" b="0" i="0" dirty="0">
              <a:solidFill>
                <a:srgbClr val="000000"/>
              </a:solidFill>
              <a:latin typeface="Arial"/>
              <a:ea typeface="+mn-ea"/>
              <a:cs typeface="+mn-cs"/>
            </a:endParaRPr>
          </a:p>
        </p:txBody>
      </p:sp>
      <p:sp>
        <p:nvSpPr>
          <p:cNvPr id="11" name="Rounded Rectangular Callout 10"/>
          <p:cNvSpPr>
            <a:spLocks noChangeArrowheads="1"/>
          </p:cNvSpPr>
          <p:nvPr/>
        </p:nvSpPr>
        <p:spPr bwMode="auto">
          <a:xfrm>
            <a:off x="2019768" y="5631792"/>
            <a:ext cx="2031532" cy="565807"/>
          </a:xfrm>
          <a:prstGeom prst="wedgeRoundRectCallout">
            <a:avLst>
              <a:gd name="adj1" fmla="val -64905"/>
              <a:gd name="adj2" fmla="val -23089"/>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Проверка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структуры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ролей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предварительном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просмотре</a:t>
            </a:r>
            <a:endParaRPr lang="en-US" sz="1100" b="0" i="0" dirty="0">
              <a:solidFill>
                <a:srgbClr val="000000"/>
              </a:solidFill>
              <a:latin typeface="Arial"/>
              <a:ea typeface="+mn-ea"/>
              <a:cs typeface="+mn-cs"/>
            </a:endParaRPr>
          </a:p>
        </p:txBody>
      </p:sp>
      <p:sp>
        <p:nvSpPr>
          <p:cNvPr id="12" name="Rounded Rectangular Callout 11"/>
          <p:cNvSpPr>
            <a:spLocks noChangeArrowheads="1"/>
          </p:cNvSpPr>
          <p:nvPr/>
        </p:nvSpPr>
        <p:spPr bwMode="auto">
          <a:xfrm>
            <a:off x="5732834" y="1617397"/>
            <a:ext cx="1922821" cy="610192"/>
          </a:xfrm>
          <a:prstGeom prst="wedgeRoundRectCallout">
            <a:avLst>
              <a:gd name="adj1" fmla="val 33063"/>
              <a:gd name="adj2" fmla="val -75025"/>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Используйте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доступа</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инструментам</a:t>
            </a:r>
            <a:endParaRPr lang="en-US" sz="1100" b="0" i="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Лёгкость интеграции приложений SAP</a:t>
            </a:r>
            <a:br>
              <a:rPr lang="en-US" sz="2400" b="1" i="0">
                <a:solidFill>
                  <a:srgbClr val="666666"/>
                </a:solidFill>
                <a:latin typeface="Arial"/>
                <a:ea typeface="+mj-ea"/>
                <a:cs typeface="+mj-cs"/>
              </a:rPr>
            </a:br>
            <a:r>
              <a:rPr lang="en-US" sz="2000" b="0" i="0">
                <a:solidFill>
                  <a:srgbClr val="666666"/>
                </a:solidFill>
                <a:latin typeface="Arial"/>
                <a:ea typeface="+mj-ea"/>
                <a:cs typeface="+mj-cs"/>
              </a:rPr>
              <a:t>Интеграция iViews и ролей на основе мастеров</a:t>
            </a:r>
          </a:p>
        </p:txBody>
      </p:sp>
      <p:pic>
        <p:nvPicPr>
          <p:cNvPr id="4" name="Picture 3" descr="Role Upload.PNG"/>
          <p:cNvPicPr>
            <a:picLocks noChangeAspect="1"/>
          </p:cNvPicPr>
          <p:nvPr/>
        </p:nvPicPr>
        <p:blipFill>
          <a:blip r:embed="rId3" cstate="screen"/>
          <a:stretch>
            <a:fillRect/>
          </a:stretch>
        </p:blipFill>
        <p:spPr>
          <a:xfrm>
            <a:off x="340381" y="2510870"/>
            <a:ext cx="3280508" cy="3600000"/>
          </a:xfrm>
          <a:prstGeom prst="rect">
            <a:avLst/>
          </a:prstGeom>
          <a:noFill/>
          <a:ln>
            <a:noFill/>
          </a:ln>
          <a:effectLst>
            <a:outerShdw blurRad="50800" dist="38100" dir="2700000" algn="tl" rotWithShape="0">
              <a:prstClr val="black">
                <a:alpha val="40000"/>
              </a:prstClr>
            </a:outerShdw>
          </a:effectLst>
        </p:spPr>
      </p:pic>
      <p:pic>
        <p:nvPicPr>
          <p:cNvPr id="5" name="Picture 4" descr="Remote Content 2.PNG"/>
          <p:cNvPicPr>
            <a:picLocks noChangeAspect="1"/>
          </p:cNvPicPr>
          <p:nvPr/>
        </p:nvPicPr>
        <p:blipFill>
          <a:blip r:embed="rId4" cstate="screen"/>
          <a:stretch>
            <a:fillRect/>
          </a:stretch>
        </p:blipFill>
        <p:spPr>
          <a:xfrm>
            <a:off x="4709982" y="2510870"/>
            <a:ext cx="4032000" cy="3600000"/>
          </a:xfrm>
          <a:prstGeom prst="rect">
            <a:avLst/>
          </a:prstGeom>
          <a:noFill/>
          <a:ln>
            <a:noFill/>
          </a:ln>
          <a:effectLst>
            <a:outerShdw blurRad="50800" dist="38100" dir="2700000" algn="tl" rotWithShape="0">
              <a:prstClr val="black">
                <a:alpha val="40000"/>
              </a:prstClr>
            </a:outerShdw>
          </a:effectLst>
        </p:spPr>
      </p:pic>
      <p:sp>
        <p:nvSpPr>
          <p:cNvPr id="8" name="Rounded Rectangular Callout 7"/>
          <p:cNvSpPr>
            <a:spLocks noChangeArrowheads="1"/>
          </p:cNvSpPr>
          <p:nvPr/>
        </p:nvSpPr>
        <p:spPr bwMode="auto">
          <a:xfrm>
            <a:off x="1907756" y="2579639"/>
            <a:ext cx="1713133" cy="606947"/>
          </a:xfrm>
          <a:prstGeom prst="wedgeRoundRectCallout">
            <a:avLst>
              <a:gd name="adj1" fmla="val -39198"/>
              <a:gd name="adj2" fmla="val 62017"/>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Выберите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сервер</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и</a:t>
            </a:r>
            <a:r>
              <a:rPr lang="ru-RU"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роль</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загрузки</a:t>
            </a:r>
            <a:endParaRPr lang="en-US" sz="1100" b="0" i="0" dirty="0">
              <a:solidFill>
                <a:srgbClr val="000000"/>
              </a:solidFill>
              <a:latin typeface="Arial"/>
              <a:ea typeface="+mn-ea"/>
              <a:cs typeface="+mn-cs"/>
            </a:endParaRPr>
          </a:p>
        </p:txBody>
      </p:sp>
      <p:sp>
        <p:nvSpPr>
          <p:cNvPr id="9" name="Rounded Rectangular Callout 8"/>
          <p:cNvSpPr>
            <a:spLocks noChangeArrowheads="1"/>
          </p:cNvSpPr>
          <p:nvPr/>
        </p:nvSpPr>
        <p:spPr bwMode="auto">
          <a:xfrm>
            <a:off x="6285186" y="2579639"/>
            <a:ext cx="2156742" cy="552044"/>
          </a:xfrm>
          <a:prstGeom prst="wedgeRoundRectCallout">
            <a:avLst>
              <a:gd name="adj1" fmla="val -39198"/>
              <a:gd name="adj2" fmla="val 62017"/>
              <a:gd name="adj3" fmla="val 16667"/>
            </a:avLst>
          </a:prstGeom>
          <a:solidFill>
            <a:schemeClr val="accent1"/>
          </a:solidFill>
          <a:ln w="25400" algn="ctr">
            <a:solidFill>
              <a:schemeClr val="bg1"/>
            </a:solidFill>
            <a:round/>
            <a:headEnd/>
            <a:tailEnd/>
          </a:ln>
          <a:effectLst>
            <a:outerShdw blurRad="50800" dist="38100" dir="2700000" algn="tl" rotWithShape="0">
              <a:prstClr val="black">
                <a:alpha val="40000"/>
              </a:prstClr>
            </a:outerShdw>
          </a:effectLst>
        </p:spPr>
        <p:txBody>
          <a:bodyPr lIns="36000" tIns="0" rIns="36000" bIns="0" anchor="ctr"/>
          <a:lstStyle/>
          <a:p>
            <a:pPr algn="ctr" defTabSz="914400">
              <a:buNone/>
            </a:pPr>
            <a:r>
              <a:rPr lang="en-US" sz="1100" b="0" i="0" dirty="0" err="1">
                <a:solidFill>
                  <a:srgbClr val="000000"/>
                </a:solidFill>
                <a:latin typeface="Arial"/>
                <a:ea typeface="+mn-ea"/>
                <a:cs typeface="+mn-cs"/>
              </a:rPr>
              <a:t>Выберите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сервер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удалённое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приложение</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имя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загрузки</a:t>
            </a:r>
            <a:endParaRPr lang="en-US" sz="1100" b="0" i="0" dirty="0">
              <a:solidFill>
                <a:srgbClr val="000000"/>
              </a:solidFill>
              <a:latin typeface="Arial"/>
              <a:ea typeface="+mn-ea"/>
              <a:cs typeface="+mn-cs"/>
            </a:endParaRPr>
          </a:p>
        </p:txBody>
      </p:sp>
      <p:cxnSp>
        <p:nvCxnSpPr>
          <p:cNvPr id="10" name="Straight Connector 9"/>
          <p:cNvCxnSpPr/>
          <p:nvPr/>
        </p:nvCxnSpPr>
        <p:spPr>
          <a:xfrm rot="5400000">
            <a:off x="2005816" y="3951249"/>
            <a:ext cx="431924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110" y="1724724"/>
            <a:ext cx="3486614" cy="646331"/>
          </a:xfrm>
          <a:prstGeom prst="rect">
            <a:avLst/>
          </a:prstGeom>
          <a:noFill/>
        </p:spPr>
        <p:txBody>
          <a:bodyPr wrap="square" lIns="0" tIns="0" rIns="0" bIns="0" rtlCol="0">
            <a:spAutoFit/>
          </a:bodyPr>
          <a:lstStyle/>
          <a:p>
            <a:pPr algn="l" defTabSz="914400">
              <a:spcBef>
                <a:spcPts val="840"/>
              </a:spcBef>
              <a:spcAft>
                <a:spcPts val="0"/>
              </a:spcAft>
              <a:buNone/>
            </a:pPr>
            <a:r>
              <a:rPr lang="en-US" sz="1400" b="0" i="0" dirty="0" err="1">
                <a:latin typeface="Arial"/>
                <a:ea typeface="Arial Unicode MS"/>
                <a:cs typeface="Arial Unicode MS"/>
              </a:rPr>
              <a:t>Загрузка</a:t>
            </a:r>
            <a:r>
              <a:rPr lang="en-US" sz="1400" b="0" i="0" dirty="0">
                <a:latin typeface="Arial"/>
                <a:ea typeface="Arial Unicode MS"/>
                <a:cs typeface="Arial Unicode MS"/>
              </a:rPr>
              <a:t> </a:t>
            </a:r>
            <a:r>
              <a:rPr lang="en-US" sz="1400" b="0" i="0" dirty="0" err="1">
                <a:latin typeface="Arial"/>
                <a:ea typeface="Arial Unicode MS"/>
                <a:cs typeface="Arial Unicode MS"/>
              </a:rPr>
              <a:t>полной</a:t>
            </a:r>
            <a:r>
              <a:rPr lang="en-US" sz="1400" b="0" i="0" dirty="0">
                <a:latin typeface="Arial"/>
                <a:ea typeface="Arial Unicode MS"/>
                <a:cs typeface="Arial Unicode MS"/>
              </a:rPr>
              <a:t> </a:t>
            </a:r>
            <a:r>
              <a:rPr lang="en-US" sz="1400" b="0" i="0" dirty="0" err="1">
                <a:latin typeface="Arial"/>
                <a:ea typeface="Arial Unicode MS"/>
                <a:cs typeface="Arial Unicode MS"/>
              </a:rPr>
              <a:t>информации</a:t>
            </a:r>
            <a:r>
              <a:rPr lang="en-US" sz="1400" b="0" i="0" dirty="0">
                <a:latin typeface="Arial"/>
                <a:ea typeface="Arial Unicode MS"/>
                <a:cs typeface="Arial Unicode MS"/>
              </a:rPr>
              <a:t> о </a:t>
            </a:r>
            <a:r>
              <a:rPr lang="en-US" sz="1400" b="0" i="0" dirty="0" err="1">
                <a:latin typeface="Arial"/>
                <a:ea typeface="Arial Unicode MS"/>
                <a:cs typeface="Arial Unicode MS"/>
              </a:rPr>
              <a:t>ролях</a:t>
            </a:r>
            <a:r>
              <a:rPr lang="en-US" sz="1400" b="0" i="0" dirty="0">
                <a:latin typeface="Arial"/>
                <a:ea typeface="Arial Unicode MS"/>
                <a:cs typeface="Arial Unicode MS"/>
              </a:rPr>
              <a:t> </a:t>
            </a:r>
            <a:r>
              <a:rPr lang="en-US" sz="1400" b="0" i="0" dirty="0" smtClean="0">
                <a:latin typeface="Arial"/>
                <a:ea typeface="Arial Unicode MS"/>
                <a:cs typeface="Arial Unicode MS"/>
              </a:rPr>
              <a:t>и</a:t>
            </a:r>
            <a:r>
              <a:rPr lang="ru-RU" sz="1400" b="0" i="0" dirty="0" smtClean="0">
                <a:latin typeface="Arial"/>
                <a:ea typeface="Arial Unicode MS"/>
                <a:cs typeface="Arial Unicode MS"/>
              </a:rPr>
              <a:t> </a:t>
            </a:r>
            <a:r>
              <a:rPr lang="en-US" sz="1400" b="0" i="0" dirty="0" err="1" smtClean="0">
                <a:latin typeface="Arial"/>
                <a:ea typeface="Arial Unicode MS"/>
                <a:cs typeface="Arial Unicode MS"/>
              </a:rPr>
              <a:t>их</a:t>
            </a:r>
            <a:r>
              <a:rPr lang="en-US" sz="1400" b="0" i="0" dirty="0" smtClean="0">
                <a:latin typeface="Arial"/>
                <a:ea typeface="Arial Unicode MS"/>
                <a:cs typeface="Arial Unicode MS"/>
              </a:rPr>
              <a:t> </a:t>
            </a:r>
            <a:r>
              <a:rPr lang="en-US" sz="1400" b="0" i="0" dirty="0" err="1">
                <a:latin typeface="Arial"/>
                <a:ea typeface="Arial Unicode MS"/>
                <a:cs typeface="Arial Unicode MS"/>
              </a:rPr>
              <a:t>структуре</a:t>
            </a:r>
            <a:r>
              <a:rPr lang="en-US" sz="1400" b="0" i="0" dirty="0">
                <a:latin typeface="Arial"/>
                <a:ea typeface="Arial Unicode MS"/>
                <a:cs typeface="Arial Unicode MS"/>
              </a:rPr>
              <a:t> </a:t>
            </a:r>
            <a:r>
              <a:rPr lang="en-US" sz="1400" b="0" i="0" dirty="0" err="1">
                <a:latin typeface="Arial"/>
                <a:ea typeface="Arial Unicode MS"/>
                <a:cs typeface="Arial Unicode MS"/>
              </a:rPr>
              <a:t>на</a:t>
            </a:r>
            <a:r>
              <a:rPr lang="en-US" sz="1400" b="0" i="0" dirty="0">
                <a:latin typeface="Arial"/>
                <a:ea typeface="Arial Unicode MS"/>
                <a:cs typeface="Arial Unicode MS"/>
              </a:rPr>
              <a:t> </a:t>
            </a:r>
            <a:r>
              <a:rPr lang="en-US" sz="1400" b="0" i="0" dirty="0" err="1">
                <a:latin typeface="Arial"/>
                <a:ea typeface="Arial Unicode MS"/>
                <a:cs typeface="Arial Unicode MS"/>
              </a:rPr>
              <a:t>основе</a:t>
            </a:r>
            <a:r>
              <a:rPr lang="en-US" sz="1400" b="0" i="0" dirty="0">
                <a:latin typeface="Arial"/>
                <a:ea typeface="Arial Unicode MS"/>
                <a:cs typeface="Arial Unicode MS"/>
              </a:rPr>
              <a:t> </a:t>
            </a:r>
            <a:r>
              <a:rPr lang="en-US" sz="1400" b="0" i="0" dirty="0" err="1">
                <a:latin typeface="Arial"/>
                <a:ea typeface="Arial Unicode MS"/>
                <a:cs typeface="Arial Unicode MS"/>
              </a:rPr>
              <a:t>ролей</a:t>
            </a:r>
            <a:r>
              <a:rPr lang="en-US" sz="1400" b="0" i="0" dirty="0">
                <a:latin typeface="Arial"/>
                <a:ea typeface="Arial Unicode MS"/>
                <a:cs typeface="Arial Unicode MS"/>
              </a:rPr>
              <a:t> ABAP (</a:t>
            </a:r>
            <a:r>
              <a:rPr lang="en-US" sz="1400" b="0" i="0" dirty="0" smtClean="0">
                <a:latin typeface="Arial"/>
                <a:ea typeface="Arial Unicode MS"/>
                <a:cs typeface="Arial Unicode MS"/>
              </a:rPr>
              <a:t>в</a:t>
            </a:r>
            <a:r>
              <a:rPr lang="ru-RU" sz="1400" b="0" i="0" dirty="0" smtClean="0">
                <a:latin typeface="Arial"/>
                <a:ea typeface="Arial Unicode MS"/>
                <a:cs typeface="Arial Unicode MS"/>
              </a:rPr>
              <a:t> </a:t>
            </a:r>
            <a:r>
              <a:rPr lang="en-US" sz="1400" b="0" i="0" dirty="0" smtClean="0">
                <a:latin typeface="Arial"/>
                <a:ea typeface="Arial Unicode MS"/>
                <a:cs typeface="Arial Unicode MS"/>
              </a:rPr>
              <a:t>PFCG</a:t>
            </a:r>
            <a:r>
              <a:rPr lang="en-US" sz="1400" b="0" i="0" dirty="0">
                <a:latin typeface="Arial"/>
                <a:ea typeface="Arial Unicode MS"/>
                <a:cs typeface="Arial Unicode MS"/>
              </a:rPr>
              <a:t>)</a:t>
            </a:r>
          </a:p>
        </p:txBody>
      </p:sp>
      <p:sp>
        <p:nvSpPr>
          <p:cNvPr id="12" name="TextBox 11"/>
          <p:cNvSpPr txBox="1"/>
          <p:nvPr/>
        </p:nvSpPr>
        <p:spPr>
          <a:xfrm>
            <a:off x="4680250" y="1724724"/>
            <a:ext cx="3761678" cy="430887"/>
          </a:xfrm>
          <a:prstGeom prst="rect">
            <a:avLst/>
          </a:prstGeom>
          <a:noFill/>
        </p:spPr>
        <p:txBody>
          <a:bodyPr wrap="square" lIns="0" tIns="0" rIns="0" bIns="0" rtlCol="0">
            <a:spAutoFit/>
          </a:bodyPr>
          <a:lstStyle/>
          <a:p>
            <a:pPr algn="l" defTabSz="914400">
              <a:spcBef>
                <a:spcPts val="840"/>
              </a:spcBef>
              <a:spcAft>
                <a:spcPts val="0"/>
              </a:spcAft>
              <a:buNone/>
            </a:pPr>
            <a:r>
              <a:rPr lang="en-US" sz="1400" b="0" i="0" dirty="0" err="1">
                <a:latin typeface="Arial"/>
                <a:ea typeface="Arial Unicode MS"/>
                <a:cs typeface="Arial Unicode MS"/>
              </a:rPr>
              <a:t>Интеграция</a:t>
            </a:r>
            <a:r>
              <a:rPr lang="en-US" sz="1400" b="0" i="0" dirty="0">
                <a:latin typeface="Arial"/>
                <a:ea typeface="Arial Unicode MS"/>
                <a:cs typeface="Arial Unicode MS"/>
              </a:rPr>
              <a:t> </a:t>
            </a:r>
            <a:r>
              <a:rPr lang="en-US" sz="1400" b="0" i="0" dirty="0" err="1">
                <a:latin typeface="Arial"/>
                <a:ea typeface="Arial Unicode MS"/>
                <a:cs typeface="Arial Unicode MS"/>
              </a:rPr>
              <a:t>одиночных</a:t>
            </a:r>
            <a:r>
              <a:rPr lang="en-US" sz="1400" b="0" i="0" dirty="0">
                <a:latin typeface="Arial"/>
                <a:ea typeface="Arial Unicode MS"/>
                <a:cs typeface="Arial Unicode MS"/>
              </a:rPr>
              <a:t> </a:t>
            </a:r>
            <a:r>
              <a:rPr lang="en-US" sz="1400" b="0" i="0" dirty="0" err="1">
                <a:latin typeface="Arial"/>
                <a:ea typeface="Arial Unicode MS"/>
                <a:cs typeface="Arial Unicode MS"/>
              </a:rPr>
              <a:t>приложений</a:t>
            </a:r>
            <a:r>
              <a:rPr lang="en-US" sz="1400" b="0" i="0" dirty="0">
                <a:latin typeface="Arial"/>
                <a:ea typeface="Arial Unicode MS"/>
                <a:cs typeface="Arial Unicode MS"/>
              </a:rPr>
              <a:t> или </a:t>
            </a:r>
            <a:r>
              <a:rPr lang="en-US" sz="1400" b="0" i="0" dirty="0" err="1">
                <a:latin typeface="Arial"/>
                <a:ea typeface="Arial Unicode MS"/>
                <a:cs typeface="Arial Unicode MS"/>
              </a:rPr>
              <a:t>транзакций</a:t>
            </a:r>
            <a:r>
              <a:rPr lang="en-US" sz="1400" b="0" i="0" dirty="0">
                <a:latin typeface="Arial"/>
                <a:ea typeface="Arial Unicode MS"/>
                <a:cs typeface="Arial Unicode MS"/>
              </a:rPr>
              <a:t> </a:t>
            </a:r>
            <a:r>
              <a:rPr lang="en-US" sz="1400" b="0" i="0" dirty="0" err="1">
                <a:latin typeface="Arial"/>
                <a:ea typeface="Arial Unicode MS"/>
                <a:cs typeface="Arial Unicode MS"/>
              </a:rPr>
              <a:t>из</a:t>
            </a:r>
            <a:r>
              <a:rPr lang="en-US" sz="1400" b="0" i="0" dirty="0">
                <a:latin typeface="Arial"/>
                <a:ea typeface="Arial Unicode MS"/>
                <a:cs typeface="Arial Unicode MS"/>
              </a:rPr>
              <a:t> </a:t>
            </a:r>
            <a:r>
              <a:rPr lang="en-US" sz="1400" b="0" i="0" dirty="0" err="1">
                <a:latin typeface="Arial"/>
                <a:ea typeface="Arial Unicode MS"/>
                <a:cs typeface="Arial Unicode MS"/>
              </a:rPr>
              <a:t>серверных</a:t>
            </a:r>
            <a:r>
              <a:rPr lang="en-US" sz="1400" b="0" i="0" dirty="0">
                <a:latin typeface="Arial"/>
                <a:ea typeface="Arial Unicode MS"/>
                <a:cs typeface="Arial Unicode MS"/>
              </a:rPr>
              <a:t> </a:t>
            </a:r>
            <a:r>
              <a:rPr lang="en-US" sz="1400" b="0" i="0" dirty="0" err="1">
                <a:latin typeface="Arial"/>
                <a:ea typeface="Arial Unicode MS"/>
                <a:cs typeface="Arial Unicode MS"/>
              </a:rPr>
              <a:t>систем</a:t>
            </a:r>
            <a:r>
              <a:rPr lang="en-US" sz="1400" b="0" i="0" dirty="0">
                <a:latin typeface="Arial"/>
                <a:ea typeface="Arial Unicode MS"/>
                <a:cs typeface="Arial Unicode MS"/>
              </a:rPr>
              <a:t> с </a:t>
            </a:r>
            <a:r>
              <a:rPr lang="en-US" sz="1400" b="0" i="0" dirty="0" err="1">
                <a:latin typeface="Arial"/>
                <a:ea typeface="Arial Unicode MS"/>
                <a:cs typeface="Arial Unicode MS"/>
              </a:rPr>
              <a:t>помощью</a:t>
            </a:r>
            <a:r>
              <a:rPr lang="en-US" sz="1400" b="0" i="0" dirty="0">
                <a:latin typeface="Arial"/>
                <a:ea typeface="Arial Unicode MS"/>
                <a:cs typeface="Arial Unicode MS"/>
              </a:rPr>
              <a:t> </a:t>
            </a:r>
            <a:r>
              <a:rPr lang="en-US" sz="1400" b="0" i="0" dirty="0" err="1">
                <a:latin typeface="Arial"/>
                <a:ea typeface="Arial Unicode MS"/>
                <a:cs typeface="Arial Unicode MS"/>
              </a:rPr>
              <a:t>мастеров</a:t>
            </a:r>
            <a:endParaRPr lang="en-US" sz="1400" b="0" i="0" dirty="0">
              <a:latin typeface="Arial"/>
              <a:ea typeface="Arial Unicode MS"/>
              <a:cs typeface="Arial Unicode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SAP «Портал предприятия» 7.3 для разработчиков</a:t>
            </a:r>
            <a:br>
              <a:rPr lang="en-US" sz="2400" b="1" i="0">
                <a:solidFill>
                  <a:srgbClr val="666666"/>
                </a:solidFill>
                <a:latin typeface="Arial"/>
                <a:ea typeface="+mj-ea"/>
                <a:cs typeface="+mj-cs"/>
              </a:rPr>
            </a:br>
            <a:r>
              <a:rPr lang="en-US" sz="2000" b="0" i="0">
                <a:solidFill>
                  <a:srgbClr val="666666"/>
                </a:solidFill>
                <a:latin typeface="Arial"/>
                <a:ea typeface="+mj-ea"/>
                <a:cs typeface="+mj-cs"/>
              </a:rPr>
              <a:t>Расширение портала на основе открытых стандартов и интерфейсов</a:t>
            </a:r>
          </a:p>
        </p:txBody>
      </p:sp>
      <p:sp>
        <p:nvSpPr>
          <p:cNvPr id="6" name="Text Placeholder 5"/>
          <p:cNvSpPr>
            <a:spLocks noGrp="1"/>
          </p:cNvSpPr>
          <p:nvPr>
            <p:ph type="body" sz="quarter" idx="10"/>
          </p:nvPr>
        </p:nvSpPr>
        <p:spPr>
          <a:xfrm>
            <a:off x="324000" y="1512886"/>
            <a:ext cx="4917073" cy="4760914"/>
          </a:xfrm>
        </p:spPr>
        <p:txBody>
          <a:bodyPr/>
          <a:lstStyle/>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Arial"/>
              </a:rPr>
              <a:t>Расширенная</a:t>
            </a:r>
            <a:r>
              <a:rPr lang="en-US" sz="1200" b="0" i="0" dirty="0">
                <a:solidFill>
                  <a:srgbClr val="000000"/>
                </a:solidFill>
                <a:latin typeface="Arial"/>
                <a:ea typeface="+mn-ea"/>
                <a:cs typeface="Arial"/>
              </a:rPr>
              <a:t> </a:t>
            </a:r>
            <a:r>
              <a:rPr lang="en-US" sz="1200" b="0" i="0" dirty="0" err="1" smtClean="0">
                <a:solidFill>
                  <a:srgbClr val="000000"/>
                </a:solidFill>
                <a:latin typeface="Arial"/>
                <a:ea typeface="+mn-ea"/>
                <a:cs typeface="Arial"/>
              </a:rPr>
              <a:t>версия</a:t>
            </a:r>
            <a:r>
              <a:rPr lang="en-US" sz="1200" b="0" i="0" dirty="0" smtClean="0">
                <a:solidFill>
                  <a:srgbClr val="000000"/>
                </a:solidFill>
                <a:latin typeface="Arial"/>
                <a:ea typeface="+mn-ea"/>
                <a:cs typeface="Arial"/>
              </a:rPr>
              <a:t> </a:t>
            </a:r>
            <a:r>
              <a:rPr lang="en-US" sz="1200" b="1" i="0" dirty="0" err="1" smtClean="0">
                <a:solidFill>
                  <a:srgbClr val="000000"/>
                </a:solidFill>
                <a:latin typeface="Arial"/>
                <a:ea typeface="+mn-ea"/>
                <a:cs typeface="Arial"/>
              </a:rPr>
              <a:t>инструмента</a:t>
            </a:r>
            <a:r>
              <a:rPr lang="en-US" sz="1200" b="1" i="0" dirty="0" smtClean="0">
                <a:solidFill>
                  <a:srgbClr val="000000"/>
                </a:solidFill>
                <a:latin typeface="Arial"/>
                <a:ea typeface="+mn-ea"/>
                <a:cs typeface="Arial"/>
              </a:rPr>
              <a:t> </a:t>
            </a:r>
            <a:r>
              <a:rPr lang="en-US" sz="1200" b="1" i="0" dirty="0">
                <a:solidFill>
                  <a:srgbClr val="000000"/>
                </a:solidFill>
                <a:latin typeface="Arial"/>
                <a:ea typeface="+mn-ea"/>
                <a:cs typeface="Arial"/>
              </a:rPr>
              <a:t>SAP </a:t>
            </a:r>
            <a:r>
              <a:rPr lang="en-US" sz="1200" b="1" i="0" dirty="0" err="1">
                <a:solidFill>
                  <a:srgbClr val="000000"/>
                </a:solidFill>
                <a:latin typeface="Arial"/>
                <a:ea typeface="+mn-ea"/>
                <a:cs typeface="Arial"/>
              </a:rPr>
              <a:t>NetWeaver</a:t>
            </a:r>
            <a:r>
              <a:rPr lang="en-US" sz="1200" b="1" i="0" dirty="0">
                <a:solidFill>
                  <a:srgbClr val="000000"/>
                </a:solidFill>
                <a:latin typeface="Arial"/>
                <a:ea typeface="+mn-ea"/>
                <a:cs typeface="Arial"/>
              </a:rPr>
              <a:t> Developer </a:t>
            </a:r>
            <a:r>
              <a:rPr lang="en-US" sz="1200" b="1" i="0" dirty="0" smtClean="0">
                <a:solidFill>
                  <a:srgbClr val="000000"/>
                </a:solidFill>
                <a:latin typeface="Arial"/>
                <a:ea typeface="+mn-ea"/>
                <a:cs typeface="Arial"/>
              </a:rPr>
              <a:t>Studio</a:t>
            </a:r>
            <a:r>
              <a:rPr lang="ru-RU" sz="1200" b="1" i="0" dirty="0" smtClean="0">
                <a:solidFill>
                  <a:srgbClr val="000000"/>
                </a:solidFill>
                <a:latin typeface="Arial"/>
                <a:ea typeface="+mn-ea"/>
                <a:cs typeface="Arial"/>
              </a:rPr>
              <a:t> </a:t>
            </a:r>
            <a:r>
              <a:rPr lang="en-US" sz="1200" b="0" i="0" dirty="0" smtClean="0">
                <a:solidFill>
                  <a:srgbClr val="000000"/>
                </a:solidFill>
                <a:latin typeface="Arial"/>
                <a:ea typeface="+mn-ea"/>
                <a:cs typeface="Arial"/>
              </a:rPr>
              <a:t>(</a:t>
            </a:r>
            <a:r>
              <a:rPr lang="en-US" sz="1200" b="0" i="0" dirty="0" err="1" smtClean="0">
                <a:solidFill>
                  <a:srgbClr val="000000"/>
                </a:solidFill>
                <a:latin typeface="Arial"/>
                <a:ea typeface="+mn-ea"/>
                <a:cs typeface="Arial"/>
              </a:rPr>
              <a:t>на</a:t>
            </a:r>
            <a:r>
              <a:rPr lang="en-US" sz="1200" b="0" i="0" dirty="0" smtClean="0">
                <a:solidFill>
                  <a:srgbClr val="000000"/>
                </a:solidFill>
                <a:latin typeface="Arial"/>
                <a:ea typeface="+mn-ea"/>
                <a:cs typeface="Arial"/>
              </a:rPr>
              <a:t> </a:t>
            </a:r>
            <a:r>
              <a:rPr lang="en-US" sz="1200" b="0" i="0" dirty="0" err="1">
                <a:solidFill>
                  <a:srgbClr val="000000"/>
                </a:solidFill>
                <a:latin typeface="Arial"/>
                <a:ea typeface="+mn-ea"/>
                <a:cs typeface="Arial"/>
              </a:rPr>
              <a:t>основе</a:t>
            </a:r>
            <a:r>
              <a:rPr lang="en-US" sz="1200" b="0" i="0" dirty="0">
                <a:solidFill>
                  <a:srgbClr val="000000"/>
                </a:solidFill>
                <a:latin typeface="Arial"/>
                <a:ea typeface="+mn-ea"/>
                <a:cs typeface="Arial"/>
              </a:rPr>
              <a:t> Eclipse 3.5)</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Arial"/>
              </a:rPr>
              <a:t>Поддержка</a:t>
            </a:r>
            <a:r>
              <a:rPr lang="en-US" sz="1200" b="0" i="0" dirty="0">
                <a:solidFill>
                  <a:srgbClr val="000000"/>
                </a:solidFill>
                <a:latin typeface="Arial"/>
                <a:ea typeface="+mn-ea"/>
                <a:cs typeface="Arial"/>
              </a:rPr>
              <a:t> </a:t>
            </a:r>
            <a:r>
              <a:rPr lang="en-US" sz="1200" b="1" i="0" dirty="0" err="1">
                <a:solidFill>
                  <a:srgbClr val="000000"/>
                </a:solidFill>
                <a:latin typeface="Arial"/>
                <a:ea typeface="+mn-ea"/>
                <a:cs typeface="Arial"/>
              </a:rPr>
              <a:t>современных</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стандартов</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безопасности</a:t>
            </a:r>
            <a:r>
              <a:rPr lang="en-US" sz="1200" b="1" i="0" dirty="0">
                <a:solidFill>
                  <a:srgbClr val="000000"/>
                </a:solidFill>
                <a:latin typeface="Arial"/>
                <a:ea typeface="+mn-ea"/>
                <a:cs typeface="Arial"/>
              </a:rPr>
              <a:t>, разработки и </a:t>
            </a:r>
            <a:r>
              <a:rPr lang="en-US" sz="1200" b="1" i="0" dirty="0" err="1">
                <a:solidFill>
                  <a:srgbClr val="000000"/>
                </a:solidFill>
                <a:latin typeface="Arial"/>
                <a:ea typeface="+mn-ea"/>
                <a:cs typeface="Arial"/>
              </a:rPr>
              <a:t>взаимодействия</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порталов</a:t>
            </a:r>
            <a:r>
              <a:rPr lang="en-US" sz="1200" b="1" i="0" dirty="0">
                <a:solidFill>
                  <a:srgbClr val="000000"/>
                </a:solidFill>
                <a:latin typeface="Arial"/>
                <a:ea typeface="+mn-ea"/>
                <a:cs typeface="Arial"/>
              </a:rPr>
              <a:t>,</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например</a:t>
            </a:r>
            <a:r>
              <a:rPr lang="en-US" sz="1200" b="0" i="0" dirty="0">
                <a:solidFill>
                  <a:srgbClr val="000000"/>
                </a:solidFill>
                <a:latin typeface="Arial"/>
                <a:ea typeface="+mn-ea"/>
                <a:cs typeface="Arial"/>
              </a:rPr>
              <a:t>, Java EE5, EJB 3.0, JSP 2.1, SAML 1.1/2.0, JSR 168/286</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Arial"/>
              </a:rPr>
              <a:t>Расширенный</a:t>
            </a:r>
            <a:r>
              <a:rPr lang="en-US" sz="1200" b="0" i="0" dirty="0">
                <a:solidFill>
                  <a:srgbClr val="000000"/>
                </a:solidFill>
                <a:latin typeface="Arial"/>
                <a:ea typeface="+mn-ea"/>
                <a:cs typeface="Arial"/>
              </a:rPr>
              <a:t> </a:t>
            </a:r>
            <a:r>
              <a:rPr lang="en-US" sz="1200" b="1" i="0" dirty="0" err="1">
                <a:solidFill>
                  <a:srgbClr val="000000"/>
                </a:solidFill>
                <a:latin typeface="Arial"/>
                <a:ea typeface="+mn-ea"/>
                <a:cs typeface="Arial"/>
              </a:rPr>
              <a:t>инструмент</a:t>
            </a:r>
            <a:r>
              <a:rPr lang="en-US" sz="1200" b="1" i="0" dirty="0">
                <a:solidFill>
                  <a:srgbClr val="000000"/>
                </a:solidFill>
                <a:latin typeface="Arial"/>
                <a:ea typeface="+mn-ea"/>
                <a:cs typeface="Arial"/>
              </a:rPr>
              <a:t> SAP </a:t>
            </a:r>
            <a:r>
              <a:rPr lang="en-US" sz="1200" b="1" i="0" dirty="0" err="1">
                <a:solidFill>
                  <a:srgbClr val="000000"/>
                </a:solidFill>
                <a:latin typeface="Arial"/>
                <a:ea typeface="+mn-ea"/>
                <a:cs typeface="Arial"/>
              </a:rPr>
              <a:t>NetWeaver</a:t>
            </a:r>
            <a:r>
              <a:rPr lang="en-US" sz="1200" b="1" i="0" dirty="0">
                <a:solidFill>
                  <a:srgbClr val="000000"/>
                </a:solidFill>
                <a:latin typeface="Arial"/>
                <a:ea typeface="+mn-ea"/>
                <a:cs typeface="Arial"/>
              </a:rPr>
              <a:t> </a:t>
            </a:r>
            <a:r>
              <a:rPr lang="en-US" sz="1200" b="1" i="0" dirty="0" smtClean="0">
                <a:solidFill>
                  <a:srgbClr val="000000"/>
                </a:solidFill>
                <a:latin typeface="Arial"/>
                <a:ea typeface="+mn-ea"/>
                <a:cs typeface="Arial"/>
              </a:rPr>
              <a:t>Administrator </a:t>
            </a:r>
            <a:r>
              <a:rPr lang="en-US" sz="1200" b="0" i="0" dirty="0" err="1" smtClean="0">
                <a:solidFill>
                  <a:srgbClr val="000000"/>
                </a:solidFill>
                <a:latin typeface="Arial"/>
                <a:ea typeface="+mn-ea"/>
                <a:cs typeface="Arial"/>
              </a:rPr>
              <a:t>упрощает</a:t>
            </a:r>
            <a:r>
              <a:rPr lang="en-US" sz="1200" b="0" i="0" dirty="0" smtClean="0">
                <a:solidFill>
                  <a:srgbClr val="000000"/>
                </a:solidFill>
                <a:latin typeface="Arial"/>
                <a:ea typeface="+mn-ea"/>
                <a:cs typeface="Arial"/>
              </a:rPr>
              <a:t> </a:t>
            </a:r>
            <a:r>
              <a:rPr lang="en-US" sz="1200" b="0" i="0" dirty="0" err="1">
                <a:solidFill>
                  <a:srgbClr val="000000"/>
                </a:solidFill>
                <a:latin typeface="Arial"/>
                <a:ea typeface="+mn-ea"/>
                <a:cs typeface="Arial"/>
              </a:rPr>
              <a:t>администрирование</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сервера</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состояние</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системы</a:t>
            </a:r>
            <a:r>
              <a:rPr lang="en-US" sz="1200" b="0" i="0" dirty="0">
                <a:solidFill>
                  <a:srgbClr val="000000"/>
                </a:solidFill>
                <a:latin typeface="Arial"/>
                <a:ea typeface="+mn-ea"/>
                <a:cs typeface="Arial"/>
              </a:rPr>
              <a:t> </a:t>
            </a:r>
            <a:r>
              <a:rPr lang="en-US" sz="1200" b="0" i="0" dirty="0" smtClean="0">
                <a:solidFill>
                  <a:srgbClr val="000000"/>
                </a:solidFill>
                <a:latin typeface="Arial"/>
                <a:ea typeface="+mn-ea"/>
                <a:cs typeface="Arial"/>
              </a:rPr>
              <a:t>и</a:t>
            </a:r>
            <a:r>
              <a:rPr lang="ru-RU"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внедрения</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журналирование</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диагностика</a:t>
            </a:r>
            <a:r>
              <a:rPr lang="en-US" sz="1200" b="0" i="0" dirty="0">
                <a:solidFill>
                  <a:srgbClr val="000000"/>
                </a:solidFill>
                <a:latin typeface="Arial"/>
                <a:ea typeface="+mn-ea"/>
                <a:cs typeface="Arial"/>
              </a:rPr>
              <a:t> и </a:t>
            </a:r>
            <a:r>
              <a:rPr lang="en-US" sz="1200" b="0" i="0" dirty="0" err="1">
                <a:solidFill>
                  <a:srgbClr val="000000"/>
                </a:solidFill>
                <a:latin typeface="Arial"/>
                <a:ea typeface="+mn-ea"/>
                <a:cs typeface="Arial"/>
              </a:rPr>
              <a:t>обработка</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ошибок</a:t>
            </a:r>
            <a:endParaRPr lang="en-US" sz="1200" b="0" i="0" dirty="0">
              <a:solidFill>
                <a:srgbClr val="000000"/>
              </a:solidFill>
              <a:latin typeface="Arial"/>
              <a:ea typeface="+mn-ea"/>
              <a:cs typeface="Arial"/>
            </a:endParaRPr>
          </a:p>
          <a:p>
            <a:pPr marL="173736" indent="-173736" algn="l" defTabSz="914400">
              <a:spcBef>
                <a:spcPts val="1200"/>
              </a:spcBef>
              <a:buClr>
                <a:srgbClr val="FFC000"/>
              </a:buClr>
              <a:buSzPct val="100000"/>
              <a:buFont typeface="Wingdings"/>
              <a:buChar char="§"/>
            </a:pPr>
            <a:r>
              <a:rPr lang="en-US" sz="1200" b="1" i="0" dirty="0" err="1">
                <a:solidFill>
                  <a:srgbClr val="000000"/>
                </a:solidFill>
                <a:latin typeface="Arial"/>
                <a:ea typeface="+mn-ea"/>
                <a:cs typeface="Arial"/>
              </a:rPr>
              <a:t>Открытая</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платформа</a:t>
            </a:r>
            <a:r>
              <a:rPr lang="en-US" sz="1200" b="1" i="0" dirty="0">
                <a:solidFill>
                  <a:srgbClr val="000000"/>
                </a:solidFill>
                <a:latin typeface="Arial"/>
                <a:ea typeface="+mn-ea"/>
                <a:cs typeface="Arial"/>
              </a:rPr>
              <a:t> </a:t>
            </a:r>
            <a:r>
              <a:rPr lang="en-US" sz="1200" b="0" i="0" dirty="0">
                <a:solidFill>
                  <a:srgbClr val="000000"/>
                </a:solidFill>
                <a:latin typeface="Arial"/>
                <a:ea typeface="+mn-ea"/>
                <a:cs typeface="Arial"/>
              </a:rPr>
              <a:t>разработки и </a:t>
            </a:r>
            <a:r>
              <a:rPr lang="en-US" sz="1200" b="0" i="0" dirty="0" err="1">
                <a:solidFill>
                  <a:srgbClr val="000000"/>
                </a:solidFill>
                <a:latin typeface="Arial"/>
                <a:ea typeface="+mn-ea"/>
                <a:cs typeface="Arial"/>
              </a:rPr>
              <a:t>создания</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расширений</a:t>
            </a:r>
            <a:r>
              <a:rPr lang="en-US" sz="1200" b="0" i="0" dirty="0">
                <a:solidFill>
                  <a:srgbClr val="000000"/>
                </a:solidFill>
                <a:latin typeface="Arial"/>
                <a:ea typeface="+mn-ea"/>
                <a:cs typeface="Arial"/>
              </a:rPr>
              <a:t> </a:t>
            </a:r>
            <a:r>
              <a:rPr lang="en-US" sz="1200" b="0" i="0" dirty="0" smtClean="0">
                <a:solidFill>
                  <a:srgbClr val="000000"/>
                </a:solidFill>
                <a:latin typeface="Arial"/>
                <a:ea typeface="+mn-ea"/>
                <a:cs typeface="Arial"/>
              </a:rPr>
              <a:t>с</a:t>
            </a:r>
            <a:r>
              <a:rPr lang="ru-RU"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помощью</a:t>
            </a:r>
            <a:r>
              <a:rPr lang="en-US" sz="1200" b="0" i="0" dirty="0" smtClean="0">
                <a:solidFill>
                  <a:srgbClr val="000000"/>
                </a:solidFill>
                <a:latin typeface="Arial"/>
                <a:ea typeface="+mn-ea"/>
                <a:cs typeface="Arial"/>
              </a:rPr>
              <a:t> </a:t>
            </a:r>
            <a:r>
              <a:rPr lang="en-US" sz="1200" b="1" i="0" dirty="0" err="1">
                <a:solidFill>
                  <a:srgbClr val="000000"/>
                </a:solidFill>
                <a:latin typeface="Arial"/>
                <a:ea typeface="+mn-ea"/>
                <a:cs typeface="Arial"/>
              </a:rPr>
              <a:t>мощных</a:t>
            </a:r>
            <a:r>
              <a:rPr lang="en-US" sz="1200" b="1" i="0" dirty="0">
                <a:solidFill>
                  <a:srgbClr val="000000"/>
                </a:solidFill>
                <a:latin typeface="Arial"/>
                <a:ea typeface="+mn-ea"/>
                <a:cs typeface="Arial"/>
              </a:rPr>
              <a:t> API и Web-</a:t>
            </a:r>
            <a:r>
              <a:rPr lang="en-US" sz="1200" b="1" i="0" dirty="0" err="1">
                <a:solidFill>
                  <a:srgbClr val="000000"/>
                </a:solidFill>
                <a:latin typeface="Arial"/>
                <a:ea typeface="+mn-ea"/>
                <a:cs typeface="Arial"/>
              </a:rPr>
              <a:t>сервисов</a:t>
            </a:r>
            <a:endParaRPr lang="en-US" sz="1200" b="1" i="0" dirty="0">
              <a:solidFill>
                <a:srgbClr val="000000"/>
              </a:solidFill>
              <a:latin typeface="Arial"/>
              <a:ea typeface="+mn-ea"/>
              <a:cs typeface="Arial"/>
            </a:endParaRP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Arial"/>
              </a:rPr>
              <a:t>Улучшенная</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интеграция</a:t>
            </a:r>
            <a:r>
              <a:rPr lang="en-US" sz="1200" b="0" i="0" dirty="0">
                <a:solidFill>
                  <a:srgbClr val="000000"/>
                </a:solidFill>
                <a:latin typeface="Arial"/>
                <a:ea typeface="+mn-ea"/>
                <a:cs typeface="Arial"/>
              </a:rPr>
              <a:t> с </a:t>
            </a:r>
            <a:r>
              <a:rPr lang="en-US" sz="1200" b="1" i="0" dirty="0" err="1">
                <a:solidFill>
                  <a:srgbClr val="000000"/>
                </a:solidFill>
                <a:latin typeface="Arial"/>
                <a:ea typeface="+mn-ea"/>
                <a:cs typeface="Arial"/>
              </a:rPr>
              <a:t>системой</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записи</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изменений</a:t>
            </a:r>
            <a:r>
              <a:rPr lang="en-US" sz="1200" b="1" i="0" dirty="0">
                <a:solidFill>
                  <a:srgbClr val="000000"/>
                </a:solidFill>
                <a:latin typeface="Arial"/>
                <a:ea typeface="+mn-ea"/>
                <a:cs typeface="Arial"/>
              </a:rPr>
              <a:t> </a:t>
            </a:r>
            <a:r>
              <a:rPr lang="en-US" sz="1200" b="0" i="0" dirty="0" smtClean="0">
                <a:solidFill>
                  <a:srgbClr val="000000"/>
                </a:solidFill>
                <a:latin typeface="Arial"/>
                <a:ea typeface="+mn-ea"/>
                <a:cs typeface="Arial"/>
              </a:rPr>
              <a:t>и</a:t>
            </a:r>
            <a:r>
              <a:rPr lang="ru-RU" sz="1200" b="0" i="0" dirty="0" smtClean="0">
                <a:solidFill>
                  <a:srgbClr val="000000"/>
                </a:solidFill>
                <a:latin typeface="Arial"/>
                <a:ea typeface="+mn-ea"/>
                <a:cs typeface="Arial"/>
              </a:rPr>
              <a:t> </a:t>
            </a:r>
            <a:r>
              <a:rPr lang="en-US" sz="1200" b="1" i="0" dirty="0" err="1" smtClean="0">
                <a:solidFill>
                  <a:srgbClr val="000000"/>
                </a:solidFill>
                <a:latin typeface="Arial"/>
                <a:ea typeface="+mn-ea"/>
                <a:cs typeface="Arial"/>
              </a:rPr>
              <a:t>управления</a:t>
            </a:r>
            <a:r>
              <a:rPr lang="en-US" sz="1200" b="1" i="0" dirty="0" smtClean="0">
                <a:solidFill>
                  <a:srgbClr val="000000"/>
                </a:solidFill>
                <a:latin typeface="Arial"/>
                <a:ea typeface="+mn-ea"/>
                <a:cs typeface="Arial"/>
              </a:rPr>
              <a:t> </a:t>
            </a:r>
            <a:r>
              <a:rPr lang="en-US" sz="1200" b="1" i="0" dirty="0" err="1">
                <a:solidFill>
                  <a:srgbClr val="000000"/>
                </a:solidFill>
                <a:latin typeface="Arial"/>
                <a:ea typeface="+mn-ea"/>
                <a:cs typeface="Arial"/>
              </a:rPr>
              <a:t>переносом</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данных</a:t>
            </a:r>
            <a:r>
              <a:rPr lang="en-US" sz="1200" b="1" i="0" dirty="0">
                <a:solidFill>
                  <a:srgbClr val="000000"/>
                </a:solidFill>
                <a:latin typeface="Arial"/>
                <a:ea typeface="+mn-ea"/>
                <a:cs typeface="Arial"/>
              </a:rPr>
              <a:t> </a:t>
            </a:r>
            <a:r>
              <a:rPr lang="en-US" sz="1200" b="0" i="0" dirty="0">
                <a:solidFill>
                  <a:srgbClr val="000000"/>
                </a:solidFill>
                <a:latin typeface="Arial"/>
                <a:ea typeface="+mn-ea"/>
                <a:cs typeface="Arial"/>
              </a:rPr>
              <a:t>(CTS+)</a:t>
            </a: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rPr>
              <a:t>Улучшенные</a:t>
            </a:r>
            <a:r>
              <a:rPr lang="en-US" sz="1200" b="0" i="0" dirty="0">
                <a:solidFill>
                  <a:srgbClr val="000000"/>
                </a:solidFill>
                <a:latin typeface="Arial"/>
                <a:ea typeface="+mn-ea"/>
              </a:rPr>
              <a:t> </a:t>
            </a:r>
            <a:r>
              <a:rPr lang="en-US" sz="1200" b="0" i="0" dirty="0" err="1">
                <a:solidFill>
                  <a:srgbClr val="000000"/>
                </a:solidFill>
                <a:latin typeface="Arial"/>
                <a:ea typeface="+mn-ea"/>
              </a:rPr>
              <a:t>инструменты</a:t>
            </a:r>
            <a:r>
              <a:rPr lang="en-US" sz="1200" b="0" i="0" dirty="0">
                <a:solidFill>
                  <a:srgbClr val="000000"/>
                </a:solidFill>
                <a:latin typeface="Arial"/>
                <a:ea typeface="+mn-ea"/>
              </a:rPr>
              <a:t> </a:t>
            </a:r>
            <a:r>
              <a:rPr lang="en-US" sz="1200" b="1" i="0" dirty="0" err="1">
                <a:solidFill>
                  <a:srgbClr val="000000"/>
                </a:solidFill>
                <a:latin typeface="Arial"/>
                <a:ea typeface="+mn-ea"/>
              </a:rPr>
              <a:t>поддержки</a:t>
            </a:r>
            <a:r>
              <a:rPr lang="en-US" sz="1200" b="1" i="0" dirty="0">
                <a:solidFill>
                  <a:srgbClr val="000000"/>
                </a:solidFill>
                <a:latin typeface="Arial"/>
                <a:ea typeface="+mn-ea"/>
              </a:rPr>
              <a:t> </a:t>
            </a:r>
            <a:r>
              <a:rPr lang="en-US" sz="1200" b="0" i="0" dirty="0">
                <a:solidFill>
                  <a:srgbClr val="000000"/>
                </a:solidFill>
                <a:latin typeface="Arial"/>
                <a:ea typeface="+mn-ea"/>
              </a:rPr>
              <a:t>и </a:t>
            </a:r>
            <a:r>
              <a:rPr lang="en-US" sz="1200" b="1" i="0" dirty="0" err="1">
                <a:solidFill>
                  <a:srgbClr val="000000"/>
                </a:solidFill>
                <a:latin typeface="Arial"/>
                <a:ea typeface="+mn-ea"/>
              </a:rPr>
              <a:t>анализа</a:t>
            </a:r>
            <a:r>
              <a:rPr lang="en-US" sz="1200" b="1" i="0" dirty="0">
                <a:solidFill>
                  <a:srgbClr val="000000"/>
                </a:solidFill>
                <a:latin typeface="Arial"/>
                <a:ea typeface="+mn-ea"/>
              </a:rPr>
              <a:t> </a:t>
            </a:r>
            <a:r>
              <a:rPr lang="en-US" sz="1200" b="1" i="0" dirty="0" err="1">
                <a:solidFill>
                  <a:srgbClr val="000000"/>
                </a:solidFill>
                <a:latin typeface="Arial"/>
                <a:ea typeface="+mn-ea"/>
              </a:rPr>
              <a:t>первопричин</a:t>
            </a:r>
            <a:endParaRPr lang="en-US" sz="1200" b="1" i="0" dirty="0">
              <a:solidFill>
                <a:srgbClr val="000000"/>
              </a:solidFill>
              <a:latin typeface="Arial"/>
              <a:ea typeface="+mn-ea"/>
            </a:endParaRPr>
          </a:p>
          <a:p>
            <a:pPr marL="173736" indent="-173736" algn="l" defTabSz="914400">
              <a:spcBef>
                <a:spcPts val="1200"/>
              </a:spcBef>
              <a:buClr>
                <a:srgbClr val="FFC000"/>
              </a:buClr>
              <a:buSzPct val="100000"/>
              <a:buFont typeface="Wingdings"/>
              <a:buChar char="§"/>
            </a:pPr>
            <a:r>
              <a:rPr lang="en-US" sz="1200" b="0" i="0" dirty="0" err="1">
                <a:solidFill>
                  <a:srgbClr val="000000"/>
                </a:solidFill>
                <a:latin typeface="Arial"/>
                <a:ea typeface="+mn-ea"/>
                <a:cs typeface="Arial"/>
              </a:rPr>
              <a:t>Различные</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усовершенствования</a:t>
            </a:r>
            <a:r>
              <a:rPr lang="en-US" sz="1200" b="0" i="0" dirty="0">
                <a:solidFill>
                  <a:srgbClr val="000000"/>
                </a:solidFill>
                <a:latin typeface="Arial"/>
                <a:ea typeface="+mn-ea"/>
                <a:cs typeface="Arial"/>
              </a:rPr>
              <a:t> </a:t>
            </a:r>
            <a:r>
              <a:rPr lang="en-US" sz="1200" b="1" i="0" dirty="0">
                <a:solidFill>
                  <a:srgbClr val="000000"/>
                </a:solidFill>
                <a:latin typeface="Arial"/>
                <a:ea typeface="+mn-ea"/>
                <a:cs typeface="Arial"/>
              </a:rPr>
              <a:t>Web </a:t>
            </a:r>
            <a:r>
              <a:rPr lang="en-US" sz="1200" b="1" i="0" dirty="0" err="1">
                <a:solidFill>
                  <a:srgbClr val="000000"/>
                </a:solidFill>
                <a:latin typeface="Arial"/>
                <a:ea typeface="+mn-ea"/>
                <a:cs typeface="Arial"/>
              </a:rPr>
              <a:t>Dynpro</a:t>
            </a:r>
            <a:r>
              <a:rPr lang="en-US" sz="1200" b="1" i="0" dirty="0">
                <a:solidFill>
                  <a:srgbClr val="000000"/>
                </a:solidFill>
                <a:latin typeface="Arial"/>
                <a:ea typeface="+mn-ea"/>
                <a:cs typeface="Arial"/>
              </a:rPr>
              <a:t> Java</a:t>
            </a:r>
            <a:r>
              <a:rPr lang="en-US" sz="1200" b="0" i="0" dirty="0">
                <a:solidFill>
                  <a:srgbClr val="000000"/>
                </a:solidFill>
                <a:latin typeface="Arial"/>
                <a:ea typeface="+mn-ea"/>
                <a:cs typeface="Arial"/>
              </a:rPr>
              <a:t>, включая </a:t>
            </a:r>
            <a:r>
              <a:rPr lang="en-US" sz="1200" b="0" i="0" dirty="0" err="1">
                <a:solidFill>
                  <a:srgbClr val="000000"/>
                </a:solidFill>
                <a:latin typeface="Arial"/>
                <a:ea typeface="+mn-ea"/>
                <a:cs typeface="Arial"/>
              </a:rPr>
              <a:t>новые</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элементы</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управления</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для</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пользовательского</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интерфейса</a:t>
            </a:r>
            <a:r>
              <a:rPr lang="en-US" sz="1200" b="0" i="0" dirty="0">
                <a:solidFill>
                  <a:srgbClr val="000000"/>
                </a:solidFill>
                <a:latin typeface="Arial"/>
                <a:ea typeface="+mn-ea"/>
                <a:cs typeface="Arial"/>
              </a:rPr>
              <a:t>, </a:t>
            </a:r>
            <a:r>
              <a:rPr lang="en-US" sz="1200" b="0" i="0" dirty="0" err="1" smtClean="0">
                <a:solidFill>
                  <a:srgbClr val="000000"/>
                </a:solidFill>
                <a:latin typeface="Arial"/>
                <a:ea typeface="+mn-ea"/>
                <a:cs typeface="Arial"/>
              </a:rPr>
              <a:t>поддержк</a:t>
            </a:r>
            <a:r>
              <a:rPr lang="ru-RU" sz="1200" b="0" i="0" dirty="0" smtClean="0">
                <a:solidFill>
                  <a:srgbClr val="000000"/>
                </a:solidFill>
                <a:latin typeface="Arial"/>
                <a:ea typeface="+mn-ea"/>
                <a:cs typeface="Arial"/>
              </a:rPr>
              <a:t>у</a:t>
            </a:r>
            <a:r>
              <a:rPr lang="en-US" sz="1200" b="0" i="0" dirty="0" smtClean="0">
                <a:solidFill>
                  <a:srgbClr val="000000"/>
                </a:solidFill>
                <a:latin typeface="Arial"/>
                <a:ea typeface="+mn-ea"/>
                <a:cs typeface="Arial"/>
              </a:rPr>
              <a:t> </a:t>
            </a:r>
            <a:r>
              <a:rPr lang="en-US" sz="1200" b="0" i="0" dirty="0" err="1">
                <a:solidFill>
                  <a:srgbClr val="000000"/>
                </a:solidFill>
                <a:latin typeface="Arial"/>
                <a:ea typeface="+mn-ea"/>
                <a:cs typeface="Arial"/>
              </a:rPr>
              <a:t>функционально</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насыщенных</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интернет-приложений</a:t>
            </a:r>
            <a:r>
              <a:rPr lang="en-US" sz="1200" b="0" i="0" dirty="0">
                <a:solidFill>
                  <a:srgbClr val="000000"/>
                </a:solidFill>
                <a:latin typeface="Arial"/>
                <a:ea typeface="+mn-ea"/>
                <a:cs typeface="Arial"/>
              </a:rPr>
              <a:t> (RIA) и </a:t>
            </a:r>
            <a:r>
              <a:rPr lang="en-US" sz="1200" b="0" i="0" dirty="0" err="1" smtClean="0">
                <a:solidFill>
                  <a:srgbClr val="000000"/>
                </a:solidFill>
                <a:latin typeface="Arial"/>
                <a:ea typeface="+mn-ea"/>
                <a:cs typeface="Arial"/>
              </a:rPr>
              <a:t>улучшенн</a:t>
            </a:r>
            <a:r>
              <a:rPr lang="ru-RU" sz="1200" b="0" i="0" dirty="0" err="1" smtClean="0">
                <a:solidFill>
                  <a:srgbClr val="000000"/>
                </a:solidFill>
                <a:latin typeface="Arial"/>
                <a:ea typeface="+mn-ea"/>
                <a:cs typeface="Arial"/>
              </a:rPr>
              <a:t>ую</a:t>
            </a:r>
            <a:r>
              <a:rPr lang="en-US" sz="1200" b="0" i="0" dirty="0" smtClean="0">
                <a:solidFill>
                  <a:srgbClr val="000000"/>
                </a:solidFill>
                <a:latin typeface="Arial"/>
                <a:ea typeface="+mn-ea"/>
                <a:cs typeface="Arial"/>
              </a:rPr>
              <a:t> </a:t>
            </a:r>
            <a:r>
              <a:rPr lang="en-US" sz="1200" b="0" i="0" dirty="0" err="1">
                <a:solidFill>
                  <a:srgbClr val="000000"/>
                </a:solidFill>
                <a:latin typeface="Arial"/>
                <a:ea typeface="+mn-ea"/>
                <a:cs typeface="Arial"/>
              </a:rPr>
              <a:t>производительность</a:t>
            </a:r>
            <a:endParaRPr lang="en-US" sz="1200" b="0" i="0" dirty="0">
              <a:solidFill>
                <a:srgbClr val="000000"/>
              </a:solidFill>
              <a:latin typeface="Arial"/>
              <a:ea typeface="+mn-ea"/>
              <a:cs typeface="Arial"/>
            </a:endParaRPr>
          </a:p>
          <a:p>
            <a:pPr marL="173736" indent="-173736" algn="l" defTabSz="914400">
              <a:spcBef>
                <a:spcPts val="1200"/>
              </a:spcBef>
              <a:buClr>
                <a:srgbClr val="FFC000"/>
              </a:buClr>
              <a:buSzPct val="100000"/>
              <a:buFont typeface="Wingdings"/>
              <a:buChar char="§"/>
            </a:pPr>
            <a:r>
              <a:rPr lang="en-US" sz="1200" b="1" i="0" dirty="0" err="1">
                <a:solidFill>
                  <a:srgbClr val="000000"/>
                </a:solidFill>
                <a:latin typeface="Arial"/>
                <a:ea typeface="+mn-ea"/>
                <a:cs typeface="Arial"/>
              </a:rPr>
              <a:t>Инструменты</a:t>
            </a:r>
            <a:r>
              <a:rPr lang="en-US" sz="1200" b="1" i="0" dirty="0">
                <a:solidFill>
                  <a:srgbClr val="000000"/>
                </a:solidFill>
                <a:latin typeface="Arial"/>
                <a:ea typeface="+mn-ea"/>
                <a:cs typeface="Arial"/>
              </a:rPr>
              <a:t> </a:t>
            </a:r>
            <a:r>
              <a:rPr lang="en-US" sz="1200" b="1" i="0" dirty="0" err="1">
                <a:solidFill>
                  <a:srgbClr val="000000"/>
                </a:solidFill>
                <a:latin typeface="Arial"/>
                <a:ea typeface="+mn-ea"/>
                <a:cs typeface="Arial"/>
              </a:rPr>
              <a:t>обновления</a:t>
            </a:r>
            <a:r>
              <a:rPr lang="en-US" sz="1200" b="1" i="0" dirty="0">
                <a:solidFill>
                  <a:srgbClr val="000000"/>
                </a:solidFill>
                <a:latin typeface="Arial"/>
                <a:ea typeface="+mn-ea"/>
                <a:cs typeface="Arial"/>
              </a:rPr>
              <a:t> </a:t>
            </a:r>
            <a:r>
              <a:rPr lang="en-US" sz="1200" b="0" i="0" dirty="0">
                <a:solidFill>
                  <a:srgbClr val="000000"/>
                </a:solidFill>
                <a:latin typeface="Arial"/>
                <a:ea typeface="+mn-ea"/>
                <a:cs typeface="Arial"/>
              </a:rPr>
              <a:t>и </a:t>
            </a:r>
            <a:r>
              <a:rPr lang="en-US" sz="1200" b="1" i="0" dirty="0" err="1">
                <a:solidFill>
                  <a:srgbClr val="000000"/>
                </a:solidFill>
                <a:latin typeface="Arial"/>
                <a:ea typeface="+mn-ea"/>
                <a:cs typeface="Arial"/>
              </a:rPr>
              <a:t>руководства</a:t>
            </a:r>
            <a:r>
              <a:rPr lang="en-US" sz="1200" b="1" i="0" dirty="0">
                <a:solidFill>
                  <a:srgbClr val="000000"/>
                </a:solidFill>
                <a:latin typeface="Arial"/>
                <a:ea typeface="+mn-ea"/>
                <a:cs typeface="Arial"/>
              </a:rPr>
              <a:t> </a:t>
            </a:r>
            <a:r>
              <a:rPr lang="en-US" sz="1200" b="0" i="0" dirty="0" err="1">
                <a:solidFill>
                  <a:srgbClr val="000000"/>
                </a:solidFill>
                <a:latin typeface="Arial"/>
                <a:ea typeface="+mn-ea"/>
                <a:cs typeface="Arial"/>
              </a:rPr>
              <a:t>по</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миграции</a:t>
            </a:r>
            <a:r>
              <a:rPr lang="en-US" sz="1200" b="0" i="0" dirty="0">
                <a:solidFill>
                  <a:srgbClr val="000000"/>
                </a:solidFill>
                <a:latin typeface="Arial"/>
                <a:ea typeface="+mn-ea"/>
                <a:cs typeface="Arial"/>
              </a:rPr>
              <a:t> </a:t>
            </a:r>
            <a:r>
              <a:rPr lang="en-US" sz="1200" b="0" i="0" dirty="0" err="1">
                <a:solidFill>
                  <a:srgbClr val="000000"/>
                </a:solidFill>
                <a:latin typeface="Arial"/>
                <a:ea typeface="+mn-ea"/>
                <a:cs typeface="Arial"/>
              </a:rPr>
              <a:t>приложений</a:t>
            </a:r>
            <a:endParaRPr lang="en-US" sz="1200" b="0" i="0" dirty="0">
              <a:solidFill>
                <a:srgbClr val="000000"/>
              </a:solidFill>
              <a:latin typeface="Arial"/>
              <a:ea typeface="+mn-ea"/>
              <a:cs typeface="Arial"/>
            </a:endParaRPr>
          </a:p>
        </p:txBody>
      </p:sp>
      <p:pic>
        <p:nvPicPr>
          <p:cNvPr id="5" name="Picture 4" descr="248067_l_srgb_s_gl.jpg"/>
          <p:cNvPicPr>
            <a:picLocks noChangeAspect="1"/>
          </p:cNvPicPr>
          <p:nvPr/>
        </p:nvPicPr>
        <p:blipFill>
          <a:blip r:embed="rId3" cstate="screen"/>
          <a:srcRect/>
          <a:stretch>
            <a:fillRect/>
          </a:stretch>
        </p:blipFill>
        <p:spPr>
          <a:xfrm>
            <a:off x="5650925" y="1690687"/>
            <a:ext cx="3136494" cy="4320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Содержание</a:t>
            </a:r>
          </a:p>
        </p:txBody>
      </p:sp>
      <p:sp>
        <p:nvSpPr>
          <p:cNvPr id="3" name="Text Placeholder 2"/>
          <p:cNvSpPr>
            <a:spLocks noGrp="1"/>
          </p:cNvSpPr>
          <p:nvPr>
            <p:ph type="body" sz="quarter" idx="10"/>
          </p:nvPr>
        </p:nvSpPr>
        <p:spPr/>
        <p:txBody>
          <a:bodyPr/>
          <a:lstStyle/>
          <a:p>
            <a:pPr marL="0" marR="0" indent="0" algn="l" defTabSz="914400">
              <a:lnSpc>
                <a:spcPct val="100000"/>
              </a:lnSpc>
              <a:spcBef>
                <a:spcPts val="1620"/>
              </a:spcBef>
              <a:buClr>
                <a:srgbClr val="FFC000"/>
              </a:buClr>
              <a:buSzPct val="100000"/>
              <a:buFont typeface="Wingdings"/>
              <a:buChar char="§"/>
            </a:pP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Обзор</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портфеля</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решений</a:t>
            </a:r>
            <a:endParaRPr lang="en-US" sz="2400" b="1" i="0" dirty="0">
              <a:solidFill>
                <a:srgbClr val="FFFFFF">
                  <a:lumMod val="50000"/>
                </a:srgbClr>
              </a:solidFill>
              <a:latin typeface="Arial"/>
              <a:ea typeface="+mn-ea"/>
              <a:cs typeface="+mn-cs"/>
            </a:endParaRPr>
          </a:p>
          <a:p>
            <a:pPr marL="0" marR="0" indent="0" algn="l" defTabSz="914400">
              <a:lnSpc>
                <a:spcPct val="100000"/>
              </a:lnSpc>
              <a:spcBef>
                <a:spcPts val="1620"/>
              </a:spcBef>
              <a:buClr>
                <a:srgbClr val="FFC000"/>
              </a:buClr>
              <a:buSzPct val="100000"/>
              <a:buFont typeface="Wingdings"/>
              <a:buChar char="§"/>
            </a:pP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Подробное</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описание</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портфеля</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решений</a:t>
            </a:r>
            <a:endParaRPr lang="en-US" sz="2400" b="1" i="0" dirty="0">
              <a:solidFill>
                <a:srgbClr val="FFFFFF">
                  <a:lumMod val="50000"/>
                </a:srgbClr>
              </a:solidFill>
              <a:latin typeface="Arial"/>
              <a:ea typeface="+mn-ea"/>
              <a:cs typeface="+mn-cs"/>
            </a:endParaRPr>
          </a:p>
          <a:p>
            <a:pPr marL="0" marR="0" indent="0" algn="l" defTabSz="914400">
              <a:lnSpc>
                <a:spcPct val="100000"/>
              </a:lnSpc>
              <a:spcBef>
                <a:spcPts val="1620"/>
              </a:spcBef>
              <a:buClr>
                <a:srgbClr val="FFC000"/>
              </a:buClr>
              <a:buSzPct val="100000"/>
              <a:buFont typeface="Wingdings"/>
              <a:buChar char="§"/>
            </a:pP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Направления</a:t>
            </a:r>
            <a:r>
              <a:rPr lang="en-US" sz="2400" b="1" i="0" dirty="0">
                <a:solidFill>
                  <a:srgbClr val="FFFFFF">
                    <a:lumMod val="50000"/>
                  </a:srgbClr>
                </a:solidFill>
                <a:latin typeface="Arial"/>
                <a:ea typeface="+mn-ea"/>
                <a:cs typeface="+mn-cs"/>
              </a:rPr>
              <a:t> </a:t>
            </a:r>
            <a:r>
              <a:rPr lang="en-US" sz="2400" b="1" i="0" dirty="0" err="1">
                <a:solidFill>
                  <a:srgbClr val="FFFFFF">
                    <a:lumMod val="50000"/>
                  </a:srgbClr>
                </a:solidFill>
                <a:latin typeface="Arial"/>
                <a:ea typeface="+mn-ea"/>
                <a:cs typeface="+mn-cs"/>
              </a:rPr>
              <a:t>развития</a:t>
            </a:r>
            <a:endParaRPr lang="en-US" sz="2400" b="1" i="0" dirty="0">
              <a:solidFill>
                <a:srgbClr val="FFFFFF">
                  <a:lumMod val="50000"/>
                </a:srgbClr>
              </a:solidFill>
              <a:latin typeface="Arial"/>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5900"/>
            <a:ext cx="8496000" cy="920600"/>
          </a:xfrm>
        </p:spPr>
        <p:txBody>
          <a:bodyPr/>
          <a:lstStyle/>
          <a:p>
            <a:pPr algn="l" defTabSz="914400">
              <a:spcBef>
                <a:spcPts val="0"/>
              </a:spcBef>
              <a:buNone/>
            </a:pPr>
            <a:r>
              <a:rPr lang="en-US" b="1" i="0" dirty="0" err="1">
                <a:solidFill>
                  <a:srgbClr val="666666"/>
                </a:solidFill>
                <a:latin typeface="Arial"/>
                <a:ea typeface="+mj-ea"/>
                <a:cs typeface="+mj-cs"/>
              </a:rPr>
              <a:t>Создайте</a:t>
            </a:r>
            <a:r>
              <a:rPr lang="en-US" b="1" i="0" dirty="0">
                <a:solidFill>
                  <a:srgbClr val="666666"/>
                </a:solidFill>
                <a:latin typeface="Arial"/>
                <a:ea typeface="+mj-ea"/>
                <a:cs typeface="+mj-cs"/>
              </a:rPr>
              <a:t> </a:t>
            </a:r>
            <a:r>
              <a:rPr lang="en-US" b="1" i="0" dirty="0" err="1">
                <a:solidFill>
                  <a:srgbClr val="666666"/>
                </a:solidFill>
                <a:latin typeface="Arial"/>
                <a:ea typeface="+mj-ea"/>
                <a:cs typeface="+mj-cs"/>
              </a:rPr>
              <a:t>индивидуальный</a:t>
            </a:r>
            <a:r>
              <a:rPr lang="en-US" b="1" i="0" dirty="0">
                <a:solidFill>
                  <a:srgbClr val="666666"/>
                </a:solidFill>
                <a:latin typeface="Arial"/>
                <a:ea typeface="+mj-ea"/>
                <a:cs typeface="+mj-cs"/>
              </a:rPr>
              <a:t> </a:t>
            </a:r>
            <a:r>
              <a:rPr lang="en-US" b="1" i="0" dirty="0" err="1">
                <a:solidFill>
                  <a:srgbClr val="666666"/>
                </a:solidFill>
                <a:latin typeface="Arial"/>
                <a:ea typeface="+mj-ea"/>
                <a:cs typeface="+mj-cs"/>
              </a:rPr>
              <a:t>пользовательский</a:t>
            </a:r>
            <a:r>
              <a:rPr lang="en-US" b="1" i="0" dirty="0">
                <a:solidFill>
                  <a:srgbClr val="666666"/>
                </a:solidFill>
                <a:latin typeface="Arial"/>
                <a:ea typeface="+mj-ea"/>
                <a:cs typeface="+mj-cs"/>
              </a:rPr>
              <a:t> </a:t>
            </a:r>
            <a:r>
              <a:rPr lang="en-US" b="1" i="0" dirty="0" err="1">
                <a:solidFill>
                  <a:srgbClr val="666666"/>
                </a:solidFill>
                <a:latin typeface="Arial"/>
                <a:ea typeface="+mj-ea"/>
                <a:cs typeface="+mj-cs"/>
              </a:rPr>
              <a:t>интерфейс</a:t>
            </a:r>
            <a:r>
              <a:rPr lang="en-US" b="1" i="0" dirty="0">
                <a:solidFill>
                  <a:srgbClr val="666666"/>
                </a:solidFill>
                <a:latin typeface="Arial"/>
                <a:ea typeface="+mj-ea"/>
                <a:cs typeface="+mj-cs"/>
              </a:rPr>
              <a:t> </a:t>
            </a:r>
            <a:r>
              <a:rPr lang="en-US" b="1" i="0" dirty="0" err="1">
                <a:solidFill>
                  <a:srgbClr val="666666"/>
                </a:solidFill>
                <a:latin typeface="Arial"/>
                <a:ea typeface="+mj-ea"/>
                <a:cs typeface="+mj-cs"/>
              </a:rPr>
              <a:t>портала</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800" b="0" i="0" dirty="0" err="1">
                <a:solidFill>
                  <a:srgbClr val="666666"/>
                </a:solidFill>
                <a:latin typeface="Arial"/>
                <a:ea typeface="+mj-ea"/>
                <a:cs typeface="+mj-cs"/>
              </a:rPr>
              <a:t>Используйте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мощные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инструменты</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индивидуальной</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настройки</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портала</a:t>
            </a:r>
            <a:endParaRPr lang="en-US" sz="1800" b="0" i="0" dirty="0">
              <a:solidFill>
                <a:srgbClr val="666666"/>
              </a:solidFill>
              <a:latin typeface="Arial"/>
              <a:ea typeface="+mj-ea"/>
              <a:cs typeface="+mj-cs"/>
            </a:endParaRPr>
          </a:p>
        </p:txBody>
      </p:sp>
      <p:pic>
        <p:nvPicPr>
          <p:cNvPr id="6" name="Picture 5" descr="iPad_Portal_Menu.PNG"/>
          <p:cNvPicPr>
            <a:picLocks noChangeAspect="1"/>
          </p:cNvPicPr>
          <p:nvPr/>
        </p:nvPicPr>
        <p:blipFill>
          <a:blip r:embed="rId3" cstate="screen"/>
          <a:stretch>
            <a:fillRect/>
          </a:stretch>
        </p:blipFill>
        <p:spPr>
          <a:xfrm>
            <a:off x="5856560" y="1543303"/>
            <a:ext cx="3010435" cy="1774179"/>
          </a:xfrm>
          <a:prstGeom prst="rect">
            <a:avLst/>
          </a:prstGeom>
          <a:noFill/>
          <a:ln>
            <a:noFill/>
          </a:ln>
          <a:effectLst>
            <a:outerShdw blurRad="50800" dist="38100" dir="2700000" algn="tl" rotWithShape="0">
              <a:prstClr val="black">
                <a:alpha val="40000"/>
              </a:prstClr>
            </a:outerShdw>
          </a:effectLst>
        </p:spPr>
      </p:pic>
      <p:sp>
        <p:nvSpPr>
          <p:cNvPr id="10" name="Text Placeholder 9"/>
          <p:cNvSpPr>
            <a:spLocks noGrp="1"/>
          </p:cNvSpPr>
          <p:nvPr>
            <p:ph type="body" sz="quarter" idx="10"/>
          </p:nvPr>
        </p:nvSpPr>
        <p:spPr>
          <a:xfrm>
            <a:off x="324000" y="1322386"/>
            <a:ext cx="5311083" cy="4986230"/>
          </a:xfrm>
        </p:spPr>
        <p:txBody>
          <a:bodyPr/>
          <a:lstStyle/>
          <a:p>
            <a:pPr marL="0" indent="0" algn="l" defTabSz="914400">
              <a:spcBef>
                <a:spcPts val="300"/>
              </a:spcBef>
              <a:buNone/>
            </a:pPr>
            <a:r>
              <a:rPr lang="en-US" sz="1200" b="1" i="0" dirty="0" err="1">
                <a:solidFill>
                  <a:srgbClr val="0070C0"/>
                </a:solidFill>
                <a:latin typeface="Arial"/>
                <a:ea typeface="Arial Unicode MS"/>
                <a:cs typeface="Arial"/>
              </a:rPr>
              <a:t>Создайте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индивидуальный</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корпоративный</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дизайн</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портала</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брендинг</a:t>
            </a:r>
            <a:r>
              <a:rPr lang="en-US" sz="1200" b="1" i="0" dirty="0">
                <a:solidFill>
                  <a:srgbClr val="0070C0"/>
                </a:solidFill>
                <a:latin typeface="Arial"/>
                <a:ea typeface="Arial Unicode MS"/>
                <a:cs typeface="Arial"/>
              </a:rPr>
              <a:t>)</a:t>
            </a:r>
          </a:p>
          <a:p>
            <a:pPr marL="173736" indent="-173736" algn="l" defTabSz="914400">
              <a:spcBef>
                <a:spcPts val="300"/>
              </a:spcBef>
              <a:buClr>
                <a:srgbClr val="FFC000"/>
              </a:buClr>
              <a:buSzPct val="100000"/>
              <a:buFont typeface="Wingdings"/>
              <a:buChar char="§"/>
            </a:pPr>
            <a:r>
              <a:rPr lang="en-US" sz="1200" b="0" i="0" dirty="0">
                <a:solidFill>
                  <a:srgbClr val="000000"/>
                </a:solidFill>
                <a:latin typeface="Arial"/>
                <a:cs typeface="Arial"/>
              </a:rPr>
              <a:t>SAP </a:t>
            </a:r>
            <a:r>
              <a:rPr lang="en-US" sz="1200" b="0" i="0" dirty="0" err="1">
                <a:solidFill>
                  <a:srgbClr val="000000"/>
                </a:solidFill>
                <a:latin typeface="Arial"/>
                <a:cs typeface="Arial"/>
              </a:rPr>
              <a:t>предоставляет</a:t>
            </a:r>
            <a:r>
              <a:rPr lang="en-US" sz="1200" b="0" i="0" dirty="0">
                <a:solidFill>
                  <a:srgbClr val="000000"/>
                </a:solidFill>
                <a:latin typeface="Arial"/>
                <a:cs typeface="Arial"/>
              </a:rPr>
              <a:t> </a:t>
            </a:r>
            <a:r>
              <a:rPr lang="en-US" sz="1200" b="0" i="0" dirty="0" err="1">
                <a:solidFill>
                  <a:srgbClr val="000000"/>
                </a:solidFill>
                <a:latin typeface="Arial"/>
                <a:cs typeface="Arial"/>
              </a:rPr>
              <a:t>дизайн</a:t>
            </a:r>
            <a:r>
              <a:rPr lang="en-US" sz="1200" b="0" i="0" dirty="0">
                <a:solidFill>
                  <a:srgbClr val="000000"/>
                </a:solidFill>
                <a:latin typeface="Arial"/>
                <a:cs typeface="Arial"/>
              </a:rPr>
              <a:t> </a:t>
            </a:r>
            <a:r>
              <a:rPr lang="en-US" sz="1200" b="0" i="0" dirty="0" err="1">
                <a:solidFill>
                  <a:srgbClr val="000000"/>
                </a:solidFill>
                <a:latin typeface="Arial"/>
                <a:cs typeface="Arial"/>
              </a:rPr>
              <a:t>портала</a:t>
            </a:r>
            <a:r>
              <a:rPr lang="en-US" sz="1200" b="0" i="0" dirty="0">
                <a:solidFill>
                  <a:srgbClr val="000000"/>
                </a:solidFill>
                <a:latin typeface="Arial"/>
                <a:cs typeface="Arial"/>
              </a:rPr>
              <a:t> </a:t>
            </a:r>
            <a:r>
              <a:rPr lang="en-US" sz="1200" b="0" i="0" dirty="0" err="1">
                <a:solidFill>
                  <a:srgbClr val="000000"/>
                </a:solidFill>
                <a:latin typeface="Arial"/>
                <a:cs typeface="Arial"/>
              </a:rPr>
              <a:t>на</a:t>
            </a:r>
            <a:r>
              <a:rPr lang="en-US" sz="1200" b="0" i="0" dirty="0">
                <a:solidFill>
                  <a:srgbClr val="000000"/>
                </a:solidFill>
                <a:latin typeface="Arial"/>
                <a:cs typeface="Arial"/>
              </a:rPr>
              <a:t> </a:t>
            </a:r>
            <a:r>
              <a:rPr lang="en-US" sz="1200" b="0" i="0" dirty="0" err="1">
                <a:solidFill>
                  <a:srgbClr val="000000"/>
                </a:solidFill>
                <a:latin typeface="Arial"/>
                <a:cs typeface="Arial"/>
              </a:rPr>
              <a:t>основе</a:t>
            </a:r>
            <a:r>
              <a:rPr lang="en-US" sz="1200" b="0" i="0" dirty="0">
                <a:solidFill>
                  <a:srgbClr val="000000"/>
                </a:solidFill>
                <a:latin typeface="Arial"/>
                <a:cs typeface="Arial"/>
              </a:rPr>
              <a:t> Ajax, </a:t>
            </a:r>
            <a:r>
              <a:rPr lang="en-US" sz="1200" b="0" i="0" dirty="0" err="1">
                <a:solidFill>
                  <a:srgbClr val="000000"/>
                </a:solidFill>
                <a:latin typeface="Arial"/>
                <a:cs typeface="Arial"/>
              </a:rPr>
              <a:t>который</a:t>
            </a:r>
            <a:r>
              <a:rPr lang="en-US" sz="1200" b="0" i="0" dirty="0">
                <a:solidFill>
                  <a:srgbClr val="000000"/>
                </a:solidFill>
                <a:latin typeface="Arial"/>
                <a:cs typeface="Arial"/>
              </a:rPr>
              <a:t> </a:t>
            </a:r>
            <a:r>
              <a:rPr lang="en-US" sz="1200" b="0" i="0" dirty="0" err="1">
                <a:solidFill>
                  <a:srgbClr val="000000"/>
                </a:solidFill>
                <a:latin typeface="Arial"/>
                <a:cs typeface="Arial"/>
              </a:rPr>
              <a:t>легко</a:t>
            </a:r>
            <a:r>
              <a:rPr lang="en-US" sz="1200" b="0" i="0" dirty="0">
                <a:solidFill>
                  <a:srgbClr val="000000"/>
                </a:solidFill>
                <a:latin typeface="Arial"/>
                <a:cs typeface="Arial"/>
              </a:rPr>
              <a:t> </a:t>
            </a:r>
            <a:r>
              <a:rPr lang="en-US" sz="1200" b="0" i="0" dirty="0" err="1">
                <a:solidFill>
                  <a:srgbClr val="000000"/>
                </a:solidFill>
                <a:latin typeface="Arial"/>
                <a:cs typeface="Arial"/>
              </a:rPr>
              <a:t>настраивается</a:t>
            </a:r>
            <a:r>
              <a:rPr lang="en-US" sz="1200" b="0" i="0" dirty="0">
                <a:solidFill>
                  <a:srgbClr val="000000"/>
                </a:solidFill>
                <a:latin typeface="Arial"/>
                <a:cs typeface="Arial"/>
              </a:rPr>
              <a:t> и </a:t>
            </a:r>
            <a:r>
              <a:rPr lang="en-US" sz="1200" b="0" i="0" dirty="0" err="1">
                <a:solidFill>
                  <a:srgbClr val="000000"/>
                </a:solidFill>
                <a:latin typeface="Arial"/>
                <a:cs typeface="Arial"/>
              </a:rPr>
              <a:t>позволяет</a:t>
            </a:r>
            <a:r>
              <a:rPr lang="en-US" sz="1200" b="0" i="0" dirty="0">
                <a:solidFill>
                  <a:srgbClr val="000000"/>
                </a:solidFill>
                <a:latin typeface="Arial"/>
                <a:cs typeface="Arial"/>
              </a:rPr>
              <a:t> </a:t>
            </a:r>
            <a:r>
              <a:rPr lang="en-US" sz="1200" b="0" i="0" dirty="0" err="1">
                <a:solidFill>
                  <a:srgbClr val="000000"/>
                </a:solidFill>
                <a:latin typeface="Arial"/>
                <a:cs typeface="Arial"/>
              </a:rPr>
              <a:t>создать</a:t>
            </a:r>
            <a:r>
              <a:rPr lang="en-US" sz="1200" b="0" i="0" dirty="0">
                <a:solidFill>
                  <a:srgbClr val="000000"/>
                </a:solidFill>
                <a:latin typeface="Arial"/>
                <a:cs typeface="Arial"/>
              </a:rPr>
              <a:t> </a:t>
            </a:r>
            <a:r>
              <a:rPr lang="en-US" sz="1200" b="0" i="0" dirty="0" err="1">
                <a:solidFill>
                  <a:srgbClr val="000000"/>
                </a:solidFill>
                <a:latin typeface="Arial"/>
                <a:cs typeface="Arial"/>
              </a:rPr>
              <a:t>современный</a:t>
            </a:r>
            <a:r>
              <a:rPr lang="en-US" sz="1200" b="0" i="0" dirty="0">
                <a:solidFill>
                  <a:srgbClr val="000000"/>
                </a:solidFill>
                <a:latin typeface="Arial"/>
                <a:cs typeface="Arial"/>
              </a:rPr>
              <a:t> </a:t>
            </a:r>
            <a:r>
              <a:rPr lang="en-US" sz="1200" b="0" i="0" dirty="0" err="1">
                <a:solidFill>
                  <a:srgbClr val="000000"/>
                </a:solidFill>
                <a:latin typeface="Arial"/>
                <a:cs typeface="Arial"/>
              </a:rPr>
              <a:t>пользовательский</a:t>
            </a:r>
            <a:r>
              <a:rPr lang="en-US" sz="1200" b="0" i="0" dirty="0">
                <a:solidFill>
                  <a:srgbClr val="000000"/>
                </a:solidFill>
                <a:latin typeface="Arial"/>
                <a:cs typeface="Arial"/>
              </a:rPr>
              <a:t> </a:t>
            </a:r>
            <a:r>
              <a:rPr lang="en-US" sz="1200" b="0" i="0" dirty="0" err="1">
                <a:solidFill>
                  <a:srgbClr val="000000"/>
                </a:solidFill>
                <a:latin typeface="Arial"/>
                <a:cs typeface="Arial"/>
              </a:rPr>
              <a:t>интерфейс</a:t>
            </a:r>
            <a:endParaRPr lang="en-US" sz="1200" b="0" i="0" dirty="0">
              <a:solidFill>
                <a:srgbClr val="000000"/>
              </a:solidFill>
              <a:latin typeface="Arial"/>
              <a:cs typeface="Arial"/>
            </a:endParaRPr>
          </a:p>
          <a:p>
            <a:pPr marL="173736" indent="-173736" algn="l" defTabSz="914400">
              <a:spcBef>
                <a:spcPts val="300"/>
              </a:spcBef>
              <a:buClr>
                <a:srgbClr val="FFC000"/>
              </a:buClr>
              <a:buSzPct val="100000"/>
              <a:buFont typeface="Wingdings"/>
              <a:buChar char="§"/>
            </a:pPr>
            <a:r>
              <a:rPr lang="en-US" sz="1200" b="0" i="0" dirty="0" err="1">
                <a:solidFill>
                  <a:srgbClr val="000000"/>
                </a:solidFill>
                <a:latin typeface="Arial"/>
                <a:cs typeface="Arial"/>
              </a:rPr>
              <a:t>Взаимодействие</a:t>
            </a:r>
            <a:r>
              <a:rPr lang="en-US" sz="1200" b="0" i="0" dirty="0">
                <a:solidFill>
                  <a:srgbClr val="000000"/>
                </a:solidFill>
                <a:latin typeface="Arial"/>
                <a:cs typeface="Arial"/>
              </a:rPr>
              <a:t> </a:t>
            </a:r>
            <a:r>
              <a:rPr lang="en-US" sz="1200" b="0" i="0" dirty="0" err="1">
                <a:solidFill>
                  <a:srgbClr val="000000"/>
                </a:solidFill>
                <a:latin typeface="Arial"/>
                <a:cs typeface="Arial"/>
              </a:rPr>
              <a:t>устройств</a:t>
            </a:r>
            <a:r>
              <a:rPr lang="en-US" sz="1200" b="0" i="0" dirty="0">
                <a:solidFill>
                  <a:srgbClr val="000000"/>
                </a:solidFill>
                <a:latin typeface="Arial"/>
                <a:cs typeface="Arial"/>
              </a:rPr>
              <a:t> </a:t>
            </a:r>
            <a:r>
              <a:rPr lang="en-US" sz="1200" b="0" i="0" dirty="0" err="1">
                <a:solidFill>
                  <a:srgbClr val="000000"/>
                </a:solidFill>
                <a:latin typeface="Arial"/>
                <a:cs typeface="Arial"/>
              </a:rPr>
              <a:t>посредством</a:t>
            </a:r>
            <a:r>
              <a:rPr lang="en-US" sz="1200" b="0" i="0" dirty="0">
                <a:solidFill>
                  <a:srgbClr val="000000"/>
                </a:solidFill>
                <a:latin typeface="Arial"/>
                <a:cs typeface="Arial"/>
              </a:rPr>
              <a:t> </a:t>
            </a:r>
            <a:r>
              <a:rPr lang="en-US" sz="1200" b="0" i="0" dirty="0" err="1">
                <a:solidFill>
                  <a:srgbClr val="000000"/>
                </a:solidFill>
                <a:latin typeface="Arial"/>
                <a:cs typeface="Arial"/>
              </a:rPr>
              <a:t>решения</a:t>
            </a:r>
            <a:r>
              <a:rPr lang="en-US" sz="1200" b="0" i="0" dirty="0">
                <a:solidFill>
                  <a:srgbClr val="000000"/>
                </a:solidFill>
                <a:latin typeface="Arial"/>
                <a:cs typeface="Arial"/>
              </a:rPr>
              <a:t> </a:t>
            </a:r>
            <a:r>
              <a:rPr lang="en-US" sz="1200" b="0" i="0" dirty="0" err="1">
                <a:solidFill>
                  <a:srgbClr val="000000"/>
                </a:solidFill>
                <a:latin typeface="Arial"/>
                <a:cs typeface="Arial"/>
              </a:rPr>
              <a:t>на</a:t>
            </a:r>
            <a:r>
              <a:rPr lang="en-US" sz="1200" b="0" i="0" dirty="0">
                <a:solidFill>
                  <a:srgbClr val="000000"/>
                </a:solidFill>
                <a:latin typeface="Arial"/>
                <a:cs typeface="Arial"/>
              </a:rPr>
              <a:t> </a:t>
            </a:r>
            <a:r>
              <a:rPr lang="en-US" sz="1200" b="0" i="0" dirty="0" err="1">
                <a:solidFill>
                  <a:srgbClr val="000000"/>
                </a:solidFill>
                <a:latin typeface="Arial"/>
                <a:cs typeface="Arial"/>
              </a:rPr>
              <a:t>основе</a:t>
            </a:r>
            <a:r>
              <a:rPr lang="en-US" sz="1200" b="0" i="0" dirty="0">
                <a:solidFill>
                  <a:srgbClr val="000000"/>
                </a:solidFill>
                <a:latin typeface="Arial"/>
                <a:cs typeface="Arial"/>
              </a:rPr>
              <a:t> Web</a:t>
            </a:r>
          </a:p>
          <a:p>
            <a:pPr marL="173736" indent="-173736" algn="l" defTabSz="914400">
              <a:spcBef>
                <a:spcPts val="300"/>
              </a:spcBef>
              <a:buClr>
                <a:srgbClr val="FFC000"/>
              </a:buClr>
              <a:buSzPct val="100000"/>
              <a:buFont typeface="Wingdings"/>
              <a:buChar char="§"/>
            </a:pPr>
            <a:r>
              <a:rPr lang="en-US" sz="1200" b="0" i="0" dirty="0" err="1">
                <a:solidFill>
                  <a:srgbClr val="000000"/>
                </a:solidFill>
                <a:latin typeface="Arial"/>
                <a:cs typeface="Arial"/>
              </a:rPr>
              <a:t>Максимально</a:t>
            </a:r>
            <a:r>
              <a:rPr lang="en-US" sz="1200" b="0" i="0" dirty="0">
                <a:solidFill>
                  <a:srgbClr val="000000"/>
                </a:solidFill>
                <a:latin typeface="Arial"/>
                <a:cs typeface="Arial"/>
              </a:rPr>
              <a:t> </a:t>
            </a:r>
            <a:r>
              <a:rPr lang="en-US" sz="1200" b="0" i="0" dirty="0" err="1">
                <a:solidFill>
                  <a:srgbClr val="000000"/>
                </a:solidFill>
                <a:latin typeface="Arial"/>
                <a:cs typeface="Arial"/>
              </a:rPr>
              <a:t>используйте</a:t>
            </a:r>
            <a:r>
              <a:rPr lang="en-US" sz="1200" b="0" i="0" dirty="0">
                <a:solidFill>
                  <a:srgbClr val="000000"/>
                </a:solidFill>
                <a:latin typeface="Arial"/>
                <a:cs typeface="Arial"/>
              </a:rPr>
              <a:t> </a:t>
            </a:r>
            <a:r>
              <a:rPr lang="en-US" sz="1200" b="0" i="0" dirty="0" err="1">
                <a:solidFill>
                  <a:srgbClr val="000000"/>
                </a:solidFill>
                <a:latin typeface="Arial"/>
                <a:cs typeface="Arial"/>
              </a:rPr>
              <a:t>все</a:t>
            </a:r>
            <a:r>
              <a:rPr lang="en-US" sz="1200" b="0" i="0" dirty="0">
                <a:solidFill>
                  <a:srgbClr val="000000"/>
                </a:solidFill>
                <a:latin typeface="Arial"/>
                <a:cs typeface="Arial"/>
              </a:rPr>
              <a:t> </a:t>
            </a:r>
            <a:r>
              <a:rPr lang="en-US" sz="1200" b="0" i="0" dirty="0" err="1">
                <a:solidFill>
                  <a:srgbClr val="000000"/>
                </a:solidFill>
                <a:latin typeface="Arial"/>
                <a:cs typeface="Arial"/>
              </a:rPr>
              <a:t>сервисы</a:t>
            </a:r>
            <a:r>
              <a:rPr lang="en-US" sz="1200" b="0" i="0" dirty="0">
                <a:solidFill>
                  <a:srgbClr val="000000"/>
                </a:solidFill>
                <a:latin typeface="Arial"/>
                <a:cs typeface="Arial"/>
              </a:rPr>
              <a:t> и </a:t>
            </a:r>
            <a:r>
              <a:rPr lang="en-US" sz="1200" b="0" i="0" dirty="0" err="1">
                <a:solidFill>
                  <a:srgbClr val="000000"/>
                </a:solidFill>
                <a:latin typeface="Arial"/>
                <a:cs typeface="Arial"/>
              </a:rPr>
              <a:t>возможности</a:t>
            </a:r>
            <a:r>
              <a:rPr lang="en-US" sz="1200" b="0" i="0" dirty="0">
                <a:solidFill>
                  <a:srgbClr val="000000"/>
                </a:solidFill>
                <a:latin typeface="Arial"/>
                <a:cs typeface="Arial"/>
              </a:rPr>
              <a:t> </a:t>
            </a:r>
            <a:r>
              <a:rPr lang="en-US" sz="1200" b="0" i="0" dirty="0" err="1">
                <a:solidFill>
                  <a:srgbClr val="000000"/>
                </a:solidFill>
                <a:latin typeface="Arial"/>
                <a:cs typeface="Arial"/>
              </a:rPr>
              <a:t>портала</a:t>
            </a:r>
            <a:r>
              <a:rPr lang="en-US" sz="1200" b="0" i="0" dirty="0">
                <a:solidFill>
                  <a:srgbClr val="000000"/>
                </a:solidFill>
                <a:latin typeface="Arial"/>
                <a:cs typeface="Arial"/>
              </a:rPr>
              <a:t>, включая </a:t>
            </a:r>
            <a:r>
              <a:rPr lang="en-US" sz="1200" b="0" i="0" dirty="0" err="1">
                <a:solidFill>
                  <a:srgbClr val="000000"/>
                </a:solidFill>
                <a:latin typeface="Arial"/>
                <a:cs typeface="Arial"/>
              </a:rPr>
              <a:t>навигацию</a:t>
            </a:r>
            <a:r>
              <a:rPr lang="en-US" sz="1200" b="0" i="0" dirty="0">
                <a:solidFill>
                  <a:srgbClr val="000000"/>
                </a:solidFill>
                <a:latin typeface="Arial"/>
                <a:cs typeface="Arial"/>
              </a:rPr>
              <a:t>, </a:t>
            </a:r>
            <a:r>
              <a:rPr lang="en-US" sz="1200" b="0" i="0" dirty="0" err="1">
                <a:solidFill>
                  <a:srgbClr val="000000"/>
                </a:solidFill>
                <a:latin typeface="Arial"/>
                <a:cs typeface="Arial"/>
              </a:rPr>
              <a:t>брендинг</a:t>
            </a:r>
            <a:r>
              <a:rPr lang="en-US" sz="1200" b="0" i="0" dirty="0">
                <a:solidFill>
                  <a:srgbClr val="000000"/>
                </a:solidFill>
                <a:latin typeface="Arial"/>
                <a:cs typeface="Arial"/>
              </a:rPr>
              <a:t>, </a:t>
            </a:r>
            <a:r>
              <a:rPr lang="en-US" sz="1200" b="0" i="0" dirty="0" err="1">
                <a:solidFill>
                  <a:srgbClr val="000000"/>
                </a:solidFill>
                <a:latin typeface="Arial"/>
                <a:cs typeface="Arial"/>
              </a:rPr>
              <a:t>использование</a:t>
            </a:r>
            <a:r>
              <a:rPr lang="en-US" sz="1200" b="0" i="0" dirty="0">
                <a:solidFill>
                  <a:srgbClr val="000000"/>
                </a:solidFill>
                <a:latin typeface="Arial"/>
                <a:cs typeface="Arial"/>
              </a:rPr>
              <a:t> </a:t>
            </a:r>
            <a:r>
              <a:rPr lang="en-US" sz="1200" b="0" i="0" dirty="0" err="1">
                <a:solidFill>
                  <a:srgbClr val="000000"/>
                </a:solidFill>
                <a:latin typeface="Arial"/>
                <a:cs typeface="Arial"/>
              </a:rPr>
              <a:t>тем</a:t>
            </a:r>
            <a:r>
              <a:rPr lang="en-US" sz="1200" b="0" i="0" dirty="0">
                <a:solidFill>
                  <a:srgbClr val="000000"/>
                </a:solidFill>
                <a:latin typeface="Arial"/>
                <a:cs typeface="Arial"/>
              </a:rPr>
              <a:t>, </a:t>
            </a:r>
            <a:r>
              <a:rPr lang="en-US" sz="1200" b="0" i="0" dirty="0" err="1">
                <a:solidFill>
                  <a:srgbClr val="000000"/>
                </a:solidFill>
                <a:latin typeface="Arial"/>
                <a:cs typeface="Arial"/>
              </a:rPr>
              <a:t>локализацию</a:t>
            </a:r>
            <a:r>
              <a:rPr lang="en-US" sz="1200" b="0" i="0" dirty="0">
                <a:solidFill>
                  <a:srgbClr val="000000"/>
                </a:solidFill>
                <a:latin typeface="Arial"/>
                <a:cs typeface="Arial"/>
              </a:rPr>
              <a:t> </a:t>
            </a:r>
            <a:r>
              <a:rPr lang="en-US" sz="1200" b="0" i="0" dirty="0" smtClean="0">
                <a:solidFill>
                  <a:srgbClr val="000000"/>
                </a:solidFill>
                <a:latin typeface="Arial"/>
                <a:cs typeface="Arial"/>
              </a:rPr>
              <a:t>и</a:t>
            </a:r>
            <a:r>
              <a:rPr lang="ru-RU" sz="1200" b="0" i="0" dirty="0" smtClean="0">
                <a:solidFill>
                  <a:srgbClr val="000000"/>
                </a:solidFill>
                <a:latin typeface="Arial"/>
                <a:cs typeface="Arial"/>
              </a:rPr>
              <a:t> </a:t>
            </a:r>
            <a:r>
              <a:rPr lang="en-US" sz="1200" b="0" i="0" dirty="0" err="1" smtClean="0">
                <a:solidFill>
                  <a:srgbClr val="000000"/>
                </a:solidFill>
                <a:latin typeface="Arial"/>
                <a:cs typeface="Arial"/>
              </a:rPr>
              <a:t>персонализацию</a:t>
            </a:r>
            <a:endParaRPr lang="en-US" sz="1200" b="0" i="0" dirty="0">
              <a:solidFill>
                <a:srgbClr val="000000"/>
              </a:solidFill>
              <a:latin typeface="Arial"/>
              <a:cs typeface="Arial"/>
            </a:endParaRPr>
          </a:p>
          <a:p>
            <a:pPr marL="173736" indent="-173736" algn="l" defTabSz="914400">
              <a:spcBef>
                <a:spcPts val="300"/>
              </a:spcBef>
              <a:buSzPct val="100000"/>
              <a:buFont typeface="Wingdings"/>
              <a:buChar char="§"/>
            </a:pPr>
            <a:endParaRPr lang="en-US" sz="1200" dirty="0" smtClean="0">
              <a:latin typeface="Arial"/>
              <a:cs typeface="Arial"/>
            </a:endParaRPr>
          </a:p>
          <a:p>
            <a:pPr marL="173736" indent="-173736" algn="l" defTabSz="914400">
              <a:spcBef>
                <a:spcPts val="1200"/>
              </a:spcBef>
              <a:buNone/>
            </a:pPr>
            <a:r>
              <a:rPr lang="en-US" sz="1200" b="1" i="0" dirty="0" err="1">
                <a:solidFill>
                  <a:srgbClr val="0070C0"/>
                </a:solidFill>
                <a:latin typeface="Arial"/>
                <a:ea typeface="Arial Unicode MS"/>
                <a:cs typeface="Arial"/>
              </a:rPr>
              <a:t>Гибкие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инструменты</a:t>
            </a:r>
            <a:r>
              <a:rPr lang="en-US" sz="1200" b="1" i="0" dirty="0">
                <a:solidFill>
                  <a:srgbClr val="0070C0"/>
                </a:solidFill>
                <a:latin typeface="Arial"/>
                <a:ea typeface="Arial Unicode MS"/>
                <a:cs typeface="Arial"/>
              </a:rPr>
              <a:t> и </a:t>
            </a:r>
            <a:r>
              <a:rPr lang="en-US" sz="1200" b="1" i="0" dirty="0" err="1">
                <a:solidFill>
                  <a:srgbClr val="0070C0"/>
                </a:solidFill>
                <a:latin typeface="Arial"/>
                <a:ea typeface="Arial Unicode MS"/>
                <a:cs typeface="Arial"/>
              </a:rPr>
              <a:t>сервисы</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для</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настройки</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портала</a:t>
            </a:r>
            <a:r>
              <a:rPr lang="en-US" sz="1200" b="1" i="0" dirty="0">
                <a:solidFill>
                  <a:srgbClr val="0070C0"/>
                </a:solidFill>
                <a:latin typeface="Arial"/>
                <a:ea typeface="Arial Unicode MS"/>
                <a:cs typeface="Arial"/>
              </a:rPr>
              <a:t>*</a:t>
            </a:r>
          </a:p>
          <a:p>
            <a:pPr marL="173736" lvl="1" indent="-173736" algn="l">
              <a:spcBef>
                <a:spcPts val="300"/>
              </a:spcBef>
              <a:buSzPct val="100000"/>
              <a:buFont typeface="Wingdings"/>
              <a:buChar char="§"/>
            </a:pPr>
            <a:r>
              <a:rPr lang="en-US" sz="1200" b="0" i="0" dirty="0" err="1">
                <a:latin typeface="Arial"/>
                <a:cs typeface="Arial"/>
              </a:rPr>
              <a:t>Редактор</a:t>
            </a:r>
            <a:r>
              <a:rPr lang="en-US" sz="1200" b="0" i="0" dirty="0">
                <a:latin typeface="Arial"/>
                <a:cs typeface="Arial"/>
              </a:rPr>
              <a:t> </a:t>
            </a:r>
            <a:r>
              <a:rPr lang="en-US" sz="1200" b="0" i="0" dirty="0" err="1">
                <a:latin typeface="Arial"/>
                <a:cs typeface="Arial"/>
              </a:rPr>
              <a:t>тем</a:t>
            </a:r>
            <a:r>
              <a:rPr lang="en-US" sz="1200" b="0" i="0" dirty="0">
                <a:latin typeface="Arial"/>
                <a:cs typeface="Arial"/>
              </a:rPr>
              <a:t> </a:t>
            </a:r>
          </a:p>
          <a:p>
            <a:pPr marL="448056" lvl="2" indent="-173736" algn="l">
              <a:spcBef>
                <a:spcPts val="300"/>
              </a:spcBef>
              <a:buFont typeface="Wingdings"/>
              <a:buChar char="§"/>
            </a:pPr>
            <a:r>
              <a:rPr lang="en-US" sz="1200" b="0" i="0" dirty="0" err="1">
                <a:latin typeface="Arial"/>
                <a:cs typeface="Arial"/>
              </a:rPr>
              <a:t>Настройка</a:t>
            </a:r>
            <a:r>
              <a:rPr lang="en-US" sz="1200" b="0" i="0" dirty="0">
                <a:latin typeface="Arial"/>
                <a:cs typeface="Arial"/>
              </a:rPr>
              <a:t> </a:t>
            </a:r>
            <a:r>
              <a:rPr lang="en-US" sz="1200" b="0" i="0" dirty="0" err="1">
                <a:latin typeface="Arial"/>
                <a:cs typeface="Arial"/>
              </a:rPr>
              <a:t>шрифтов</a:t>
            </a:r>
            <a:r>
              <a:rPr lang="en-US" sz="1200" b="0" i="0" dirty="0">
                <a:latin typeface="Arial"/>
                <a:cs typeface="Arial"/>
              </a:rPr>
              <a:t>, </a:t>
            </a:r>
            <a:r>
              <a:rPr lang="en-US" sz="1200" b="0" i="0" dirty="0" err="1">
                <a:latin typeface="Arial"/>
                <a:cs typeface="Arial"/>
              </a:rPr>
              <a:t>цветов</a:t>
            </a:r>
            <a:r>
              <a:rPr lang="en-US" sz="1200" b="0" i="0" dirty="0">
                <a:latin typeface="Arial"/>
                <a:cs typeface="Arial"/>
              </a:rPr>
              <a:t>, </a:t>
            </a:r>
            <a:r>
              <a:rPr lang="en-US" sz="1200" b="0" i="0" dirty="0" err="1">
                <a:latin typeface="Arial"/>
                <a:cs typeface="Arial"/>
              </a:rPr>
              <a:t>обмен</a:t>
            </a:r>
            <a:r>
              <a:rPr lang="en-US" sz="1200" b="0" i="0" dirty="0">
                <a:latin typeface="Arial"/>
                <a:cs typeface="Arial"/>
              </a:rPr>
              <a:t> </a:t>
            </a:r>
            <a:r>
              <a:rPr lang="en-US" sz="1200" b="0" i="0" dirty="0" err="1">
                <a:latin typeface="Arial"/>
                <a:cs typeface="Arial"/>
              </a:rPr>
              <a:t>логотипами</a:t>
            </a:r>
            <a:r>
              <a:rPr lang="en-US" sz="1200" b="0" i="0" dirty="0">
                <a:latin typeface="Arial"/>
                <a:cs typeface="Arial"/>
              </a:rPr>
              <a:t> </a:t>
            </a:r>
            <a:r>
              <a:rPr lang="ru-RU" sz="1200" b="0" i="0" dirty="0" smtClean="0">
                <a:latin typeface="Arial"/>
                <a:cs typeface="Arial"/>
              </a:rPr>
              <a:t/>
            </a:r>
            <a:br>
              <a:rPr lang="ru-RU" sz="1200" b="0" i="0" dirty="0" smtClean="0">
                <a:latin typeface="Arial"/>
                <a:cs typeface="Arial"/>
              </a:rPr>
            </a:br>
            <a:r>
              <a:rPr lang="en-US" sz="1200" b="0" i="0" dirty="0" smtClean="0">
                <a:latin typeface="Arial"/>
                <a:cs typeface="Arial"/>
              </a:rPr>
              <a:t>и </a:t>
            </a:r>
            <a:r>
              <a:rPr lang="en-US" sz="1200" b="0" i="0" dirty="0" err="1">
                <a:latin typeface="Arial"/>
                <a:cs typeface="Arial"/>
              </a:rPr>
              <a:t>изображениями</a:t>
            </a:r>
            <a:endParaRPr lang="en-US" sz="1200" b="0" i="0" dirty="0">
              <a:latin typeface="Arial"/>
              <a:cs typeface="Arial"/>
            </a:endParaRPr>
          </a:p>
          <a:p>
            <a:pPr marL="173736" lvl="1" indent="-173736" algn="l">
              <a:spcBef>
                <a:spcPts val="300"/>
              </a:spcBef>
              <a:buSzPct val="100000"/>
              <a:buFont typeface="Wingdings"/>
              <a:buChar char="§"/>
            </a:pPr>
            <a:r>
              <a:rPr lang="en-US" sz="1200" b="0" i="0" dirty="0" err="1">
                <a:latin typeface="Arial"/>
                <a:cs typeface="Arial"/>
              </a:rPr>
              <a:t>Редактор</a:t>
            </a:r>
            <a:r>
              <a:rPr lang="en-US" sz="1200" b="0" i="0" dirty="0">
                <a:latin typeface="Arial"/>
                <a:cs typeface="Arial"/>
              </a:rPr>
              <a:t> </a:t>
            </a:r>
            <a:r>
              <a:rPr lang="en-US" sz="1200" b="0" i="0" dirty="0" err="1">
                <a:latin typeface="Arial"/>
                <a:cs typeface="Arial"/>
              </a:rPr>
              <a:t>настроек</a:t>
            </a:r>
            <a:r>
              <a:rPr lang="en-US" sz="1200" b="0" i="0" dirty="0">
                <a:latin typeface="Arial"/>
                <a:cs typeface="Arial"/>
              </a:rPr>
              <a:t> </a:t>
            </a:r>
            <a:r>
              <a:rPr lang="en-US" sz="1200" b="0" i="0" dirty="0" err="1">
                <a:latin typeface="Arial"/>
                <a:cs typeface="Arial"/>
              </a:rPr>
              <a:t>страницы</a:t>
            </a:r>
            <a:r>
              <a:rPr lang="en-US" sz="1200" b="0" i="0" dirty="0">
                <a:latin typeface="Arial"/>
                <a:cs typeface="Arial"/>
              </a:rPr>
              <a:t> </a:t>
            </a:r>
          </a:p>
          <a:p>
            <a:pPr marL="448056" lvl="2" indent="-173736" algn="l">
              <a:spcBef>
                <a:spcPts val="300"/>
              </a:spcBef>
              <a:buFont typeface="Wingdings"/>
              <a:buChar char="§"/>
            </a:pPr>
            <a:r>
              <a:rPr lang="en-US" sz="1200" b="0" i="0" dirty="0" err="1">
                <a:latin typeface="Arial"/>
                <a:cs typeface="Arial"/>
              </a:rPr>
              <a:t>Активация</a:t>
            </a:r>
            <a:r>
              <a:rPr lang="en-US" sz="1200" b="0" i="0" dirty="0">
                <a:latin typeface="Arial"/>
                <a:cs typeface="Arial"/>
              </a:rPr>
              <a:t> и </a:t>
            </a:r>
            <a:r>
              <a:rPr lang="en-US" sz="1200" b="0" i="0" dirty="0" err="1">
                <a:latin typeface="Arial"/>
                <a:cs typeface="Arial"/>
              </a:rPr>
              <a:t>настройка</a:t>
            </a:r>
            <a:r>
              <a:rPr lang="en-US" sz="1200" b="0" i="0" dirty="0">
                <a:latin typeface="Arial"/>
                <a:cs typeface="Arial"/>
              </a:rPr>
              <a:t> </a:t>
            </a:r>
            <a:r>
              <a:rPr lang="en-US" sz="1200" b="0" i="0" dirty="0" err="1">
                <a:latin typeface="Arial"/>
                <a:cs typeface="Arial"/>
              </a:rPr>
              <a:t>элементов</a:t>
            </a:r>
            <a:r>
              <a:rPr lang="en-US" sz="1200" b="0" i="0" dirty="0">
                <a:latin typeface="Arial"/>
                <a:cs typeface="Arial"/>
              </a:rPr>
              <a:t> </a:t>
            </a:r>
            <a:r>
              <a:rPr lang="en-US" sz="1200" b="0" i="0" dirty="0" err="1">
                <a:latin typeface="Arial"/>
                <a:cs typeface="Arial"/>
              </a:rPr>
              <a:t>страницы</a:t>
            </a:r>
            <a:r>
              <a:rPr lang="en-US" sz="1200" b="0" i="0" dirty="0">
                <a:latin typeface="Arial"/>
                <a:cs typeface="Arial"/>
              </a:rPr>
              <a:t> </a:t>
            </a:r>
            <a:r>
              <a:rPr lang="ru-RU" sz="1200" b="0" i="0" dirty="0" smtClean="0">
                <a:latin typeface="Arial"/>
                <a:cs typeface="Arial"/>
              </a:rPr>
              <a:t/>
            </a:r>
            <a:br>
              <a:rPr lang="ru-RU" sz="1200" b="0" i="0" dirty="0" smtClean="0">
                <a:latin typeface="Arial"/>
                <a:cs typeface="Arial"/>
              </a:rPr>
            </a:br>
            <a:r>
              <a:rPr lang="en-US" sz="1200" b="0" i="0" dirty="0" smtClean="0">
                <a:latin typeface="Arial"/>
                <a:cs typeface="Arial"/>
              </a:rPr>
              <a:t>и </a:t>
            </a:r>
            <a:r>
              <a:rPr lang="en-US" sz="1200" b="0" i="0" dirty="0" err="1">
                <a:latin typeface="Arial"/>
                <a:cs typeface="Arial"/>
              </a:rPr>
              <a:t>сервисов</a:t>
            </a:r>
            <a:endParaRPr lang="en-US" sz="1200" b="0" i="0" dirty="0">
              <a:latin typeface="Arial"/>
              <a:cs typeface="Arial"/>
            </a:endParaRPr>
          </a:p>
          <a:p>
            <a:pPr marL="173736" lvl="1" indent="-173736" algn="l">
              <a:spcBef>
                <a:spcPts val="300"/>
              </a:spcBef>
              <a:buSzPct val="100000"/>
              <a:buFont typeface="Wingdings"/>
              <a:buChar char="§"/>
            </a:pPr>
            <a:r>
              <a:rPr lang="en-US" sz="1200" b="0" i="0" dirty="0">
                <a:latin typeface="Arial"/>
                <a:cs typeface="Arial"/>
              </a:rPr>
              <a:t>Web-</a:t>
            </a:r>
            <a:r>
              <a:rPr lang="en-US" sz="1200" b="0" i="0" dirty="0" err="1">
                <a:latin typeface="Arial"/>
                <a:cs typeface="Arial"/>
              </a:rPr>
              <a:t>сервисы</a:t>
            </a:r>
            <a:r>
              <a:rPr lang="en-US" sz="1200" b="0" i="0" dirty="0">
                <a:latin typeface="Arial"/>
                <a:cs typeface="Arial"/>
              </a:rPr>
              <a:t> и API </a:t>
            </a:r>
            <a:r>
              <a:rPr lang="en-US" sz="1200" b="0" i="0" dirty="0" err="1">
                <a:latin typeface="Arial"/>
                <a:cs typeface="Arial"/>
              </a:rPr>
              <a:t>портала</a:t>
            </a:r>
            <a:r>
              <a:rPr lang="en-US" sz="1200" b="0" i="0" dirty="0">
                <a:latin typeface="Arial"/>
                <a:cs typeface="Arial"/>
              </a:rPr>
              <a:t>	</a:t>
            </a:r>
          </a:p>
          <a:p>
            <a:pPr marL="173736" lvl="1" indent="-173736">
              <a:spcBef>
                <a:spcPts val="300"/>
              </a:spcBef>
              <a:buNone/>
            </a:pPr>
            <a:r>
              <a:rPr lang="en-US" sz="1200" b="0" i="0" dirty="0">
                <a:latin typeface="Arial"/>
                <a:cs typeface="Arial"/>
              </a:rPr>
              <a:t>	</a:t>
            </a:r>
            <a:r>
              <a:rPr lang="en-US" sz="1200" b="0" i="0" dirty="0" err="1">
                <a:latin typeface="Arial"/>
                <a:cs typeface="Arial"/>
              </a:rPr>
              <a:t>Полный</a:t>
            </a:r>
            <a:r>
              <a:rPr lang="en-US" sz="1200" b="0" i="0" dirty="0">
                <a:latin typeface="Arial"/>
                <a:cs typeface="Arial"/>
              </a:rPr>
              <a:t> </a:t>
            </a:r>
            <a:r>
              <a:rPr lang="en-US" sz="1200" b="0" i="0" dirty="0" err="1">
                <a:latin typeface="Arial"/>
                <a:cs typeface="Arial"/>
              </a:rPr>
              <a:t>контроль</a:t>
            </a:r>
            <a:r>
              <a:rPr lang="en-US" sz="1200" b="0" i="0" dirty="0">
                <a:latin typeface="Arial"/>
                <a:cs typeface="Arial"/>
              </a:rPr>
              <a:t> </a:t>
            </a:r>
            <a:r>
              <a:rPr lang="en-US" sz="1200" b="0" i="0" dirty="0" err="1">
                <a:latin typeface="Arial"/>
                <a:cs typeface="Arial"/>
              </a:rPr>
              <a:t>над</a:t>
            </a:r>
            <a:r>
              <a:rPr lang="en-US" sz="1200" b="0" i="0" dirty="0">
                <a:latin typeface="Arial"/>
                <a:cs typeface="Arial"/>
              </a:rPr>
              <a:t> </a:t>
            </a:r>
            <a:r>
              <a:rPr lang="en-US" sz="1200" b="0" i="0" dirty="0" err="1">
                <a:latin typeface="Arial"/>
                <a:cs typeface="Arial"/>
              </a:rPr>
              <a:t>дизайном</a:t>
            </a:r>
            <a:r>
              <a:rPr lang="en-US" sz="1200" b="0" i="0" dirty="0">
                <a:latin typeface="Arial"/>
                <a:cs typeface="Arial"/>
              </a:rPr>
              <a:t>, включая:</a:t>
            </a:r>
          </a:p>
          <a:p>
            <a:pPr marL="448056" lvl="2" indent="-173736" algn="l">
              <a:spcBef>
                <a:spcPts val="300"/>
              </a:spcBef>
              <a:buFont typeface="Wingdings"/>
              <a:buChar char="§"/>
            </a:pPr>
            <a:r>
              <a:rPr lang="ru-RU" sz="1200" b="0" i="0" dirty="0" err="1" smtClean="0">
                <a:latin typeface="Arial"/>
                <a:cs typeface="Arial"/>
              </a:rPr>
              <a:t>п</a:t>
            </a:r>
            <a:r>
              <a:rPr lang="en-US" sz="1200" b="0" i="0" dirty="0" err="1" smtClean="0">
                <a:latin typeface="Arial"/>
                <a:cs typeface="Arial"/>
              </a:rPr>
              <a:t>роверку</a:t>
            </a:r>
            <a:r>
              <a:rPr lang="en-US" sz="1200" b="0" i="0" dirty="0" smtClean="0">
                <a:latin typeface="Arial"/>
                <a:cs typeface="Arial"/>
              </a:rPr>
              <a:t> </a:t>
            </a:r>
            <a:r>
              <a:rPr lang="en-US" sz="1200" b="0" i="0" dirty="0" err="1">
                <a:latin typeface="Arial"/>
                <a:cs typeface="Arial"/>
              </a:rPr>
              <a:t>подлинности</a:t>
            </a:r>
            <a:r>
              <a:rPr lang="en-US" sz="1200" b="0" i="0" dirty="0">
                <a:latin typeface="Arial"/>
                <a:cs typeface="Arial"/>
              </a:rPr>
              <a:t>, </a:t>
            </a:r>
            <a:r>
              <a:rPr lang="en-US" sz="1200" b="0" i="0" dirty="0" err="1">
                <a:latin typeface="Arial"/>
                <a:cs typeface="Arial"/>
              </a:rPr>
              <a:t>данные</a:t>
            </a:r>
            <a:r>
              <a:rPr lang="en-US" sz="1200" b="0" i="0" dirty="0">
                <a:latin typeface="Arial"/>
                <a:cs typeface="Arial"/>
              </a:rPr>
              <a:t> </a:t>
            </a:r>
            <a:r>
              <a:rPr lang="en-US" sz="1200" b="0" i="0" dirty="0" err="1">
                <a:latin typeface="Arial"/>
                <a:cs typeface="Arial"/>
              </a:rPr>
              <a:t>пользователя</a:t>
            </a:r>
            <a:r>
              <a:rPr lang="en-US" sz="1200" b="0" i="0" dirty="0">
                <a:latin typeface="Arial"/>
                <a:cs typeface="Arial"/>
              </a:rPr>
              <a:t> </a:t>
            </a:r>
            <a:r>
              <a:rPr lang="ru-RU" sz="1200" b="0" i="0" dirty="0" smtClean="0">
                <a:latin typeface="Arial"/>
                <a:cs typeface="Arial"/>
              </a:rPr>
              <a:t/>
            </a:r>
            <a:br>
              <a:rPr lang="ru-RU" sz="1200" b="0" i="0" dirty="0" smtClean="0">
                <a:latin typeface="Arial"/>
                <a:cs typeface="Arial"/>
              </a:rPr>
            </a:br>
            <a:r>
              <a:rPr lang="en-US" sz="1200" b="0" i="0" dirty="0" smtClean="0">
                <a:latin typeface="Arial"/>
                <a:cs typeface="Arial"/>
              </a:rPr>
              <a:t>и </a:t>
            </a:r>
            <a:r>
              <a:rPr lang="en-US" sz="1200" b="0" i="0" dirty="0" err="1">
                <a:latin typeface="Arial"/>
                <a:cs typeface="Arial"/>
              </a:rPr>
              <a:t>авторизацию</a:t>
            </a:r>
            <a:endParaRPr lang="en-US" sz="1200" b="0" i="0" dirty="0">
              <a:latin typeface="Arial"/>
              <a:cs typeface="Arial"/>
            </a:endParaRPr>
          </a:p>
          <a:p>
            <a:pPr marL="448056" lvl="2" indent="-173736" algn="l">
              <a:spcBef>
                <a:spcPts val="300"/>
              </a:spcBef>
              <a:buFont typeface="Wingdings"/>
              <a:buChar char="§"/>
            </a:pPr>
            <a:r>
              <a:rPr lang="ru-RU" sz="1200" b="0" i="0" dirty="0" err="1" smtClean="0">
                <a:latin typeface="Arial"/>
                <a:cs typeface="Arial"/>
              </a:rPr>
              <a:t>н</a:t>
            </a:r>
            <a:r>
              <a:rPr lang="en-US" sz="1200" b="0" i="0" dirty="0" err="1" smtClean="0">
                <a:latin typeface="Arial"/>
                <a:cs typeface="Arial"/>
              </a:rPr>
              <a:t>авигаци</a:t>
            </a:r>
            <a:r>
              <a:rPr lang="ru-RU" sz="1200" b="0" i="0" dirty="0" err="1" smtClean="0">
                <a:latin typeface="Arial"/>
                <a:cs typeface="Arial"/>
              </a:rPr>
              <a:t>ю</a:t>
            </a:r>
            <a:r>
              <a:rPr lang="en-US" sz="1200" b="0" i="0" dirty="0" smtClean="0">
                <a:latin typeface="Arial"/>
                <a:cs typeface="Arial"/>
              </a:rPr>
              <a:t> </a:t>
            </a:r>
            <a:r>
              <a:rPr lang="en-US" sz="1200" b="0" i="0" dirty="0">
                <a:latin typeface="Arial"/>
                <a:cs typeface="Arial"/>
              </a:rPr>
              <a:t>и </a:t>
            </a:r>
            <a:r>
              <a:rPr lang="en-US" sz="1200" b="0" i="0" dirty="0" err="1">
                <a:latin typeface="Arial"/>
                <a:cs typeface="Arial"/>
              </a:rPr>
              <a:t>ориентирование</a:t>
            </a:r>
            <a:endParaRPr lang="en-US" sz="1200" b="0" i="0" dirty="0">
              <a:latin typeface="Arial"/>
              <a:cs typeface="Arial"/>
            </a:endParaRPr>
          </a:p>
          <a:p>
            <a:pPr marL="448056" lvl="2" indent="-173736" algn="l">
              <a:spcBef>
                <a:spcPts val="300"/>
              </a:spcBef>
              <a:buFont typeface="Wingdings"/>
              <a:buChar char="§"/>
            </a:pPr>
            <a:r>
              <a:rPr lang="ru-RU" sz="1200" b="0" i="0" dirty="0" smtClean="0">
                <a:latin typeface="Arial"/>
                <a:cs typeface="Arial"/>
              </a:rPr>
              <a:t>у</a:t>
            </a:r>
            <a:r>
              <a:rPr lang="en-US" sz="1200" b="0" i="0" dirty="0" err="1" smtClean="0">
                <a:latin typeface="Arial"/>
                <a:cs typeface="Arial"/>
              </a:rPr>
              <a:t>правление</a:t>
            </a:r>
            <a:r>
              <a:rPr lang="en-US" sz="1200" b="0" i="0" dirty="0" smtClean="0">
                <a:latin typeface="Arial"/>
                <a:cs typeface="Arial"/>
              </a:rPr>
              <a:t> </a:t>
            </a:r>
            <a:r>
              <a:rPr lang="en-US" sz="1200" b="0" i="0" dirty="0" err="1">
                <a:latin typeface="Arial"/>
                <a:cs typeface="Arial"/>
              </a:rPr>
              <a:t>сеансами</a:t>
            </a:r>
            <a:r>
              <a:rPr lang="en-US" sz="1200" b="0" i="0" dirty="0">
                <a:latin typeface="Arial"/>
                <a:cs typeface="Arial"/>
              </a:rPr>
              <a:t> </a:t>
            </a:r>
            <a:r>
              <a:rPr lang="en-US" sz="1200" b="0" i="0" dirty="0" err="1">
                <a:latin typeface="Arial"/>
                <a:cs typeface="Arial"/>
              </a:rPr>
              <a:t>работы</a:t>
            </a:r>
            <a:endParaRPr lang="en-US" sz="1200" b="0" i="0" dirty="0">
              <a:latin typeface="Arial"/>
              <a:cs typeface="Arial"/>
            </a:endParaRPr>
          </a:p>
          <a:p>
            <a:pPr marL="448056" lvl="2" indent="-173736" algn="l">
              <a:spcBef>
                <a:spcPts val="300"/>
              </a:spcBef>
              <a:buFont typeface="Wingdings"/>
              <a:buChar char="§"/>
            </a:pPr>
            <a:r>
              <a:rPr lang="en-US" sz="1200" b="0" i="0" dirty="0" err="1">
                <a:latin typeface="Arial"/>
                <a:cs typeface="Arial"/>
              </a:rPr>
              <a:t>Поиск</a:t>
            </a:r>
            <a:r>
              <a:rPr lang="en-US" sz="1200" b="0" i="0" dirty="0">
                <a:latin typeface="Arial"/>
                <a:cs typeface="Arial"/>
              </a:rPr>
              <a:t> и </a:t>
            </a:r>
            <a:r>
              <a:rPr lang="en-US" sz="1200" b="0" i="0" dirty="0" err="1" smtClean="0">
                <a:latin typeface="Arial"/>
                <a:cs typeface="Arial"/>
              </a:rPr>
              <a:t>избранное</a:t>
            </a:r>
            <a:endParaRPr lang="en-US" sz="1200" b="0" i="0" dirty="0">
              <a:latin typeface="Arial"/>
              <a:cs typeface="Arial"/>
            </a:endParaRPr>
          </a:p>
        </p:txBody>
      </p:sp>
      <p:pic>
        <p:nvPicPr>
          <p:cNvPr id="4" name="Picture 3" descr="AFP Custom 2.PNG"/>
          <p:cNvPicPr>
            <a:picLocks noChangeAspect="1"/>
          </p:cNvPicPr>
          <p:nvPr/>
        </p:nvPicPr>
        <p:blipFill>
          <a:blip r:embed="rId4" cstate="screen"/>
          <a:stretch>
            <a:fillRect/>
          </a:stretch>
        </p:blipFill>
        <p:spPr>
          <a:xfrm>
            <a:off x="4554750" y="3963020"/>
            <a:ext cx="4312245" cy="2152015"/>
          </a:xfrm>
          <a:prstGeom prst="rect">
            <a:avLst/>
          </a:prstGeom>
          <a:ln>
            <a:noFill/>
          </a:ln>
          <a:effectLst>
            <a:outerShdw blurRad="50800" dist="38100" dir="2700000" algn="tl" rotWithShape="0">
              <a:prstClr val="black">
                <a:alpha val="40000"/>
              </a:prstClr>
            </a:outerShdw>
          </a:effectLst>
        </p:spPr>
      </p:pic>
      <p:sp>
        <p:nvSpPr>
          <p:cNvPr id="11" name="Rounded Rectangle 10"/>
          <p:cNvSpPr/>
          <p:nvPr/>
        </p:nvSpPr>
        <p:spPr bwMode="gray">
          <a:xfrm>
            <a:off x="5978578" y="3184937"/>
            <a:ext cx="2788821" cy="320263"/>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Пример</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индивидуально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разработанного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дизайна</a:t>
            </a:r>
            <a:endParaRPr lang="en-US" sz="1000" b="0" i="0" dirty="0">
              <a:solidFill>
                <a:schemeClr val="dk1"/>
              </a:solidFill>
              <a:latin typeface="Arial"/>
              <a:ea typeface="+mn-ea"/>
              <a:cs typeface="+mn-cs"/>
            </a:endParaRPr>
          </a:p>
        </p:txBody>
      </p:sp>
      <p:cxnSp>
        <p:nvCxnSpPr>
          <p:cNvPr id="12" name="Straight Connector 11"/>
          <p:cNvCxnSpPr/>
          <p:nvPr/>
        </p:nvCxnSpPr>
        <p:spPr>
          <a:xfrm rot="10800000" flipV="1">
            <a:off x="319597" y="3268256"/>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gray">
          <a:xfrm>
            <a:off x="5481418" y="6042437"/>
            <a:ext cx="2788821" cy="318467"/>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en-US" sz="1000" b="0" i="0" dirty="0" err="1">
                <a:solidFill>
                  <a:schemeClr val="dk1"/>
                </a:solidFill>
                <a:latin typeface="Arial"/>
                <a:ea typeface="+mn-ea"/>
                <a:cs typeface="+mn-cs"/>
              </a:rPr>
              <a:t>Пример</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индивидуально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разработанного</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дизайна</a:t>
            </a:r>
            <a:endParaRPr lang="en-US" sz="1000" b="0" i="0" dirty="0">
              <a:solidFill>
                <a:schemeClr val="dk1"/>
              </a:solidFill>
              <a:latin typeface="Arial"/>
              <a:ea typeface="+mn-ea"/>
              <a:cs typeface="+mn-cs"/>
            </a:endParaRPr>
          </a:p>
        </p:txBody>
      </p:sp>
      <p:sp>
        <p:nvSpPr>
          <p:cNvPr id="9" name="TextBox 8"/>
          <p:cNvSpPr txBox="1"/>
          <p:nvPr/>
        </p:nvSpPr>
        <p:spPr>
          <a:xfrm>
            <a:off x="319671" y="6384816"/>
            <a:ext cx="4995746" cy="123111"/>
          </a:xfrm>
          <a:prstGeom prst="rect">
            <a:avLst/>
          </a:prstGeom>
          <a:noFill/>
        </p:spPr>
        <p:txBody>
          <a:bodyPr wrap="square" lIns="0" tIns="0" rIns="0" bIns="0" rtlCol="0">
            <a:spAutoFit/>
          </a:bodyPr>
          <a:lstStyle/>
          <a:p>
            <a:pPr algn="l" defTabSz="914400">
              <a:spcBef>
                <a:spcPts val="600"/>
              </a:spcBef>
              <a:spcAft>
                <a:spcPts val="0"/>
              </a:spcAft>
              <a:buNone/>
            </a:pPr>
            <a:r>
              <a:rPr lang="en-US" sz="800" b="0" i="0" dirty="0">
                <a:latin typeface="Arial"/>
                <a:ea typeface="Arial Unicode MS"/>
                <a:cs typeface="Arial Unicode MS"/>
              </a:rPr>
              <a:t>* В </a:t>
            </a:r>
            <a:r>
              <a:rPr lang="en-US" sz="800" b="0" i="0" dirty="0" err="1">
                <a:latin typeface="Arial"/>
                <a:ea typeface="Arial Unicode MS"/>
                <a:cs typeface="Arial Unicode MS"/>
              </a:rPr>
              <a:t>приложениях</a:t>
            </a:r>
            <a:r>
              <a:rPr lang="en-US" sz="800" b="0" i="0" dirty="0">
                <a:latin typeface="Arial"/>
                <a:ea typeface="Arial Unicode MS"/>
                <a:cs typeface="Arial Unicode MS"/>
              </a:rPr>
              <a:t> </a:t>
            </a:r>
            <a:r>
              <a:rPr lang="en-US" sz="800" b="0" i="0" dirty="0" err="1">
                <a:latin typeface="Arial"/>
                <a:ea typeface="Arial Unicode MS"/>
                <a:cs typeface="Arial Unicode MS"/>
              </a:rPr>
              <a:t>могут</a:t>
            </a:r>
            <a:r>
              <a:rPr lang="en-US" sz="800" b="0" i="0" dirty="0">
                <a:latin typeface="Arial"/>
                <a:ea typeface="Arial Unicode MS"/>
                <a:cs typeface="Arial Unicode MS"/>
              </a:rPr>
              <a:t> </a:t>
            </a:r>
            <a:r>
              <a:rPr lang="en-US" sz="800" b="0" i="0" dirty="0" err="1">
                <a:latin typeface="Arial"/>
                <a:ea typeface="Arial Unicode MS"/>
                <a:cs typeface="Arial Unicode MS"/>
              </a:rPr>
              <a:t>быть</a:t>
            </a:r>
            <a:r>
              <a:rPr lang="en-US" sz="800" b="0" i="0" dirty="0">
                <a:latin typeface="Arial"/>
                <a:ea typeface="Arial Unicode MS"/>
                <a:cs typeface="Arial Unicode MS"/>
              </a:rPr>
              <a:t> </a:t>
            </a:r>
            <a:r>
              <a:rPr lang="en-US" sz="800" b="0" i="0" dirty="0" err="1">
                <a:latin typeface="Arial"/>
                <a:ea typeface="Arial Unicode MS"/>
                <a:cs typeface="Arial Unicode MS"/>
              </a:rPr>
              <a:t>использованы</a:t>
            </a:r>
            <a:r>
              <a:rPr lang="en-US" sz="800" b="0" i="0" dirty="0">
                <a:latin typeface="Arial"/>
                <a:ea typeface="Arial Unicode MS"/>
                <a:cs typeface="Arial Unicode MS"/>
              </a:rPr>
              <a:t> </a:t>
            </a:r>
            <a:r>
              <a:rPr lang="en-US" sz="800" b="0" i="0" dirty="0" err="1">
                <a:latin typeface="Arial"/>
                <a:ea typeface="Arial Unicode MS"/>
                <a:cs typeface="Arial Unicode MS"/>
              </a:rPr>
              <a:t>различные</a:t>
            </a:r>
            <a:r>
              <a:rPr lang="en-US" sz="800" b="0" i="0" dirty="0">
                <a:latin typeface="Arial"/>
                <a:ea typeface="Arial Unicode MS"/>
                <a:cs typeface="Arial Unicode MS"/>
              </a:rPr>
              <a:t> </a:t>
            </a:r>
            <a:r>
              <a:rPr lang="en-US" sz="800" b="0" i="0" dirty="0" err="1">
                <a:latin typeface="Arial"/>
                <a:ea typeface="Arial Unicode MS"/>
                <a:cs typeface="Arial Unicode MS"/>
              </a:rPr>
              <a:t>инструменты</a:t>
            </a:r>
            <a:r>
              <a:rPr lang="en-US" sz="800" b="0" i="0" dirty="0">
                <a:latin typeface="Arial"/>
                <a:ea typeface="Arial Unicode MS"/>
                <a:cs typeface="Arial Unicode MS"/>
              </a:rPr>
              <a:t> </a:t>
            </a:r>
            <a:r>
              <a:rPr lang="en-US" sz="800" b="0" i="0" dirty="0" err="1">
                <a:latin typeface="Arial"/>
                <a:ea typeface="Arial Unicode MS"/>
                <a:cs typeface="Arial Unicode MS"/>
              </a:rPr>
              <a:t>брендинга</a:t>
            </a:r>
            <a:r>
              <a:rPr lang="en-US" sz="800" b="0" i="0" dirty="0">
                <a:latin typeface="Arial"/>
                <a:ea typeface="Arial Unicode MS"/>
                <a:cs typeface="Arial Unicode MS"/>
              </a:rPr>
              <a:t> и </a:t>
            </a:r>
            <a:r>
              <a:rPr lang="en-US" sz="800" b="0" i="0" dirty="0" err="1">
                <a:latin typeface="Arial"/>
                <a:ea typeface="Arial Unicode MS"/>
                <a:cs typeface="Arial Unicode MS"/>
              </a:rPr>
              <a:t>настройки</a:t>
            </a:r>
            <a:r>
              <a:rPr lang="en-US" sz="800" b="0" i="0" dirty="0">
                <a:latin typeface="Arial"/>
                <a:ea typeface="Arial Unicode MS"/>
                <a:cs typeface="Arial Unicode M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271577_l_srgb_s_gl.jpg"/>
          <p:cNvPicPr>
            <a:picLocks noGrp="1" noChangeAspect="1"/>
          </p:cNvPicPr>
          <p:nvPr>
            <p:ph type="pic" sz="quarter" idx="11"/>
          </p:nvPr>
        </p:nvPicPr>
        <p:blipFill>
          <a:blip r:embed="rId3" cstate="screen"/>
          <a:srcRect/>
          <a:stretch>
            <a:fillRect/>
          </a:stretch>
        </p:blipFill>
        <p:spPr/>
      </p:pic>
      <p:sp>
        <p:nvSpPr>
          <p:cNvPr id="5" name="Title 4"/>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Направления развития</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a:t>
            </a:r>
            <a:r>
              <a:rPr lang="en-US" sz="2400" b="1" i="0" dirty="0" err="1">
                <a:solidFill>
                  <a:srgbClr val="666666"/>
                </a:solidFill>
                <a:latin typeface="Arial"/>
                <a:ea typeface="+mj-ea"/>
                <a:cs typeface="+mj-cs"/>
              </a:rPr>
              <a:t>Портал</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предприятия</a:t>
            </a:r>
            <a:r>
              <a:rPr lang="en-US" sz="2400" b="1" i="0" dirty="0">
                <a:solidFill>
                  <a:srgbClr val="666666"/>
                </a:solidFill>
                <a:latin typeface="Arial"/>
                <a:ea typeface="+mj-ea"/>
                <a:cs typeface="+mj-cs"/>
              </a:rPr>
              <a:t>» SAP </a:t>
            </a:r>
            <a:r>
              <a:rPr lang="en-US" sz="2400" b="1" i="0" dirty="0" err="1">
                <a:solidFill>
                  <a:srgbClr val="666666"/>
                </a:solidFill>
                <a:latin typeface="Arial"/>
                <a:ea typeface="+mj-ea"/>
                <a:cs typeface="+mj-cs"/>
              </a:rPr>
              <a:t>NetWeaver</a:t>
            </a:r>
            <a:r>
              <a:rPr lang="en-US" sz="2400" b="1" i="0" dirty="0">
                <a:solidFill>
                  <a:srgbClr val="666666"/>
                </a:solidFill>
                <a:latin typeface="Arial"/>
                <a:ea typeface="+mj-ea"/>
                <a:cs typeface="+mj-cs"/>
              </a:rPr>
              <a:t> – </a:t>
            </a:r>
            <a:r>
              <a:rPr lang="ru-RU" sz="2400" b="1" i="0" dirty="0" err="1" smtClean="0">
                <a:solidFill>
                  <a:srgbClr val="666666"/>
                </a:solidFill>
                <a:latin typeface="Arial"/>
                <a:ea typeface="+mj-ea"/>
                <a:cs typeface="+mj-cs"/>
              </a:rPr>
              <a:t>н</a:t>
            </a:r>
            <a:r>
              <a:rPr lang="en-US" sz="2400" b="1" i="0" dirty="0" err="1" smtClean="0">
                <a:solidFill>
                  <a:srgbClr val="666666"/>
                </a:solidFill>
                <a:latin typeface="Arial"/>
                <a:ea typeface="+mj-ea"/>
                <a:cs typeface="+mj-cs"/>
              </a:rPr>
              <a:t>аправления</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развития</a:t>
            </a:r>
            <a:r>
              <a:rPr lang="en-US" sz="2400" b="1" i="0" dirty="0">
                <a:solidFill>
                  <a:srgbClr val="666666"/>
                </a:solidFill>
                <a:latin typeface="Arial"/>
                <a:ea typeface="+mj-ea"/>
                <a:cs typeface="+mj-cs"/>
              </a:rPr>
              <a:t> </a:t>
            </a:r>
            <a:br>
              <a:rPr lang="en-US" sz="2400" b="1" i="0" dirty="0">
                <a:solidFill>
                  <a:srgbClr val="666666"/>
                </a:solidFill>
                <a:latin typeface="Arial"/>
                <a:ea typeface="+mj-ea"/>
                <a:cs typeface="+mj-cs"/>
              </a:rPr>
            </a:br>
            <a:r>
              <a:rPr lang="en-US" sz="2400" b="0" i="0" dirty="0" err="1">
                <a:solidFill>
                  <a:srgbClr val="666666"/>
                </a:solidFill>
                <a:latin typeface="Arial"/>
                <a:ea typeface="+mj-ea"/>
                <a:cs typeface="+mj-cs"/>
              </a:rPr>
              <a:t>Следование</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общей</a:t>
            </a:r>
            <a:r>
              <a:rPr lang="en-US" sz="2400" b="0" i="0" dirty="0">
                <a:solidFill>
                  <a:srgbClr val="666666"/>
                </a:solidFill>
                <a:latin typeface="Arial"/>
                <a:ea typeface="+mj-ea"/>
                <a:cs typeface="+mj-cs"/>
              </a:rPr>
              <a:t> </a:t>
            </a:r>
            <a:r>
              <a:rPr lang="en-US" sz="2400" b="0" i="0" dirty="0" err="1">
                <a:solidFill>
                  <a:srgbClr val="666666"/>
                </a:solidFill>
                <a:latin typeface="Arial"/>
                <a:ea typeface="+mj-ea"/>
                <a:cs typeface="+mj-cs"/>
              </a:rPr>
              <a:t>стратегии</a:t>
            </a:r>
            <a:r>
              <a:rPr lang="en-US" sz="2400" b="0" i="0" dirty="0">
                <a:solidFill>
                  <a:srgbClr val="666666"/>
                </a:solidFill>
                <a:latin typeface="Arial"/>
                <a:ea typeface="+mj-ea"/>
                <a:cs typeface="+mj-cs"/>
              </a:rPr>
              <a:t> SAP</a:t>
            </a:r>
          </a:p>
        </p:txBody>
      </p:sp>
      <p:grpSp>
        <p:nvGrpSpPr>
          <p:cNvPr id="67" name="Group 66"/>
          <p:cNvGrpSpPr/>
          <p:nvPr/>
        </p:nvGrpSpPr>
        <p:grpSpPr>
          <a:xfrm>
            <a:off x="267880" y="1843667"/>
            <a:ext cx="4301613" cy="3677872"/>
            <a:chOff x="364525" y="2044700"/>
            <a:chExt cx="4550375" cy="3890563"/>
          </a:xfrm>
        </p:grpSpPr>
        <p:sp>
          <p:nvSpPr>
            <p:cNvPr id="34" name="AutoShape 3"/>
            <p:cNvSpPr>
              <a:spLocks noChangeArrowheads="1" noTextEdit="1"/>
            </p:cNvSpPr>
            <p:nvPr/>
          </p:nvSpPr>
          <p:spPr bwMode="auto">
            <a:xfrm>
              <a:off x="431054" y="2204933"/>
              <a:ext cx="4420346"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en-US" sz="1400" b="0" i="0" u="none" strike="noStrike" cap="none" spc="0" baseline="0">
                  <a:solidFill>
                    <a:srgbClr val="595959"/>
                  </a:solidFill>
                  <a:effectLst/>
                  <a:latin typeface="Arial Black" pitchFamily="34" charset="0"/>
                  <a:cs typeface="Arial"/>
                </a:rPr>
                <a:t>НА УСТРОЙСТВАХ</a:t>
              </a:r>
            </a:p>
          </p:txBody>
        </p:sp>
        <p:sp>
          <p:nvSpPr>
            <p:cNvPr id="35" name="AutoShape 3"/>
            <p:cNvSpPr>
              <a:spLocks noChangeArrowheads="1" noTextEdit="1"/>
            </p:cNvSpPr>
            <p:nvPr/>
          </p:nvSpPr>
          <p:spPr bwMode="auto">
            <a:xfrm>
              <a:off x="431054" y="3296678"/>
              <a:ext cx="4420346"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en-US" sz="1400" b="0" i="0" u="none" strike="noStrike" cap="none" spc="0" baseline="0">
                  <a:solidFill>
                    <a:srgbClr val="595959"/>
                  </a:solidFill>
                  <a:effectLst/>
                  <a:latin typeface="Arial Black" pitchFamily="34" charset="0"/>
                  <a:cs typeface="Arial"/>
                </a:rPr>
                <a:t>ПО ТРЕБОВАНИЮ</a:t>
              </a:r>
            </a:p>
          </p:txBody>
        </p:sp>
        <p:sp>
          <p:nvSpPr>
            <p:cNvPr id="36" name="AutoShape 3"/>
            <p:cNvSpPr>
              <a:spLocks noChangeArrowheads="1" noTextEdit="1"/>
            </p:cNvSpPr>
            <p:nvPr/>
          </p:nvSpPr>
          <p:spPr bwMode="auto">
            <a:xfrm>
              <a:off x="431054" y="4388425"/>
              <a:ext cx="4420346"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en-US" sz="1400" b="0" i="0" u="none" strike="noStrike" cap="none" spc="0" baseline="0">
                  <a:solidFill>
                    <a:srgbClr val="595959"/>
                  </a:solidFill>
                  <a:effectLst/>
                  <a:latin typeface="Arial Black" pitchFamily="34" charset="0"/>
                  <a:cs typeface="Arial"/>
                </a:rPr>
                <a:t>ЛОКАЛЬНО</a:t>
              </a:r>
            </a:p>
          </p:txBody>
        </p:sp>
        <p:sp>
          <p:nvSpPr>
            <p:cNvPr id="37" name="Rounded Rectangle 36"/>
            <p:cNvSpPr/>
            <p:nvPr/>
          </p:nvSpPr>
          <p:spPr>
            <a:xfrm>
              <a:off x="3881363" y="2315081"/>
              <a:ext cx="764196"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Rounded Rectangle 37"/>
            <p:cNvSpPr/>
            <p:nvPr/>
          </p:nvSpPr>
          <p:spPr>
            <a:xfrm>
              <a:off x="3881363" y="3404649"/>
              <a:ext cx="764196"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9" name="Rounded Rectangle 38"/>
            <p:cNvSpPr/>
            <p:nvPr/>
          </p:nvSpPr>
          <p:spPr>
            <a:xfrm>
              <a:off x="3881363" y="4494216"/>
              <a:ext cx="764196"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ectangle 39"/>
            <p:cNvSpPr/>
            <p:nvPr/>
          </p:nvSpPr>
          <p:spPr>
            <a:xfrm>
              <a:off x="636273" y="2044700"/>
              <a:ext cx="985832" cy="3423056"/>
            </a:xfrm>
            <a:prstGeom prst="rect">
              <a:avLst/>
            </a:prstGeom>
            <a:solidFill>
              <a:schemeClr val="accent1">
                <a:alpha val="54902"/>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95959"/>
                </a:solidFill>
                <a:effectLst/>
                <a:uLnTx/>
                <a:uFillTx/>
                <a:latin typeface="Arial"/>
                <a:ea typeface="+mn-ea"/>
                <a:cs typeface="Arial"/>
              </a:endParaRPr>
            </a:p>
          </p:txBody>
        </p:sp>
        <p:sp>
          <p:nvSpPr>
            <p:cNvPr id="41" name="TextBox 40"/>
            <p:cNvSpPr txBox="1"/>
            <p:nvPr/>
          </p:nvSpPr>
          <p:spPr>
            <a:xfrm rot="16200000">
              <a:off x="-116115" y="3536262"/>
              <a:ext cx="2460806" cy="423248"/>
            </a:xfrm>
            <a:prstGeom prst="rect">
              <a:avLst/>
            </a:prstGeom>
            <a:noFill/>
          </p:spPr>
          <p:txBody>
            <a:bodyPr wrap="none" rtlCol="0">
              <a:spAutoFit/>
            </a:bodyPr>
            <a:lstStyle/>
            <a:p>
              <a:pPr marL="0" marR="0" indent="0" algn="l" defTabSz="914400">
                <a:lnSpc>
                  <a:spcPct val="100000"/>
                </a:lnSpc>
                <a:spcBef>
                  <a:spcPts val="0"/>
                </a:spcBef>
                <a:spcAft>
                  <a:spcPts val="0"/>
                </a:spcAft>
                <a:buNone/>
              </a:pPr>
              <a:r>
                <a:rPr lang="en-US" sz="2000" b="0" i="0" u="none" strike="noStrike" cap="none" spc="0" baseline="0" dirty="0">
                  <a:solidFill>
                    <a:srgbClr val="595959"/>
                  </a:solidFill>
                  <a:effectLst/>
                  <a:latin typeface="Arial Black" pitchFamily="34" charset="0"/>
                </a:rPr>
                <a:t>ОРКЕСТРОВКА</a:t>
              </a:r>
            </a:p>
          </p:txBody>
        </p:sp>
        <p:sp>
          <p:nvSpPr>
            <p:cNvPr id="42" name="AutoShape 3"/>
            <p:cNvSpPr>
              <a:spLocks noChangeArrowheads="1" noTextEdit="1"/>
            </p:cNvSpPr>
            <p:nvPr/>
          </p:nvSpPr>
          <p:spPr bwMode="auto">
            <a:xfrm>
              <a:off x="364525" y="5480171"/>
              <a:ext cx="4550375" cy="455092"/>
            </a:xfrm>
            <a:prstGeom prst="roundRect">
              <a:avLst>
                <a:gd name="adj" fmla="val 2202"/>
              </a:avLst>
            </a:prstGeom>
            <a:solidFill>
              <a:srgbClr val="595959"/>
            </a:solidFill>
            <a:ln w="25400">
              <a:noFill/>
              <a:miter lim="800000"/>
              <a:headEnd/>
              <a:tailEnd/>
            </a:ln>
            <a:effectLst/>
          </p:spPr>
          <p:txBody>
            <a:bodyPr lIns="288000" bIns="0" anchor="ctr" anchorCtr="0"/>
            <a:lstStyle/>
            <a:p>
              <a:pPr marL="0" marR="0" indent="0" algn="ctr" defTabSz="914400">
                <a:lnSpc>
                  <a:spcPct val="100000"/>
                </a:lnSpc>
                <a:spcBef>
                  <a:spcPts val="0"/>
                </a:spcBef>
                <a:spcAft>
                  <a:spcPts val="0"/>
                </a:spcAft>
                <a:buNone/>
              </a:pPr>
              <a:r>
                <a:rPr lang="en-US" sz="2000" b="0" i="0" u="none" strike="noStrike" cap="none" spc="0" baseline="0">
                  <a:solidFill>
                    <a:srgbClr val="FFFFFF">
                      <a:lumMod val="95000"/>
                    </a:srgbClr>
                  </a:solidFill>
                  <a:effectLst/>
                  <a:latin typeface="SAP Sans 2007 Extra Bold Cond"/>
                  <a:ea typeface="+mn-ea"/>
                  <a:cs typeface="Arial"/>
                </a:rPr>
                <a:t>ТЕХНОЛОГИЯ</a:t>
              </a:r>
            </a:p>
          </p:txBody>
        </p:sp>
        <p:grpSp>
          <p:nvGrpSpPr>
            <p:cNvPr id="43" name="Group 143"/>
            <p:cNvGrpSpPr/>
            <p:nvPr/>
          </p:nvGrpSpPr>
          <p:grpSpPr>
            <a:xfrm>
              <a:off x="3915679" y="3523516"/>
              <a:ext cx="645726" cy="314552"/>
              <a:chOff x="13293964" y="-2577379"/>
              <a:chExt cx="753661" cy="377456"/>
            </a:xfrm>
          </p:grpSpPr>
          <p:sp>
            <p:nvSpPr>
              <p:cNvPr id="52" name="Hexagon 75"/>
              <p:cNvSpPr/>
              <p:nvPr/>
            </p:nvSpPr>
            <p:spPr bwMode="gray">
              <a:xfrm>
                <a:off x="13293964" y="-2511913"/>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3" name="Hexagon 40"/>
              <p:cNvSpPr/>
              <p:nvPr/>
            </p:nvSpPr>
            <p:spPr bwMode="gray">
              <a:xfrm>
                <a:off x="13432559" y="-2574945"/>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4" name="Hexagon 41"/>
              <p:cNvSpPr/>
              <p:nvPr/>
            </p:nvSpPr>
            <p:spPr bwMode="gray">
              <a:xfrm>
                <a:off x="13432559" y="-2448631"/>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5" name="Hexagon 43"/>
              <p:cNvSpPr/>
              <p:nvPr/>
            </p:nvSpPr>
            <p:spPr bwMode="gray">
              <a:xfrm>
                <a:off x="13432559" y="-2322379"/>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6" name="Hexagon 45"/>
              <p:cNvSpPr/>
              <p:nvPr/>
            </p:nvSpPr>
            <p:spPr bwMode="gray">
              <a:xfrm>
                <a:off x="13583595" y="-2509722"/>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7" name="Hexagon 46"/>
              <p:cNvSpPr/>
              <p:nvPr/>
            </p:nvSpPr>
            <p:spPr bwMode="gray">
              <a:xfrm>
                <a:off x="13583595" y="-2381529"/>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8" name="Hexagon 47"/>
              <p:cNvSpPr/>
              <p:nvPr/>
            </p:nvSpPr>
            <p:spPr bwMode="gray">
              <a:xfrm>
                <a:off x="13733128" y="-2577379"/>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59" name="Hexagon 48"/>
              <p:cNvSpPr/>
              <p:nvPr/>
            </p:nvSpPr>
            <p:spPr bwMode="gray">
              <a:xfrm>
                <a:off x="13733128" y="-2449187"/>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0" name="Hexagon 49"/>
              <p:cNvSpPr/>
              <p:nvPr/>
            </p:nvSpPr>
            <p:spPr bwMode="gray">
              <a:xfrm>
                <a:off x="13733128" y="-2320994"/>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1" name="Hexagon 52"/>
              <p:cNvSpPr/>
              <p:nvPr/>
            </p:nvSpPr>
            <p:spPr bwMode="gray">
              <a:xfrm>
                <a:off x="13882352" y="-2509722"/>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sp>
            <p:nvSpPr>
              <p:cNvPr id="62" name="Hexagon 54"/>
              <p:cNvSpPr/>
              <p:nvPr/>
            </p:nvSpPr>
            <p:spPr bwMode="gray">
              <a:xfrm>
                <a:off x="13882352" y="-2383374"/>
                <a:ext cx="165273" cy="121071"/>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200" i="0"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endParaRPr>
              </a:p>
            </p:txBody>
          </p:sp>
        </p:grpSp>
        <p:grpSp>
          <p:nvGrpSpPr>
            <p:cNvPr id="44" name="Group 199"/>
            <p:cNvGrpSpPr/>
            <p:nvPr/>
          </p:nvGrpSpPr>
          <p:grpSpPr>
            <a:xfrm>
              <a:off x="3916179" y="4799530"/>
              <a:ext cx="705055" cy="163378"/>
              <a:chOff x="10977112" y="-1112834"/>
              <a:chExt cx="1318016" cy="225157"/>
            </a:xfrm>
          </p:grpSpPr>
          <p:sp>
            <p:nvSpPr>
              <p:cNvPr id="49" name="AutoShape 13"/>
              <p:cNvSpPr>
                <a:spLocks noChangeArrowheads="1"/>
              </p:cNvSpPr>
              <p:nvPr/>
            </p:nvSpPr>
            <p:spPr bwMode="gray">
              <a:xfrm>
                <a:off x="10977112" y="-1112834"/>
                <a:ext cx="497710"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en-US" sz="1000" dirty="0">
                  <a:latin typeface="+mn-lt"/>
                </a:endParaRPr>
              </a:p>
            </p:txBody>
          </p:sp>
          <p:sp>
            <p:nvSpPr>
              <p:cNvPr id="50" name="AutoShape 13"/>
              <p:cNvSpPr>
                <a:spLocks noChangeArrowheads="1"/>
              </p:cNvSpPr>
              <p:nvPr/>
            </p:nvSpPr>
            <p:spPr bwMode="gray">
              <a:xfrm>
                <a:off x="11387264" y="-1112834"/>
                <a:ext cx="497710"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en-US" sz="1000" dirty="0">
                  <a:latin typeface="+mn-lt"/>
                </a:endParaRPr>
              </a:p>
            </p:txBody>
          </p:sp>
          <p:sp>
            <p:nvSpPr>
              <p:cNvPr id="51" name="AutoShape 13"/>
              <p:cNvSpPr>
                <a:spLocks noChangeArrowheads="1"/>
              </p:cNvSpPr>
              <p:nvPr/>
            </p:nvSpPr>
            <p:spPr bwMode="gray">
              <a:xfrm>
                <a:off x="11797418" y="-1112834"/>
                <a:ext cx="497710"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en-US" sz="1000" dirty="0">
                  <a:latin typeface="+mn-lt"/>
                </a:endParaRPr>
              </a:p>
            </p:txBody>
          </p:sp>
        </p:grpSp>
        <p:grpSp>
          <p:nvGrpSpPr>
            <p:cNvPr id="45" name="Group 206"/>
            <p:cNvGrpSpPr/>
            <p:nvPr/>
          </p:nvGrpSpPr>
          <p:grpSpPr>
            <a:xfrm>
              <a:off x="3950053" y="2425044"/>
              <a:ext cx="577019" cy="545800"/>
              <a:chOff x="6829425" y="1193798"/>
              <a:chExt cx="1085850" cy="895352"/>
            </a:xfrm>
          </p:grpSpPr>
          <p:pic>
            <p:nvPicPr>
              <p:cNvPr id="47" name="Picture 2" descr="http://th09.deviantart.net/fs30/300W/i/2008/128/9/2/Blackberry_8310_icon_by_jasonh1234.jpg"/>
              <p:cNvPicPr>
                <a:picLocks noChangeAspect="1" noChangeArrowheads="1"/>
              </p:cNvPicPr>
              <p:nvPr/>
            </p:nvPicPr>
            <p:blipFill>
              <a:blip r:embed="rId3" cstate="screen">
                <a:clrChange>
                  <a:clrFrom>
                    <a:srgbClr val="FFFFFF"/>
                  </a:clrFrom>
                  <a:clrTo>
                    <a:srgbClr val="FFFFFF">
                      <a:alpha val="0"/>
                    </a:srgbClr>
                  </a:clrTo>
                </a:clrChange>
                <a:lum bright="20000"/>
              </a:blip>
              <a:srcRect/>
              <a:stretch>
                <a:fillRect/>
              </a:stretch>
            </p:blipFill>
            <p:spPr bwMode="auto">
              <a:xfrm rot="20652140">
                <a:off x="6829425" y="1193800"/>
                <a:ext cx="895350" cy="895350"/>
              </a:xfrm>
              <a:prstGeom prst="rect">
                <a:avLst/>
              </a:prstGeom>
              <a:noFill/>
            </p:spPr>
          </p:pic>
          <p:pic>
            <p:nvPicPr>
              <p:cNvPr id="48" name="Picture 2" descr="http://th09.deviantart.net/fs30/300W/i/2008/128/9/2/Blackberry_8310_icon_by_jasonh1234.jpg"/>
              <p:cNvPicPr>
                <a:picLocks noChangeAspect="1" noChangeArrowheads="1"/>
              </p:cNvPicPr>
              <p:nvPr/>
            </p:nvPicPr>
            <p:blipFill>
              <a:blip r:embed="rId3" cstate="screen">
                <a:clrChange>
                  <a:clrFrom>
                    <a:srgbClr val="FFFFFF"/>
                  </a:clrFrom>
                  <a:clrTo>
                    <a:srgbClr val="FFFFFF">
                      <a:alpha val="0"/>
                    </a:srgbClr>
                  </a:clrTo>
                </a:clrChange>
                <a:lum bright="20000"/>
              </a:blip>
              <a:srcRect/>
              <a:stretch>
                <a:fillRect/>
              </a:stretch>
            </p:blipFill>
            <p:spPr bwMode="auto">
              <a:xfrm rot="1399266">
                <a:off x="7019925" y="1193798"/>
                <a:ext cx="895350" cy="895350"/>
              </a:xfrm>
              <a:prstGeom prst="rect">
                <a:avLst/>
              </a:prstGeom>
              <a:noFill/>
            </p:spPr>
          </p:pic>
        </p:grpSp>
        <p:sp>
          <p:nvSpPr>
            <p:cNvPr id="46" name="AutoShape 13"/>
            <p:cNvSpPr>
              <a:spLocks noChangeArrowheads="1"/>
            </p:cNvSpPr>
            <p:nvPr/>
          </p:nvSpPr>
          <p:spPr bwMode="gray">
            <a:xfrm>
              <a:off x="4252566" y="3933757"/>
              <a:ext cx="272784" cy="127570"/>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en-US" sz="1000" dirty="0">
                <a:latin typeface="+mn-lt"/>
              </a:endParaRPr>
            </a:p>
          </p:txBody>
        </p:sp>
      </p:grpSp>
      <p:sp>
        <p:nvSpPr>
          <p:cNvPr id="63" name="TextBox 62"/>
          <p:cNvSpPr txBox="1"/>
          <p:nvPr/>
        </p:nvSpPr>
        <p:spPr>
          <a:xfrm>
            <a:off x="4670501" y="4089708"/>
            <a:ext cx="3923371" cy="923330"/>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Улучшения</a:t>
            </a:r>
            <a:r>
              <a:rPr lang="en-US" sz="1200" b="0" i="0" dirty="0">
                <a:latin typeface="Arial"/>
                <a:ea typeface="Arial Unicode MS"/>
                <a:cs typeface="Arial Unicode MS"/>
              </a:rPr>
              <a:t> в </a:t>
            </a:r>
            <a:r>
              <a:rPr lang="en-US" sz="1200" b="0" i="0" dirty="0" err="1">
                <a:latin typeface="Arial"/>
                <a:ea typeface="Arial Unicode MS"/>
                <a:cs typeface="Arial Unicode MS"/>
              </a:rPr>
              <a:t>базовом</a:t>
            </a:r>
            <a:r>
              <a:rPr lang="en-US" sz="1200" b="0" i="0" dirty="0">
                <a:latin typeface="Arial"/>
                <a:ea typeface="Arial Unicode MS"/>
                <a:cs typeface="Arial Unicode MS"/>
              </a:rPr>
              <a:t> </a:t>
            </a:r>
            <a:r>
              <a:rPr lang="en-US" sz="1200" b="0" i="0" dirty="0" err="1">
                <a:latin typeface="Arial"/>
                <a:ea typeface="Arial Unicode MS"/>
                <a:cs typeface="Arial Unicode MS"/>
              </a:rPr>
              <a:t>механизме</a:t>
            </a:r>
            <a:r>
              <a:rPr lang="en-US" sz="1200" b="0" i="0" dirty="0">
                <a:latin typeface="Arial"/>
                <a:ea typeface="Arial Unicode MS"/>
                <a:cs typeface="Arial Unicode MS"/>
              </a:rPr>
              <a:t> </a:t>
            </a:r>
            <a:r>
              <a:rPr lang="en-US" sz="1200" b="0" i="0" dirty="0" err="1">
                <a:latin typeface="Arial"/>
                <a:ea typeface="Arial Unicode MS"/>
                <a:cs typeface="Arial Unicode MS"/>
              </a:rPr>
              <a:t>работы</a:t>
            </a:r>
            <a:r>
              <a:rPr lang="en-US" sz="1200" b="0" i="0" dirty="0">
                <a:latin typeface="Arial"/>
                <a:ea typeface="Arial Unicode MS"/>
                <a:cs typeface="Arial Unicode MS"/>
              </a:rPr>
              <a:t> </a:t>
            </a:r>
            <a:r>
              <a:rPr lang="en-US" sz="1200" b="0" i="0" dirty="0" err="1">
                <a:latin typeface="Arial"/>
                <a:ea typeface="Arial Unicode MS"/>
                <a:cs typeface="Arial Unicode MS"/>
              </a:rPr>
              <a:t>портала</a:t>
            </a:r>
            <a:r>
              <a:rPr lang="en-US" sz="1200" b="0" i="0" dirty="0">
                <a:latin typeface="Arial"/>
                <a:ea typeface="Arial Unicode MS"/>
                <a:cs typeface="Arial Unicode MS"/>
              </a:rPr>
              <a:t> (</a:t>
            </a:r>
            <a:r>
              <a:rPr lang="en-US" sz="1200" b="0" i="0" dirty="0" err="1">
                <a:latin typeface="Arial"/>
                <a:ea typeface="Arial Unicode MS"/>
                <a:cs typeface="Arial Unicode MS"/>
              </a:rPr>
              <a:t>снижение</a:t>
            </a:r>
            <a:r>
              <a:rPr lang="en-US" sz="1200" b="0" i="0" dirty="0">
                <a:latin typeface="Arial"/>
                <a:ea typeface="Arial Unicode MS"/>
                <a:cs typeface="Arial Unicode MS"/>
              </a:rPr>
              <a:t> </a:t>
            </a:r>
            <a:r>
              <a:rPr lang="en-US" sz="1200" b="0" i="0" dirty="0" err="1">
                <a:latin typeface="Arial"/>
                <a:ea typeface="Arial Unicode MS"/>
                <a:cs typeface="Arial Unicode MS"/>
              </a:rPr>
              <a:t>общей</a:t>
            </a:r>
            <a:r>
              <a:rPr lang="en-US" sz="1200" b="0" i="0" dirty="0">
                <a:latin typeface="Arial"/>
                <a:ea typeface="Arial Unicode MS"/>
                <a:cs typeface="Arial Unicode MS"/>
              </a:rPr>
              <a:t> </a:t>
            </a:r>
            <a:r>
              <a:rPr lang="en-US" sz="1200" b="0" i="0" dirty="0" err="1">
                <a:latin typeface="Arial"/>
                <a:ea typeface="Arial Unicode MS"/>
                <a:cs typeface="Arial Unicode MS"/>
              </a:rPr>
              <a:t>стоимости</a:t>
            </a:r>
            <a:r>
              <a:rPr lang="en-US" sz="1200" b="0" i="0" dirty="0">
                <a:latin typeface="Arial"/>
                <a:ea typeface="Arial Unicode MS"/>
                <a:cs typeface="Arial Unicode MS"/>
              </a:rPr>
              <a:t> </a:t>
            </a:r>
            <a:r>
              <a:rPr lang="en-US" sz="1200" b="0" i="0" dirty="0" err="1">
                <a:latin typeface="Arial"/>
                <a:ea typeface="Arial Unicode MS"/>
                <a:cs typeface="Arial Unicode MS"/>
              </a:rPr>
              <a:t>владения</a:t>
            </a:r>
            <a:r>
              <a:rPr lang="en-US" sz="1200" b="0" i="0" dirty="0">
                <a:latin typeface="Arial"/>
                <a:ea typeface="Arial Unicode MS"/>
                <a:cs typeface="Arial Unicode MS"/>
              </a:rPr>
              <a:t>)</a:t>
            </a: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Расширенные</a:t>
            </a:r>
            <a:r>
              <a:rPr lang="en-US" sz="1200" b="0" i="0" dirty="0">
                <a:latin typeface="Arial"/>
                <a:ea typeface="Arial Unicode MS"/>
                <a:cs typeface="Arial Unicode MS"/>
              </a:rPr>
              <a:t> «</a:t>
            </a:r>
            <a:r>
              <a:rPr lang="en-US" sz="1200" b="0" i="0" dirty="0" err="1">
                <a:latin typeface="Arial"/>
                <a:ea typeface="Arial Unicode MS"/>
                <a:cs typeface="Arial Unicode MS"/>
              </a:rPr>
              <a:t>Корпоративные</a:t>
            </a:r>
            <a:r>
              <a:rPr lang="en-US" sz="1200" b="0" i="0" dirty="0">
                <a:latin typeface="Arial"/>
                <a:ea typeface="Arial Unicode MS"/>
                <a:cs typeface="Arial Unicode MS"/>
              </a:rPr>
              <a:t> </a:t>
            </a:r>
            <a:r>
              <a:rPr lang="en-US" sz="1200" b="0" i="0" dirty="0" err="1">
                <a:latin typeface="Arial"/>
                <a:ea typeface="Arial Unicode MS"/>
                <a:cs typeface="Arial Unicode MS"/>
              </a:rPr>
              <a:t>рабочие</a:t>
            </a:r>
            <a:r>
              <a:rPr lang="en-US" sz="1200" b="0" i="0" dirty="0">
                <a:latin typeface="Arial"/>
                <a:ea typeface="Arial Unicode MS"/>
                <a:cs typeface="Arial Unicode MS"/>
              </a:rPr>
              <a:t> </a:t>
            </a:r>
            <a:r>
              <a:rPr lang="en-US" sz="1200" b="0" i="0" dirty="0" err="1">
                <a:latin typeface="Arial"/>
                <a:ea typeface="Arial Unicode MS"/>
                <a:cs typeface="Arial Unicode MS"/>
              </a:rPr>
              <a:t>пространства</a:t>
            </a:r>
            <a:r>
              <a:rPr lang="en-US" sz="1200" b="0" i="0" dirty="0">
                <a:latin typeface="Arial"/>
                <a:ea typeface="Arial Unicode MS"/>
                <a:cs typeface="Arial Unicode MS"/>
              </a:rPr>
              <a:t>» (Enterprise Workspaces)</a:t>
            </a: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Профессиональное</a:t>
            </a:r>
            <a:r>
              <a:rPr lang="en-US" sz="1200" b="0" i="0" dirty="0">
                <a:latin typeface="Arial"/>
                <a:ea typeface="Arial Unicode MS"/>
                <a:cs typeface="Arial Unicode MS"/>
              </a:rPr>
              <a:t> </a:t>
            </a:r>
            <a:r>
              <a:rPr lang="en-US" sz="1200" b="0" i="0" dirty="0" err="1">
                <a:latin typeface="Arial"/>
                <a:ea typeface="Arial Unicode MS"/>
                <a:cs typeface="Arial Unicode MS"/>
              </a:rPr>
              <a:t>управление</a:t>
            </a:r>
            <a:r>
              <a:rPr lang="en-US" sz="1200" b="0" i="0" dirty="0">
                <a:latin typeface="Arial"/>
                <a:ea typeface="Arial Unicode MS"/>
                <a:cs typeface="Arial Unicode MS"/>
              </a:rPr>
              <a:t> </a:t>
            </a:r>
            <a:r>
              <a:rPr lang="en-US" sz="1200" b="0" i="0" dirty="0" err="1">
                <a:latin typeface="Arial"/>
                <a:ea typeface="Arial Unicode MS"/>
                <a:cs typeface="Arial Unicode MS"/>
              </a:rPr>
              <a:t>документами</a:t>
            </a:r>
            <a:endParaRPr lang="en-US" sz="1200" b="0" i="0" dirty="0">
              <a:latin typeface="Arial"/>
              <a:ea typeface="Arial Unicode MS"/>
              <a:cs typeface="Arial Unicode MS"/>
            </a:endParaRPr>
          </a:p>
        </p:txBody>
      </p:sp>
      <p:sp>
        <p:nvSpPr>
          <p:cNvPr id="64" name="TextBox 63"/>
          <p:cNvSpPr txBox="1"/>
          <p:nvPr/>
        </p:nvSpPr>
        <p:spPr>
          <a:xfrm>
            <a:off x="4670501" y="2966840"/>
            <a:ext cx="4161264" cy="1107996"/>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Сервисы</a:t>
            </a:r>
            <a:r>
              <a:rPr lang="en-US" sz="1200" b="0" i="0" dirty="0">
                <a:latin typeface="Arial"/>
                <a:ea typeface="Arial Unicode MS"/>
                <a:cs typeface="Arial Unicode MS"/>
              </a:rPr>
              <a:t> </a:t>
            </a:r>
            <a:r>
              <a:rPr lang="en-US" sz="1200" b="0" i="0" dirty="0" err="1">
                <a:latin typeface="Arial"/>
                <a:ea typeface="Arial Unicode MS"/>
                <a:cs typeface="Arial Unicode MS"/>
              </a:rPr>
              <a:t>портала</a:t>
            </a:r>
            <a:r>
              <a:rPr lang="en-US" sz="1200" b="0" i="0" dirty="0">
                <a:latin typeface="Arial"/>
                <a:ea typeface="Arial Unicode MS"/>
                <a:cs typeface="Arial Unicode MS"/>
              </a:rPr>
              <a:t>, </a:t>
            </a:r>
            <a:r>
              <a:rPr lang="en-US" sz="1200" b="0" i="0" dirty="0" err="1">
                <a:latin typeface="Arial"/>
                <a:ea typeface="Arial Unicode MS"/>
                <a:cs typeface="Arial Unicode MS"/>
              </a:rPr>
              <a:t>предоставляемые</a:t>
            </a:r>
            <a:r>
              <a:rPr lang="en-US" sz="1200" b="0" i="0" dirty="0">
                <a:latin typeface="Arial"/>
                <a:ea typeface="Arial Unicode MS"/>
                <a:cs typeface="Arial Unicode MS"/>
              </a:rPr>
              <a:t> </a:t>
            </a:r>
            <a:r>
              <a:rPr lang="en-US" sz="1200" b="0" i="0" dirty="0" err="1">
                <a:latin typeface="Arial"/>
                <a:ea typeface="Arial Unicode MS"/>
                <a:cs typeface="Arial Unicode MS"/>
              </a:rPr>
              <a:t>по</a:t>
            </a:r>
            <a:r>
              <a:rPr lang="en-US" sz="1200" b="0" i="0" dirty="0">
                <a:latin typeface="Arial"/>
                <a:ea typeface="Arial Unicode MS"/>
                <a:cs typeface="Arial Unicode MS"/>
              </a:rPr>
              <a:t> </a:t>
            </a:r>
            <a:r>
              <a:rPr lang="en-US" sz="1200" b="0" i="0" dirty="0" err="1">
                <a:latin typeface="Arial"/>
                <a:ea typeface="Arial Unicode MS"/>
                <a:cs typeface="Arial Unicode MS"/>
              </a:rPr>
              <a:t>требованию</a:t>
            </a:r>
            <a:endParaRPr lang="en-US" sz="1200" b="0" i="0" dirty="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Интеллектуальная</a:t>
            </a:r>
            <a:r>
              <a:rPr lang="en-US" sz="1200" b="0" i="0" dirty="0">
                <a:latin typeface="Arial"/>
                <a:ea typeface="Arial Unicode MS"/>
                <a:cs typeface="Arial Unicode MS"/>
              </a:rPr>
              <a:t> </a:t>
            </a:r>
            <a:r>
              <a:rPr lang="en-US" sz="1200" b="0" i="0" dirty="0" err="1">
                <a:latin typeface="Arial"/>
                <a:ea typeface="Arial Unicode MS"/>
                <a:cs typeface="Arial Unicode MS"/>
              </a:rPr>
              <a:t>интеграция</a:t>
            </a:r>
            <a:r>
              <a:rPr lang="en-US" sz="1200" b="0" i="0" dirty="0">
                <a:latin typeface="Arial"/>
                <a:ea typeface="Arial Unicode MS"/>
                <a:cs typeface="Arial Unicode MS"/>
              </a:rPr>
              <a:t> с </a:t>
            </a:r>
            <a:r>
              <a:rPr lang="en-US" sz="1200" b="0" i="0" dirty="0" err="1">
                <a:latin typeface="Arial"/>
                <a:ea typeface="Arial Unicode MS"/>
                <a:cs typeface="Arial Unicode MS"/>
              </a:rPr>
              <a:t>решениями</a:t>
            </a:r>
            <a:r>
              <a:rPr lang="en-US" sz="1200" b="0" i="0" dirty="0">
                <a:latin typeface="Arial"/>
                <a:ea typeface="Arial Unicode MS"/>
                <a:cs typeface="Arial Unicode MS"/>
              </a:rPr>
              <a:t>, </a:t>
            </a:r>
            <a:r>
              <a:rPr lang="en-US" sz="1200" b="0" i="0" dirty="0" err="1">
                <a:latin typeface="Arial"/>
                <a:ea typeface="Arial Unicode MS"/>
                <a:cs typeface="Arial Unicode MS"/>
              </a:rPr>
              <a:t>предоставляемыми</a:t>
            </a:r>
            <a:r>
              <a:rPr lang="en-US" sz="1200" b="0" i="0" dirty="0">
                <a:latin typeface="Arial"/>
                <a:ea typeface="Arial Unicode MS"/>
                <a:cs typeface="Arial Unicode MS"/>
              </a:rPr>
              <a:t> </a:t>
            </a:r>
            <a:r>
              <a:rPr lang="en-US" sz="1200" b="0" i="0" dirty="0" err="1">
                <a:latin typeface="Arial"/>
                <a:ea typeface="Arial Unicode MS"/>
                <a:cs typeface="Arial Unicode MS"/>
              </a:rPr>
              <a:t>по</a:t>
            </a:r>
            <a:r>
              <a:rPr lang="en-US" sz="1200" b="0" i="0" dirty="0">
                <a:latin typeface="Arial"/>
                <a:ea typeface="Arial Unicode MS"/>
                <a:cs typeface="Arial Unicode MS"/>
              </a:rPr>
              <a:t> </a:t>
            </a:r>
            <a:r>
              <a:rPr lang="en-US" sz="1200" b="0" i="0" dirty="0" err="1">
                <a:latin typeface="Arial"/>
                <a:ea typeface="Arial Unicode MS"/>
                <a:cs typeface="Arial Unicode MS"/>
              </a:rPr>
              <a:t>требованию</a:t>
            </a:r>
            <a:r>
              <a:rPr lang="en-US" sz="1200" b="0" i="0" dirty="0">
                <a:latin typeface="Arial"/>
                <a:ea typeface="Arial Unicode MS"/>
                <a:cs typeface="Arial Unicode MS"/>
              </a:rPr>
              <a:t> </a:t>
            </a:r>
            <a:br>
              <a:rPr lang="en-US" sz="1200" b="0" i="0" dirty="0">
                <a:latin typeface="Arial"/>
                <a:ea typeface="Arial Unicode MS"/>
                <a:cs typeface="Arial Unicode MS"/>
              </a:rPr>
            </a:br>
            <a:r>
              <a:rPr lang="en-US" sz="1200" b="0" i="0" dirty="0">
                <a:latin typeface="Arial"/>
                <a:ea typeface="Arial Unicode MS"/>
                <a:cs typeface="Arial Unicode MS"/>
              </a:rPr>
              <a:t>(</a:t>
            </a:r>
            <a:r>
              <a:rPr lang="en-US" sz="1200" b="0" i="0" dirty="0" err="1">
                <a:latin typeface="Arial"/>
                <a:ea typeface="Arial Unicode MS"/>
                <a:cs typeface="Arial Unicode MS"/>
              </a:rPr>
              <a:t>Сервисы</a:t>
            </a:r>
            <a:r>
              <a:rPr lang="en-US" sz="1200" b="0" i="0" dirty="0">
                <a:latin typeface="Arial"/>
                <a:ea typeface="Arial Unicode MS"/>
                <a:cs typeface="Arial Unicode MS"/>
              </a:rPr>
              <a:t> SAP и </a:t>
            </a:r>
            <a:r>
              <a:rPr lang="en-US" sz="1200" b="0" i="0" dirty="0" err="1">
                <a:latin typeface="Arial"/>
                <a:ea typeface="Arial Unicode MS"/>
                <a:cs typeface="Arial Unicode MS"/>
              </a:rPr>
              <a:t>сторонних</a:t>
            </a:r>
            <a:r>
              <a:rPr lang="en-US" sz="1200" b="0" i="0" dirty="0">
                <a:latin typeface="Arial"/>
                <a:ea typeface="Arial Unicode MS"/>
                <a:cs typeface="Arial Unicode MS"/>
              </a:rPr>
              <a:t> </a:t>
            </a:r>
            <a:r>
              <a:rPr lang="en-US" sz="1200" b="0" i="0" dirty="0" err="1">
                <a:latin typeface="Arial"/>
                <a:ea typeface="Arial Unicode MS"/>
                <a:cs typeface="Arial Unicode MS"/>
              </a:rPr>
              <a:t>разработчиков</a:t>
            </a:r>
            <a:r>
              <a:rPr lang="en-US" sz="1200" b="0" i="0" dirty="0">
                <a:latin typeface="Arial"/>
                <a:ea typeface="Arial Unicode MS"/>
                <a:cs typeface="Arial Unicode MS"/>
              </a:rPr>
              <a:t>)</a:t>
            </a: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Интегрированные</a:t>
            </a:r>
            <a:r>
              <a:rPr lang="en-US" sz="1200" b="0" i="0" dirty="0">
                <a:latin typeface="Arial"/>
                <a:ea typeface="Arial Unicode MS"/>
                <a:cs typeface="Arial Unicode MS"/>
              </a:rPr>
              <a:t> </a:t>
            </a:r>
            <a:r>
              <a:rPr lang="en-US" sz="1200" b="0" i="0" dirty="0" err="1">
                <a:latin typeface="Arial"/>
                <a:ea typeface="Arial Unicode MS"/>
                <a:cs typeface="Arial Unicode MS"/>
              </a:rPr>
              <a:t>возможности</a:t>
            </a:r>
            <a:r>
              <a:rPr lang="en-US" sz="1200" b="0" i="0" dirty="0">
                <a:latin typeface="Arial"/>
                <a:ea typeface="Arial Unicode MS"/>
                <a:cs typeface="Arial Unicode MS"/>
              </a:rPr>
              <a:t> </a:t>
            </a:r>
            <a:r>
              <a:rPr lang="en-US" sz="1200" b="0" i="0" dirty="0" err="1">
                <a:latin typeface="Arial"/>
                <a:ea typeface="Arial Unicode MS"/>
                <a:cs typeface="Arial Unicode MS"/>
              </a:rPr>
              <a:t>работы</a:t>
            </a:r>
            <a:r>
              <a:rPr lang="en-US" sz="1200" b="0" i="0" dirty="0">
                <a:latin typeface="Arial"/>
                <a:ea typeface="Arial Unicode MS"/>
                <a:cs typeface="Arial Unicode MS"/>
              </a:rPr>
              <a:t> с </a:t>
            </a:r>
            <a:r>
              <a:rPr lang="en-US" sz="1200" b="0" i="0" dirty="0" err="1">
                <a:latin typeface="Arial"/>
                <a:ea typeface="Arial Unicode MS"/>
                <a:cs typeface="Arial Unicode MS"/>
              </a:rPr>
              <a:t>социальными</a:t>
            </a:r>
            <a:r>
              <a:rPr lang="en-US" sz="1200" b="0" i="0" dirty="0">
                <a:latin typeface="Arial"/>
                <a:ea typeface="Arial Unicode MS"/>
                <a:cs typeface="Arial Unicode MS"/>
              </a:rPr>
              <a:t> </a:t>
            </a:r>
            <a:r>
              <a:rPr lang="en-US" sz="1200" b="0" i="0" dirty="0" err="1">
                <a:latin typeface="Arial"/>
                <a:ea typeface="Arial Unicode MS"/>
                <a:cs typeface="Arial Unicode MS"/>
              </a:rPr>
              <a:t>сетями</a:t>
            </a:r>
            <a:endParaRPr lang="en-US" sz="1200" b="0" i="0" dirty="0">
              <a:latin typeface="Arial"/>
              <a:ea typeface="Arial Unicode MS"/>
              <a:cs typeface="Arial Unicode MS"/>
            </a:endParaRPr>
          </a:p>
        </p:txBody>
      </p:sp>
      <p:sp>
        <p:nvSpPr>
          <p:cNvPr id="65" name="TextBox 64"/>
          <p:cNvSpPr txBox="1"/>
          <p:nvPr/>
        </p:nvSpPr>
        <p:spPr>
          <a:xfrm>
            <a:off x="4670500" y="2055539"/>
            <a:ext cx="4361987" cy="738664"/>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Лёгкость</a:t>
            </a:r>
            <a:r>
              <a:rPr lang="en-US" sz="1200" b="0" i="0" dirty="0">
                <a:latin typeface="Arial"/>
                <a:ea typeface="Arial Unicode MS"/>
                <a:cs typeface="Arial Unicode MS"/>
              </a:rPr>
              <a:t> </a:t>
            </a:r>
            <a:r>
              <a:rPr lang="en-US" sz="1200" b="0" i="0" dirty="0" err="1">
                <a:latin typeface="Arial"/>
                <a:ea typeface="Arial Unicode MS"/>
                <a:cs typeface="Arial Unicode MS"/>
              </a:rPr>
              <a:t>работы</a:t>
            </a:r>
            <a:r>
              <a:rPr lang="en-US" sz="1200" b="0" i="0" dirty="0">
                <a:latin typeface="Arial"/>
                <a:ea typeface="Arial Unicode MS"/>
                <a:cs typeface="Arial Unicode MS"/>
              </a:rPr>
              <a:t> с </a:t>
            </a:r>
            <a:r>
              <a:rPr lang="en-US" sz="1200" b="0" i="0" dirty="0" err="1">
                <a:latin typeface="Arial"/>
                <a:ea typeface="Arial Unicode MS"/>
                <a:cs typeface="Arial Unicode MS"/>
              </a:rPr>
              <a:t>использованием</a:t>
            </a:r>
            <a:r>
              <a:rPr lang="en-US" sz="1200" b="0" i="0" dirty="0">
                <a:latin typeface="Arial"/>
                <a:ea typeface="Arial Unicode MS"/>
                <a:cs typeface="Arial Unicode MS"/>
              </a:rPr>
              <a:t> </a:t>
            </a:r>
            <a:r>
              <a:rPr lang="en-US" sz="1200" b="0" i="0" dirty="0" err="1">
                <a:latin typeface="Arial"/>
                <a:ea typeface="Arial Unicode MS"/>
                <a:cs typeface="Arial Unicode MS"/>
              </a:rPr>
              <a:t>планшетов</a:t>
            </a:r>
            <a:r>
              <a:rPr lang="en-US" sz="1200" b="0" i="0" dirty="0">
                <a:latin typeface="Arial"/>
                <a:ea typeface="Arial Unicode MS"/>
                <a:cs typeface="Arial Unicode MS"/>
              </a:rPr>
              <a:t> </a:t>
            </a:r>
            <a:r>
              <a:rPr lang="en-US" sz="1200" b="0" i="0" dirty="0" smtClean="0">
                <a:latin typeface="Arial"/>
                <a:ea typeface="Arial Unicode MS"/>
                <a:cs typeface="Arial Unicode MS"/>
              </a:rPr>
              <a:t>и</a:t>
            </a:r>
            <a:r>
              <a:rPr lang="ru-RU" sz="1200" b="0" i="0" dirty="0" smtClean="0">
                <a:latin typeface="Arial"/>
                <a:ea typeface="Arial Unicode MS"/>
                <a:cs typeface="Arial Unicode MS"/>
              </a:rPr>
              <a:t> </a:t>
            </a:r>
            <a:r>
              <a:rPr lang="en-US" sz="1200" b="0" i="0" dirty="0" err="1" smtClean="0">
                <a:latin typeface="Arial"/>
                <a:ea typeface="Arial Unicode MS"/>
                <a:cs typeface="Arial Unicode MS"/>
              </a:rPr>
              <a:t>мобильных</a:t>
            </a:r>
            <a:r>
              <a:rPr lang="en-US" sz="1200" b="0" i="0" dirty="0" smtClean="0">
                <a:latin typeface="Arial"/>
                <a:ea typeface="Arial Unicode MS"/>
                <a:cs typeface="Arial Unicode MS"/>
              </a:rPr>
              <a:t> </a:t>
            </a:r>
            <a:r>
              <a:rPr lang="en-US" sz="1200" b="0" i="0" dirty="0" err="1">
                <a:latin typeface="Arial"/>
                <a:ea typeface="Arial Unicode MS"/>
                <a:cs typeface="Arial Unicode MS"/>
              </a:rPr>
              <a:t>устройств</a:t>
            </a:r>
            <a:endParaRPr lang="en-US" sz="1200" b="0" i="0" dirty="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Индивидуальный</a:t>
            </a:r>
            <a:r>
              <a:rPr lang="en-US" sz="1200" b="0" i="0" dirty="0">
                <a:latin typeface="Arial"/>
                <a:ea typeface="Arial Unicode MS"/>
                <a:cs typeface="Arial Unicode MS"/>
              </a:rPr>
              <a:t> </a:t>
            </a:r>
            <a:r>
              <a:rPr lang="en-US" sz="1200" b="0" i="0" dirty="0" err="1">
                <a:latin typeface="Arial"/>
                <a:ea typeface="Arial Unicode MS"/>
                <a:cs typeface="Arial Unicode MS"/>
              </a:rPr>
              <a:t>брендинг</a:t>
            </a:r>
            <a:r>
              <a:rPr lang="en-US" sz="1200" b="0" i="0" dirty="0">
                <a:latin typeface="Arial"/>
                <a:ea typeface="Arial Unicode MS"/>
                <a:cs typeface="Arial Unicode MS"/>
              </a:rPr>
              <a:t> </a:t>
            </a:r>
            <a:r>
              <a:rPr lang="en-US" sz="1200" b="0" i="0" dirty="0" err="1">
                <a:latin typeface="Arial"/>
                <a:ea typeface="Arial Unicode MS"/>
                <a:cs typeface="Arial Unicode MS"/>
              </a:rPr>
              <a:t>на</a:t>
            </a:r>
            <a:r>
              <a:rPr lang="en-US" sz="1200" b="0" i="0" dirty="0">
                <a:latin typeface="Arial"/>
                <a:ea typeface="Arial Unicode MS"/>
                <a:cs typeface="Arial Unicode MS"/>
              </a:rPr>
              <a:t> </a:t>
            </a:r>
            <a:r>
              <a:rPr lang="en-US" sz="1200" b="0" i="0" dirty="0" err="1">
                <a:latin typeface="Arial"/>
                <a:ea typeface="Arial Unicode MS"/>
                <a:cs typeface="Arial Unicode MS"/>
              </a:rPr>
              <a:t>основе</a:t>
            </a:r>
            <a:r>
              <a:rPr lang="en-US" sz="1200" b="0" i="0" dirty="0">
                <a:latin typeface="Arial"/>
                <a:ea typeface="Arial Unicode MS"/>
                <a:cs typeface="Arial Unicode MS"/>
              </a:rPr>
              <a:t> </a:t>
            </a:r>
            <a:r>
              <a:rPr lang="en-US" sz="1200" b="0" i="0" dirty="0" err="1">
                <a:latin typeface="Arial"/>
                <a:ea typeface="Arial Unicode MS"/>
                <a:cs typeface="Arial Unicode MS"/>
              </a:rPr>
              <a:t>платформы</a:t>
            </a:r>
            <a:r>
              <a:rPr lang="en-US" sz="1200" b="0" i="0" dirty="0">
                <a:latin typeface="Arial"/>
                <a:ea typeface="Arial Unicode MS"/>
                <a:cs typeface="Arial Unicode MS"/>
              </a:rPr>
              <a:t> Ajax</a:t>
            </a: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Согласованность</a:t>
            </a:r>
            <a:r>
              <a:rPr lang="en-US" sz="1200" b="0" i="0" dirty="0">
                <a:latin typeface="Arial"/>
                <a:ea typeface="Arial Unicode MS"/>
                <a:cs typeface="Arial Unicode MS"/>
              </a:rPr>
              <a:t> с </a:t>
            </a:r>
            <a:r>
              <a:rPr lang="en-US" sz="1200" b="0" i="0" dirty="0" err="1">
                <a:latin typeface="Arial"/>
                <a:ea typeface="Arial Unicode MS"/>
                <a:cs typeface="Arial Unicode MS"/>
              </a:rPr>
              <a:t>портфелем</a:t>
            </a:r>
            <a:r>
              <a:rPr lang="en-US" sz="1200" b="0" i="0" dirty="0">
                <a:latin typeface="Arial"/>
                <a:ea typeface="Arial Unicode MS"/>
                <a:cs typeface="Arial Unicode MS"/>
              </a:rPr>
              <a:t> </a:t>
            </a:r>
            <a:r>
              <a:rPr lang="en-US" sz="1200" b="0" i="0" dirty="0" err="1">
                <a:latin typeface="Arial"/>
                <a:ea typeface="Arial Unicode MS"/>
                <a:cs typeface="Arial Unicode MS"/>
              </a:rPr>
              <a:t>продуктов</a:t>
            </a:r>
            <a:r>
              <a:rPr lang="en-US" sz="1200" b="0" i="0" dirty="0">
                <a:latin typeface="Arial"/>
                <a:ea typeface="Arial Unicode MS"/>
                <a:cs typeface="Arial Unicode MS"/>
              </a:rPr>
              <a:t> Sybase</a:t>
            </a:r>
          </a:p>
        </p:txBody>
      </p:sp>
      <p:sp>
        <p:nvSpPr>
          <p:cNvPr id="66" name="TextBox 65"/>
          <p:cNvSpPr txBox="1"/>
          <p:nvPr/>
        </p:nvSpPr>
        <p:spPr>
          <a:xfrm>
            <a:off x="4670501" y="5075854"/>
            <a:ext cx="4012581" cy="553998"/>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Надёжная</a:t>
            </a:r>
            <a:r>
              <a:rPr lang="en-US" sz="1200" b="0" i="0" dirty="0">
                <a:latin typeface="Arial"/>
                <a:ea typeface="Arial Unicode MS"/>
                <a:cs typeface="Arial Unicode MS"/>
              </a:rPr>
              <a:t> </a:t>
            </a:r>
            <a:r>
              <a:rPr lang="en-US" sz="1200" b="0" i="0" dirty="0" err="1">
                <a:latin typeface="Arial"/>
                <a:ea typeface="Arial Unicode MS"/>
                <a:cs typeface="Arial Unicode MS"/>
              </a:rPr>
              <a:t>инфраструктура</a:t>
            </a:r>
            <a:r>
              <a:rPr lang="en-US" sz="1200" b="0" i="0" dirty="0">
                <a:latin typeface="Arial"/>
                <a:ea typeface="Arial Unicode MS"/>
                <a:cs typeface="Arial Unicode MS"/>
              </a:rPr>
              <a:t> с </a:t>
            </a:r>
            <a:r>
              <a:rPr lang="en-US" sz="1200" b="0" i="0" dirty="0" err="1">
                <a:latin typeface="Arial"/>
                <a:ea typeface="Arial Unicode MS"/>
                <a:cs typeface="Arial Unicode MS"/>
              </a:rPr>
              <a:t>минимальной</a:t>
            </a:r>
            <a:r>
              <a:rPr lang="en-US" sz="1200" b="0" i="0" dirty="0">
                <a:latin typeface="Arial"/>
                <a:ea typeface="Arial Unicode MS"/>
                <a:cs typeface="Arial Unicode MS"/>
              </a:rPr>
              <a:t> </a:t>
            </a:r>
            <a:r>
              <a:rPr lang="en-US" sz="1200" b="0" i="0" dirty="0" err="1">
                <a:latin typeface="Arial"/>
                <a:ea typeface="Arial Unicode MS"/>
                <a:cs typeface="Arial Unicode MS"/>
              </a:rPr>
              <a:t>стоимостью</a:t>
            </a:r>
            <a:r>
              <a:rPr lang="en-US" sz="1200" b="0" i="0" dirty="0">
                <a:latin typeface="Arial"/>
                <a:ea typeface="Arial Unicode MS"/>
                <a:cs typeface="Arial Unicode MS"/>
              </a:rPr>
              <a:t> </a:t>
            </a:r>
            <a:r>
              <a:rPr lang="en-US" sz="1200" b="0" i="0" dirty="0" err="1">
                <a:latin typeface="Arial"/>
                <a:ea typeface="Arial Unicode MS"/>
                <a:cs typeface="Arial Unicode MS"/>
              </a:rPr>
              <a:t>владения</a:t>
            </a:r>
            <a:endParaRPr lang="en-US" sz="1200" b="0" i="0" dirty="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en-US" sz="1200" b="0" i="0" dirty="0" err="1">
                <a:latin typeface="Arial"/>
                <a:ea typeface="Arial Unicode MS"/>
                <a:cs typeface="Arial Unicode MS"/>
              </a:rPr>
              <a:t>Интеграция</a:t>
            </a:r>
            <a:r>
              <a:rPr lang="en-US" sz="1200" b="0" i="0" dirty="0">
                <a:latin typeface="Arial"/>
                <a:ea typeface="Arial Unicode MS"/>
                <a:cs typeface="Arial Unicode MS"/>
              </a:rPr>
              <a:t> с </a:t>
            </a:r>
            <a:r>
              <a:rPr lang="en-US" sz="1200" b="0" i="0" dirty="0" err="1">
                <a:latin typeface="Arial"/>
                <a:ea typeface="Arial Unicode MS"/>
                <a:cs typeface="Arial Unicode MS"/>
              </a:rPr>
              <a:t>технологией</a:t>
            </a:r>
            <a:r>
              <a:rPr lang="en-US" sz="1200" b="0" i="0" dirty="0">
                <a:latin typeface="Arial"/>
                <a:ea typeface="Arial Unicode MS"/>
                <a:cs typeface="Arial Unicode MS"/>
              </a:rPr>
              <a:t> SAP HANA</a:t>
            </a:r>
          </a:p>
        </p:txBody>
      </p:sp>
      <p:sp>
        <p:nvSpPr>
          <p:cNvPr id="68" name="Rectangle 1"/>
          <p:cNvSpPr>
            <a:spLocks noChangeArrowheads="1"/>
          </p:cNvSpPr>
          <p:nvPr/>
        </p:nvSpPr>
        <p:spPr bwMode="auto">
          <a:xfrm>
            <a:off x="2527300" y="6527140"/>
            <a:ext cx="6133480" cy="330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500" b="0" i="0" u="none" strike="noStrike" cap="none" baseline="0" dirty="0">
                <a:solidFill>
                  <a:srgbClr val="FFFFFF"/>
                </a:solidFill>
                <a:effectLst/>
                <a:latin typeface="Calibri"/>
                <a:cs typeface="Times New Roman"/>
              </a:rPr>
              <a:t>Этот документ, </a:t>
            </a:r>
            <a:r>
              <a:rPr lang="en-US" sz="500" b="0" i="0" u="none" strike="noStrike" cap="none" baseline="0" dirty="0" err="1">
                <a:solidFill>
                  <a:srgbClr val="FFFFFF"/>
                </a:solidFill>
                <a:effectLst/>
                <a:latin typeface="Calibri"/>
                <a:cs typeface="Times New Roman"/>
              </a:rPr>
              <a:t>любая</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относящаяся</a:t>
            </a:r>
            <a:r>
              <a:rPr lang="en-US" sz="500" b="0" i="0" u="none" strike="noStrike" cap="none" baseline="0" dirty="0">
                <a:solidFill>
                  <a:srgbClr val="FFFFFF"/>
                </a:solidFill>
                <a:effectLst/>
                <a:latin typeface="Calibri"/>
                <a:cs typeface="Times New Roman"/>
              </a:rPr>
              <a:t> к </a:t>
            </a:r>
            <a:r>
              <a:rPr lang="en-US" sz="500" b="0" i="0" u="none" strike="noStrike" cap="none" baseline="0" dirty="0" err="1">
                <a:solidFill>
                  <a:srgbClr val="FFFFFF"/>
                </a:solidFill>
                <a:effectLst/>
                <a:latin typeface="Calibri"/>
                <a:cs typeface="Times New Roman"/>
              </a:rPr>
              <a:t>нему</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презентация</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стратегия</a:t>
            </a:r>
            <a:r>
              <a:rPr lang="en-US" sz="500" b="0" i="0" u="none" strike="noStrike" cap="none" baseline="0" dirty="0">
                <a:solidFill>
                  <a:srgbClr val="FFFFFF"/>
                </a:solidFill>
                <a:effectLst/>
                <a:latin typeface="Calibri"/>
                <a:cs typeface="Times New Roman"/>
              </a:rPr>
              <a:t> SAP и </a:t>
            </a:r>
            <a:r>
              <a:rPr lang="en-US" sz="500" b="0" i="0" u="none" strike="noStrike" cap="none" baseline="0" dirty="0" err="1">
                <a:solidFill>
                  <a:srgbClr val="FFFFFF"/>
                </a:solidFill>
                <a:effectLst/>
                <a:latin typeface="Calibri"/>
                <a:cs typeface="Times New Roman"/>
              </a:rPr>
              <a:t>возможные</a:t>
            </a:r>
            <a:r>
              <a:rPr lang="en-US" sz="5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в любое время без предварительного уведомления.</a:t>
            </a:r>
            <a:r>
              <a:rPr lang="en-US" sz="500" b="0" i="0" u="none" strike="noStrike" cap="none" baseline="0" dirty="0">
                <a:solidFill>
                  <a:srgbClr val="FFFFFF"/>
                </a:solidFill>
                <a:latin typeface="Calibri"/>
                <a:cs typeface="Times New Roman"/>
              </a:rPr>
              <a:t> </a:t>
            </a:r>
            <a:r>
              <a:rPr lang="en-US" sz="5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включая, </a:t>
            </a:r>
            <a:r>
              <a:rPr lang="en-US" sz="500" b="0" i="0" u="none" strike="noStrike" cap="none" baseline="0" dirty="0" err="1">
                <a:solidFill>
                  <a:srgbClr val="FFFFFF"/>
                </a:solidFill>
                <a:effectLst/>
                <a:latin typeface="Calibri"/>
                <a:cs typeface="Times New Roman"/>
              </a:rPr>
              <a:t>но</a:t>
            </a:r>
            <a:r>
              <a:rPr lang="en-US" sz="500" b="0" i="0" u="none" strike="noStrike" cap="none" baseline="0" dirty="0">
                <a:solidFill>
                  <a:srgbClr val="FFFFFF"/>
                </a:solidFill>
                <a:effectLst/>
                <a:latin typeface="Calibri"/>
                <a:cs typeface="Times New Roman"/>
              </a:rPr>
              <a:t> не </a:t>
            </a:r>
            <a:r>
              <a:rPr lang="en-US" sz="500" b="0" i="0" u="none" strike="noStrike" cap="none" baseline="0" dirty="0" err="1">
                <a:solidFill>
                  <a:srgbClr val="FFFFFF"/>
                </a:solidFill>
                <a:effectLst/>
                <a:latin typeface="Calibri"/>
                <a:cs typeface="Times New Roman"/>
              </a:rPr>
              <a:t>ограничиваясь</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косвенными</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гарантиями</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пригодности</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соответствия</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продукта</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определенной</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цели</a:t>
            </a:r>
            <a:r>
              <a:rPr lang="en-US" sz="500" b="0" i="0" u="none" strike="noStrike" cap="none" baseline="0" dirty="0">
                <a:solidFill>
                  <a:srgbClr val="FFFFFF"/>
                </a:solidFill>
                <a:effectLst/>
                <a:latin typeface="Calibri"/>
                <a:cs typeface="Times New Roman"/>
              </a:rPr>
              <a:t> или </a:t>
            </a:r>
            <a:r>
              <a:rPr lang="en-US" sz="500" b="0" i="0" u="none" strike="noStrike" cap="none" baseline="0" dirty="0" err="1">
                <a:solidFill>
                  <a:srgbClr val="FFFFFF"/>
                </a:solidFill>
                <a:effectLst/>
                <a:latin typeface="Calibri"/>
                <a:cs typeface="Times New Roman"/>
              </a:rPr>
              <a:t>ненарушения</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прав</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интеллектуальной</a:t>
            </a:r>
            <a:r>
              <a:rPr lang="en-US" sz="500" b="0" i="0" u="none" strike="noStrike" cap="none" baseline="0" dirty="0">
                <a:solidFill>
                  <a:srgbClr val="FFFFFF"/>
                </a:solidFill>
                <a:effectLst/>
                <a:latin typeface="Calibri"/>
                <a:cs typeface="Times New Roman"/>
              </a:rPr>
              <a:t> </a:t>
            </a:r>
            <a:r>
              <a:rPr lang="en-US" sz="500" b="0" i="0" u="none" strike="noStrike" cap="none" baseline="0" dirty="0" err="1">
                <a:solidFill>
                  <a:srgbClr val="FFFFFF"/>
                </a:solidFill>
                <a:effectLst/>
                <a:latin typeface="Calibri"/>
                <a:cs typeface="Times New Roman"/>
              </a:rPr>
              <a:t>собственности</a:t>
            </a:r>
            <a:r>
              <a:rPr lang="en-US" sz="500" b="0" i="0" u="none" strike="noStrike" cap="none" baseline="0" dirty="0">
                <a:solidFill>
                  <a:srgbClr val="FFFFFF"/>
                </a:solidFill>
                <a:effectLst/>
                <a:latin typeface="Calibri"/>
                <a:cs typeface="Times New Roman"/>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Простой путь к мобильности</a:t>
            </a:r>
            <a:br>
              <a:rPr lang="en-US" sz="2400" b="1" i="0">
                <a:solidFill>
                  <a:srgbClr val="666666"/>
                </a:solidFill>
                <a:latin typeface="Arial"/>
                <a:ea typeface="+mj-ea"/>
                <a:cs typeface="+mj-cs"/>
              </a:rPr>
            </a:br>
            <a:r>
              <a:rPr lang="en-US" sz="2000" b="0" i="0">
                <a:solidFill>
                  <a:srgbClr val="666666"/>
                </a:solidFill>
                <a:latin typeface="Arial"/>
                <a:ea typeface="+mj-ea"/>
                <a:cs typeface="+mj-cs"/>
              </a:rPr>
              <a:t>Быстрое получение выгоды и профессиональные сценарии, расширяющие границы портала</a:t>
            </a:r>
          </a:p>
        </p:txBody>
      </p:sp>
      <p:sp>
        <p:nvSpPr>
          <p:cNvPr id="3" name="Text Placeholder 2"/>
          <p:cNvSpPr>
            <a:spLocks noGrp="1"/>
          </p:cNvSpPr>
          <p:nvPr>
            <p:ph type="body" sz="quarter" idx="10"/>
          </p:nvPr>
        </p:nvSpPr>
        <p:spPr>
          <a:xfrm>
            <a:off x="324000" y="1360486"/>
            <a:ext cx="5419978" cy="4976813"/>
          </a:xfrm>
        </p:spPr>
        <p:txBody>
          <a:bodyPr/>
          <a:lstStyle/>
          <a:p>
            <a:pPr marL="0" indent="0" algn="l" defTabSz="914400">
              <a:spcBef>
                <a:spcPts val="1620"/>
              </a:spcBef>
              <a:buNone/>
            </a:pPr>
            <a:r>
              <a:rPr lang="en-US" sz="1200" b="1" i="0" dirty="0" err="1">
                <a:solidFill>
                  <a:srgbClr val="0070C0"/>
                </a:solidFill>
                <a:latin typeface="Arial"/>
                <a:ea typeface="Arial Unicode MS"/>
                <a:cs typeface="Arial"/>
              </a:rPr>
              <a:t>Более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эффективное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использование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вложений</a:t>
            </a:r>
            <a:r>
              <a:rPr lang="en-US" sz="1200" b="1" i="0" dirty="0">
                <a:solidFill>
                  <a:srgbClr val="0070C0"/>
                </a:solidFill>
                <a:latin typeface="Arial"/>
                <a:ea typeface="Arial Unicode MS"/>
                <a:cs typeface="Arial"/>
              </a:rPr>
              <a:t> в SAP «</a:t>
            </a:r>
            <a:r>
              <a:rPr lang="en-US" sz="1200" b="1" i="0" dirty="0" err="1">
                <a:solidFill>
                  <a:srgbClr val="0070C0"/>
                </a:solidFill>
                <a:latin typeface="Arial"/>
                <a:ea typeface="Arial Unicode MS"/>
                <a:cs typeface="Arial"/>
              </a:rPr>
              <a:t>Портал</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предприятия</a:t>
            </a:r>
            <a:r>
              <a:rPr lang="en-US" sz="1200" b="1" i="0" dirty="0" smtClean="0">
                <a:solidFill>
                  <a:srgbClr val="0070C0"/>
                </a:solidFill>
                <a:latin typeface="Arial"/>
                <a:ea typeface="Arial Unicode MS"/>
                <a:cs typeface="Arial"/>
              </a:rPr>
              <a:t>»</a:t>
            </a:r>
            <a:r>
              <a:rPr lang="ru-RU" sz="1200" b="1" i="0" dirty="0" smtClean="0">
                <a:solidFill>
                  <a:srgbClr val="0070C0"/>
                </a:solidFill>
                <a:latin typeface="Arial"/>
                <a:ea typeface="Arial Unicode MS"/>
                <a:cs typeface="Arial"/>
              </a:rPr>
              <a:t> </a:t>
            </a:r>
            <a:r>
              <a:rPr lang="en-US" sz="1200" b="1" i="0" dirty="0" smtClean="0">
                <a:solidFill>
                  <a:srgbClr val="0070C0"/>
                </a:solidFill>
                <a:latin typeface="Arial"/>
                <a:ea typeface="Arial Unicode MS"/>
                <a:cs typeface="Arial"/>
              </a:rPr>
              <a:t>(</a:t>
            </a:r>
            <a:r>
              <a:rPr lang="en-US" sz="1200" b="1" i="0" dirty="0" err="1">
                <a:solidFill>
                  <a:srgbClr val="0070C0"/>
                </a:solidFill>
                <a:latin typeface="Arial"/>
                <a:ea typeface="Arial Unicode MS"/>
                <a:cs typeface="Arial"/>
              </a:rPr>
              <a:t>Обеспечение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мобильности</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посредством</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портала</a:t>
            </a:r>
            <a:r>
              <a:rPr lang="en-US" sz="1200" b="1" i="0" dirty="0">
                <a:solidFill>
                  <a:srgbClr val="0070C0"/>
                </a:solidFill>
                <a:latin typeface="Arial"/>
                <a:ea typeface="Arial Unicode MS"/>
                <a:cs typeface="Arial"/>
              </a:rPr>
              <a:t>)</a:t>
            </a:r>
          </a:p>
          <a:p>
            <a:pPr marL="274320" indent="-274320" algn="l" defTabSz="914400">
              <a:spcBef>
                <a:spcPts val="1620"/>
              </a:spcBef>
              <a:buSzPct val="100000"/>
              <a:buFont typeface="Arial"/>
              <a:buAutoNum type="arabicParenR"/>
            </a:pPr>
            <a:r>
              <a:rPr lang="en-US" sz="1200" b="0" i="0" dirty="0" err="1">
                <a:solidFill>
                  <a:srgbClr val="000000"/>
                </a:solidFill>
                <a:latin typeface="Arial"/>
                <a:cs typeface="Arial"/>
              </a:rPr>
              <a:t>Лёгкость</a:t>
            </a:r>
            <a:r>
              <a:rPr lang="en-US" sz="1200" b="0" i="0" dirty="0">
                <a:solidFill>
                  <a:srgbClr val="000000"/>
                </a:solidFill>
                <a:latin typeface="Arial"/>
                <a:cs typeface="Arial"/>
              </a:rPr>
              <a:t> </a:t>
            </a:r>
            <a:r>
              <a:rPr lang="en-US" sz="1200" b="0" i="0" dirty="0" err="1">
                <a:solidFill>
                  <a:srgbClr val="000000"/>
                </a:solidFill>
                <a:latin typeface="Arial"/>
                <a:cs typeface="Arial"/>
              </a:rPr>
              <a:t>использования</a:t>
            </a:r>
            <a:r>
              <a:rPr lang="en-US" sz="1200" b="0" i="0" dirty="0">
                <a:solidFill>
                  <a:srgbClr val="000000"/>
                </a:solidFill>
                <a:latin typeface="Arial"/>
                <a:cs typeface="Arial"/>
              </a:rPr>
              <a:t> </a:t>
            </a:r>
            <a:r>
              <a:rPr lang="en-US" sz="1200" b="0" i="0" dirty="0" err="1">
                <a:solidFill>
                  <a:srgbClr val="000000"/>
                </a:solidFill>
                <a:latin typeface="Arial"/>
                <a:cs typeface="Arial"/>
              </a:rPr>
              <a:t>сервисов</a:t>
            </a:r>
            <a:r>
              <a:rPr lang="en-US" sz="1200" b="0" i="0" dirty="0">
                <a:solidFill>
                  <a:srgbClr val="000000"/>
                </a:solidFill>
                <a:latin typeface="Arial"/>
                <a:cs typeface="Arial"/>
              </a:rPr>
              <a:t> и </a:t>
            </a:r>
            <a:r>
              <a:rPr lang="en-US" sz="1200" b="0" i="0" dirty="0" err="1">
                <a:solidFill>
                  <a:srgbClr val="000000"/>
                </a:solidFill>
                <a:latin typeface="Arial"/>
                <a:cs typeface="Arial"/>
              </a:rPr>
              <a:t>возможностей</a:t>
            </a:r>
            <a:r>
              <a:rPr lang="en-US" sz="1200" b="0" i="0" dirty="0">
                <a:solidFill>
                  <a:srgbClr val="000000"/>
                </a:solidFill>
                <a:latin typeface="Arial"/>
                <a:cs typeface="Arial"/>
              </a:rPr>
              <a:t> </a:t>
            </a:r>
            <a:r>
              <a:rPr lang="en-US" sz="1200" b="0" i="0" dirty="0" err="1">
                <a:solidFill>
                  <a:srgbClr val="000000"/>
                </a:solidFill>
                <a:latin typeface="Arial"/>
                <a:cs typeface="Arial"/>
              </a:rPr>
              <a:t>портала</a:t>
            </a:r>
            <a:r>
              <a:rPr lang="en-US" sz="1200" b="0" i="0" dirty="0">
                <a:solidFill>
                  <a:srgbClr val="000000"/>
                </a:solidFill>
                <a:latin typeface="Arial"/>
                <a:cs typeface="Arial"/>
              </a:rPr>
              <a:t> </a:t>
            </a:r>
            <a:r>
              <a:rPr lang="en-US" sz="1200" b="0" i="0" dirty="0" err="1">
                <a:solidFill>
                  <a:srgbClr val="000000"/>
                </a:solidFill>
                <a:latin typeface="Arial"/>
                <a:cs typeface="Arial"/>
              </a:rPr>
              <a:t>для</a:t>
            </a:r>
            <a:r>
              <a:rPr lang="en-US" sz="1200" b="0" i="0" dirty="0">
                <a:solidFill>
                  <a:srgbClr val="000000"/>
                </a:solidFill>
                <a:latin typeface="Arial"/>
                <a:cs typeface="Arial"/>
              </a:rPr>
              <a:t> </a:t>
            </a:r>
            <a:r>
              <a:rPr lang="en-US" sz="1200" b="0" i="0" dirty="0" err="1">
                <a:solidFill>
                  <a:srgbClr val="000000"/>
                </a:solidFill>
                <a:latin typeface="Arial"/>
                <a:cs typeface="Arial"/>
              </a:rPr>
              <a:t>мобильных</a:t>
            </a:r>
            <a:r>
              <a:rPr lang="en-US" sz="1200" b="0" i="0" dirty="0">
                <a:solidFill>
                  <a:srgbClr val="000000"/>
                </a:solidFill>
                <a:latin typeface="Arial"/>
                <a:cs typeface="Arial"/>
              </a:rPr>
              <a:t> </a:t>
            </a:r>
            <a:r>
              <a:rPr lang="en-US" sz="1200" b="0" i="0" dirty="0" err="1">
                <a:solidFill>
                  <a:srgbClr val="000000"/>
                </a:solidFill>
                <a:latin typeface="Arial"/>
                <a:cs typeface="Arial"/>
              </a:rPr>
              <a:t>пользователей</a:t>
            </a:r>
            <a:r>
              <a:rPr lang="en-US" sz="1200" b="0" i="0" dirty="0">
                <a:solidFill>
                  <a:srgbClr val="000000"/>
                </a:solidFill>
                <a:latin typeface="Arial"/>
                <a:cs typeface="Arial"/>
              </a:rPr>
              <a:t> </a:t>
            </a:r>
            <a:r>
              <a:rPr lang="en-US" sz="1200" b="0" i="0" dirty="0" err="1">
                <a:solidFill>
                  <a:srgbClr val="000000"/>
                </a:solidFill>
                <a:latin typeface="Arial"/>
                <a:cs typeface="Arial"/>
              </a:rPr>
              <a:t>посредством</a:t>
            </a:r>
            <a:r>
              <a:rPr lang="en-US" sz="1200" b="0" i="0" dirty="0">
                <a:solidFill>
                  <a:srgbClr val="000000"/>
                </a:solidFill>
                <a:latin typeface="Arial"/>
                <a:cs typeface="Arial"/>
              </a:rPr>
              <a:t> </a:t>
            </a:r>
            <a:r>
              <a:rPr lang="en-US" sz="1200" b="0" i="0" dirty="0" err="1">
                <a:solidFill>
                  <a:srgbClr val="000000"/>
                </a:solidFill>
                <a:latin typeface="Arial"/>
                <a:cs typeface="Arial"/>
              </a:rPr>
              <a:t>онлайн-доступа</a:t>
            </a:r>
            <a:r>
              <a:rPr lang="en-US" sz="1200" b="0" i="0" dirty="0">
                <a:solidFill>
                  <a:srgbClr val="000000"/>
                </a:solidFill>
                <a:latin typeface="Arial"/>
                <a:cs typeface="Arial"/>
              </a:rPr>
              <a:t> </a:t>
            </a:r>
            <a:r>
              <a:rPr lang="en-US" sz="1200" b="0" i="0" dirty="0" err="1">
                <a:solidFill>
                  <a:srgbClr val="000000"/>
                </a:solidFill>
                <a:latin typeface="Arial"/>
                <a:cs typeface="Arial"/>
              </a:rPr>
              <a:t>через</a:t>
            </a:r>
            <a:r>
              <a:rPr lang="en-US" sz="1200" b="0" i="0" dirty="0">
                <a:solidFill>
                  <a:srgbClr val="000000"/>
                </a:solidFill>
                <a:latin typeface="Arial"/>
                <a:cs typeface="Arial"/>
              </a:rPr>
              <a:t> </a:t>
            </a:r>
            <a:r>
              <a:rPr lang="en-US" sz="1200" b="0" i="0" dirty="0" err="1">
                <a:solidFill>
                  <a:srgbClr val="000000"/>
                </a:solidFill>
                <a:latin typeface="Arial"/>
                <a:cs typeface="Arial"/>
              </a:rPr>
              <a:t>браузер</a:t>
            </a:r>
            <a:endParaRPr lang="en-US" sz="1200" b="0" i="0" dirty="0">
              <a:solidFill>
                <a:srgbClr val="000000"/>
              </a:solidFill>
              <a:latin typeface="Arial"/>
              <a:cs typeface="Arial"/>
            </a:endParaRPr>
          </a:p>
          <a:p>
            <a:pPr marL="274320" indent="-274320" algn="l" defTabSz="914400">
              <a:spcBef>
                <a:spcPts val="1620"/>
              </a:spcBef>
              <a:buSzPct val="100000"/>
              <a:buFont typeface="Arial"/>
              <a:buAutoNum type="arabicParenR"/>
            </a:pPr>
            <a:r>
              <a:rPr lang="en-US" sz="1200" b="0" i="0" dirty="0" err="1">
                <a:solidFill>
                  <a:srgbClr val="000000"/>
                </a:solidFill>
                <a:latin typeface="Arial"/>
                <a:cs typeface="Arial"/>
              </a:rPr>
              <a:t>Возможность</a:t>
            </a:r>
            <a:r>
              <a:rPr lang="en-US" sz="1200" b="0" i="0" dirty="0">
                <a:solidFill>
                  <a:srgbClr val="000000"/>
                </a:solidFill>
                <a:latin typeface="Arial"/>
                <a:cs typeface="Arial"/>
              </a:rPr>
              <a:t> </a:t>
            </a:r>
            <a:r>
              <a:rPr lang="en-US" sz="1200" b="0" i="0" dirty="0" err="1">
                <a:solidFill>
                  <a:srgbClr val="000000"/>
                </a:solidFill>
                <a:latin typeface="Arial"/>
                <a:cs typeface="Arial"/>
              </a:rPr>
              <a:t>создания</a:t>
            </a:r>
            <a:r>
              <a:rPr lang="en-US" sz="1200" b="0" i="0" dirty="0">
                <a:solidFill>
                  <a:srgbClr val="000000"/>
                </a:solidFill>
                <a:latin typeface="Arial"/>
                <a:cs typeface="Arial"/>
              </a:rPr>
              <a:t> </a:t>
            </a:r>
            <a:r>
              <a:rPr lang="en-US" sz="1200" b="0" i="0" dirty="0" err="1">
                <a:solidFill>
                  <a:srgbClr val="000000"/>
                </a:solidFill>
                <a:latin typeface="Arial"/>
                <a:cs typeface="Arial"/>
              </a:rPr>
              <a:t>пользовательского</a:t>
            </a:r>
            <a:r>
              <a:rPr lang="en-US" sz="1200" b="0" i="0" dirty="0">
                <a:solidFill>
                  <a:srgbClr val="000000"/>
                </a:solidFill>
                <a:latin typeface="Arial"/>
                <a:cs typeface="Arial"/>
              </a:rPr>
              <a:t> </a:t>
            </a:r>
            <a:r>
              <a:rPr lang="en-US" sz="1200" b="0" i="0" dirty="0" err="1">
                <a:solidFill>
                  <a:srgbClr val="000000"/>
                </a:solidFill>
                <a:latin typeface="Arial"/>
                <a:cs typeface="Arial"/>
              </a:rPr>
              <a:t>интерфейса</a:t>
            </a:r>
            <a:r>
              <a:rPr lang="en-US" sz="1200" b="0" i="0" dirty="0">
                <a:solidFill>
                  <a:srgbClr val="000000"/>
                </a:solidFill>
                <a:latin typeface="Arial"/>
                <a:cs typeface="Arial"/>
              </a:rPr>
              <a:t>, </a:t>
            </a:r>
            <a:r>
              <a:rPr lang="en-US" sz="1200" b="0" i="0" dirty="0" err="1">
                <a:solidFill>
                  <a:srgbClr val="000000"/>
                </a:solidFill>
                <a:latin typeface="Arial"/>
                <a:cs typeface="Arial"/>
              </a:rPr>
              <a:t>оптимизированного</a:t>
            </a:r>
            <a:r>
              <a:rPr lang="en-US" sz="1200" b="0" i="0" dirty="0">
                <a:solidFill>
                  <a:srgbClr val="000000"/>
                </a:solidFill>
                <a:latin typeface="Arial"/>
                <a:cs typeface="Arial"/>
              </a:rPr>
              <a:t> </a:t>
            </a:r>
            <a:r>
              <a:rPr lang="en-US" sz="1200" b="0" i="0" dirty="0" err="1">
                <a:solidFill>
                  <a:srgbClr val="000000"/>
                </a:solidFill>
                <a:latin typeface="Arial"/>
                <a:cs typeface="Arial"/>
              </a:rPr>
              <a:t>для</a:t>
            </a:r>
            <a:r>
              <a:rPr lang="en-US" sz="1200" b="0" i="0" dirty="0">
                <a:solidFill>
                  <a:srgbClr val="000000"/>
                </a:solidFill>
                <a:latin typeface="Arial"/>
                <a:cs typeface="Arial"/>
              </a:rPr>
              <a:t> </a:t>
            </a:r>
            <a:r>
              <a:rPr lang="en-US" sz="1200" b="0" i="0" dirty="0" err="1">
                <a:solidFill>
                  <a:srgbClr val="000000"/>
                </a:solidFill>
                <a:latin typeface="Arial"/>
                <a:cs typeface="Arial"/>
              </a:rPr>
              <a:t>мобильных</a:t>
            </a:r>
            <a:r>
              <a:rPr lang="en-US" sz="1200" b="0" i="0" dirty="0">
                <a:solidFill>
                  <a:srgbClr val="000000"/>
                </a:solidFill>
                <a:latin typeface="Arial"/>
                <a:cs typeface="Arial"/>
              </a:rPr>
              <a:t> </a:t>
            </a:r>
            <a:r>
              <a:rPr lang="en-US" sz="1200" b="0" i="0" dirty="0" err="1">
                <a:solidFill>
                  <a:srgbClr val="000000"/>
                </a:solidFill>
                <a:latin typeface="Arial"/>
                <a:cs typeface="Arial"/>
              </a:rPr>
              <a:t>устройств</a:t>
            </a:r>
            <a:r>
              <a:rPr lang="en-US" sz="1200" b="0" i="0" dirty="0">
                <a:solidFill>
                  <a:srgbClr val="000000"/>
                </a:solidFill>
                <a:latin typeface="Arial"/>
                <a:cs typeface="Arial"/>
              </a:rPr>
              <a:t>, с </a:t>
            </a:r>
            <a:r>
              <a:rPr lang="en-US" sz="1200" b="0" i="0" dirty="0" err="1">
                <a:solidFill>
                  <a:srgbClr val="000000"/>
                </a:solidFill>
                <a:latin typeface="Arial"/>
                <a:cs typeface="Arial"/>
              </a:rPr>
              <a:t>помощью</a:t>
            </a:r>
            <a:r>
              <a:rPr lang="en-US" sz="1200" b="0" i="0" dirty="0">
                <a:solidFill>
                  <a:srgbClr val="000000"/>
                </a:solidFill>
                <a:latin typeface="Arial"/>
                <a:cs typeface="Arial"/>
              </a:rPr>
              <a:t> </a:t>
            </a:r>
            <a:r>
              <a:rPr lang="en-US" sz="1200" b="0" i="0" dirty="0" err="1">
                <a:solidFill>
                  <a:srgbClr val="000000"/>
                </a:solidFill>
                <a:latin typeface="Arial"/>
                <a:cs typeface="Arial"/>
              </a:rPr>
              <a:t>гибкой</a:t>
            </a:r>
            <a:r>
              <a:rPr lang="en-US" sz="1200" b="0" i="0" dirty="0">
                <a:solidFill>
                  <a:srgbClr val="000000"/>
                </a:solidFill>
                <a:latin typeface="Arial"/>
                <a:cs typeface="Arial"/>
              </a:rPr>
              <a:t> </a:t>
            </a:r>
            <a:r>
              <a:rPr lang="en-US" sz="1200" b="0" i="0" dirty="0" err="1">
                <a:solidFill>
                  <a:srgbClr val="000000"/>
                </a:solidFill>
                <a:latin typeface="Arial"/>
                <a:cs typeface="Arial"/>
              </a:rPr>
              <a:t>платформы</a:t>
            </a:r>
            <a:r>
              <a:rPr lang="en-US" sz="1200" b="0" i="0" dirty="0">
                <a:solidFill>
                  <a:srgbClr val="000000"/>
                </a:solidFill>
                <a:latin typeface="Arial"/>
                <a:cs typeface="Arial"/>
              </a:rPr>
              <a:t> разработки Ajax и </a:t>
            </a:r>
            <a:r>
              <a:rPr lang="en-US" sz="1200" b="0" i="0" dirty="0" err="1">
                <a:solidFill>
                  <a:srgbClr val="000000"/>
                </a:solidFill>
                <a:latin typeface="Arial"/>
                <a:cs typeface="Arial"/>
              </a:rPr>
              <a:t>сервисов</a:t>
            </a:r>
            <a:r>
              <a:rPr lang="en-US" sz="1200" b="0" i="0" dirty="0">
                <a:solidFill>
                  <a:srgbClr val="000000"/>
                </a:solidFill>
                <a:latin typeface="Arial"/>
                <a:cs typeface="Arial"/>
              </a:rPr>
              <a:t> </a:t>
            </a:r>
            <a:r>
              <a:rPr lang="en-US" sz="1200" b="0" i="0" dirty="0" err="1">
                <a:solidFill>
                  <a:srgbClr val="000000"/>
                </a:solidFill>
                <a:latin typeface="Arial"/>
                <a:cs typeface="Arial"/>
              </a:rPr>
              <a:t>портала</a:t>
            </a:r>
            <a:r>
              <a:rPr lang="en-US" sz="1200" b="0" i="0" dirty="0">
                <a:solidFill>
                  <a:srgbClr val="000000"/>
                </a:solidFill>
                <a:latin typeface="Arial"/>
                <a:cs typeface="Arial"/>
              </a:rPr>
              <a:t>, </a:t>
            </a:r>
            <a:r>
              <a:rPr lang="en-US" sz="1200" b="0" i="0" dirty="0" err="1">
                <a:solidFill>
                  <a:srgbClr val="000000"/>
                </a:solidFill>
                <a:latin typeface="Arial"/>
                <a:cs typeface="Arial"/>
              </a:rPr>
              <a:t>например</a:t>
            </a:r>
            <a:r>
              <a:rPr lang="en-US" sz="1200" b="0" i="0" dirty="0">
                <a:solidFill>
                  <a:srgbClr val="000000"/>
                </a:solidFill>
                <a:latin typeface="Arial"/>
                <a:cs typeface="Arial"/>
              </a:rPr>
              <a:t>, </a:t>
            </a:r>
            <a:r>
              <a:rPr lang="en-US" sz="1200" b="0" i="0" dirty="0" err="1">
                <a:solidFill>
                  <a:srgbClr val="000000"/>
                </a:solidFill>
                <a:latin typeface="Arial"/>
                <a:cs typeface="Arial"/>
              </a:rPr>
              <a:t>навигации</a:t>
            </a:r>
            <a:r>
              <a:rPr lang="en-US" sz="1200" b="0" i="0" dirty="0">
                <a:solidFill>
                  <a:srgbClr val="000000"/>
                </a:solidFill>
                <a:latin typeface="Arial"/>
                <a:cs typeface="Arial"/>
              </a:rPr>
              <a:t>, </a:t>
            </a:r>
            <a:r>
              <a:rPr lang="en-US" sz="1200" b="0" i="0" dirty="0" err="1">
                <a:solidFill>
                  <a:srgbClr val="000000"/>
                </a:solidFill>
                <a:latin typeface="Arial"/>
                <a:cs typeface="Arial"/>
              </a:rPr>
              <a:t>безопасности</a:t>
            </a:r>
            <a:r>
              <a:rPr lang="en-US" sz="1200" b="0" i="0" dirty="0">
                <a:solidFill>
                  <a:srgbClr val="000000"/>
                </a:solidFill>
                <a:latin typeface="Arial"/>
                <a:cs typeface="Arial"/>
              </a:rPr>
              <a:t>, </a:t>
            </a:r>
            <a:r>
              <a:rPr lang="en-US" sz="1200" b="0" i="0" dirty="0" err="1">
                <a:solidFill>
                  <a:srgbClr val="000000"/>
                </a:solidFill>
                <a:latin typeface="Arial"/>
                <a:cs typeface="Arial"/>
              </a:rPr>
              <a:t>механизма</a:t>
            </a:r>
            <a:r>
              <a:rPr lang="en-US" sz="1200" b="0" i="0" dirty="0">
                <a:solidFill>
                  <a:srgbClr val="000000"/>
                </a:solidFill>
                <a:latin typeface="Arial"/>
                <a:cs typeface="Arial"/>
              </a:rPr>
              <a:t> </a:t>
            </a:r>
            <a:r>
              <a:rPr lang="en-US" sz="1200" b="0" i="0" dirty="0" err="1">
                <a:solidFill>
                  <a:srgbClr val="000000"/>
                </a:solidFill>
                <a:latin typeface="Arial"/>
                <a:cs typeface="Arial"/>
              </a:rPr>
              <a:t>ролей</a:t>
            </a:r>
            <a:r>
              <a:rPr lang="en-US" sz="1200" b="0" i="0" dirty="0">
                <a:solidFill>
                  <a:srgbClr val="000000"/>
                </a:solidFill>
                <a:latin typeface="Arial"/>
                <a:cs typeface="Arial"/>
              </a:rPr>
              <a:t>, </a:t>
            </a:r>
            <a:r>
              <a:rPr lang="en-US" sz="1200" b="0" i="0" dirty="0" err="1">
                <a:solidFill>
                  <a:srgbClr val="000000"/>
                </a:solidFill>
                <a:latin typeface="Arial"/>
                <a:cs typeface="Arial"/>
              </a:rPr>
              <a:t>разрешений</a:t>
            </a:r>
            <a:r>
              <a:rPr lang="en-US" sz="1200" b="0" i="0" dirty="0">
                <a:solidFill>
                  <a:srgbClr val="000000"/>
                </a:solidFill>
                <a:latin typeface="Arial"/>
                <a:cs typeface="Arial"/>
              </a:rPr>
              <a:t> и </a:t>
            </a:r>
            <a:r>
              <a:rPr lang="en-US" sz="1200" b="0" i="0" dirty="0" err="1">
                <a:solidFill>
                  <a:srgbClr val="000000"/>
                </a:solidFill>
                <a:latin typeface="Arial"/>
                <a:cs typeface="Arial"/>
              </a:rPr>
              <a:t>поиска</a:t>
            </a:r>
            <a:endParaRPr lang="en-US" sz="1200" b="0" i="0" dirty="0">
              <a:solidFill>
                <a:srgbClr val="000000"/>
              </a:solidFill>
              <a:latin typeface="Arial"/>
              <a:cs typeface="Arial"/>
            </a:endParaRPr>
          </a:p>
          <a:p>
            <a:pPr marL="274320" indent="-274320" algn="l" defTabSz="914400">
              <a:spcBef>
                <a:spcPts val="1620"/>
              </a:spcBef>
              <a:buSzPct val="100000"/>
              <a:buFont typeface="Arial"/>
              <a:buAutoNum type="arabicParenR"/>
            </a:pPr>
            <a:r>
              <a:rPr lang="en-US" sz="1200" b="0" i="0" dirty="0" err="1">
                <a:solidFill>
                  <a:srgbClr val="000000"/>
                </a:solidFill>
                <a:latin typeface="Arial"/>
                <a:cs typeface="Arial"/>
              </a:rPr>
              <a:t>Повторное</a:t>
            </a:r>
            <a:r>
              <a:rPr lang="en-US" sz="1200" b="0" i="0" dirty="0">
                <a:solidFill>
                  <a:srgbClr val="000000"/>
                </a:solidFill>
                <a:latin typeface="Arial"/>
                <a:cs typeface="Arial"/>
              </a:rPr>
              <a:t> </a:t>
            </a:r>
            <a:r>
              <a:rPr lang="en-US" sz="1200" b="0" i="0" dirty="0" err="1">
                <a:solidFill>
                  <a:srgbClr val="000000"/>
                </a:solidFill>
                <a:latin typeface="Arial"/>
                <a:cs typeface="Arial"/>
              </a:rPr>
              <a:t>использование</a:t>
            </a:r>
            <a:r>
              <a:rPr lang="en-US" sz="1200" b="0" i="0" dirty="0">
                <a:solidFill>
                  <a:srgbClr val="000000"/>
                </a:solidFill>
                <a:latin typeface="Arial"/>
                <a:cs typeface="Arial"/>
              </a:rPr>
              <a:t> или </a:t>
            </a:r>
            <a:r>
              <a:rPr lang="en-US" sz="1200" b="0" i="0" dirty="0" err="1">
                <a:solidFill>
                  <a:srgbClr val="000000"/>
                </a:solidFill>
                <a:latin typeface="Arial"/>
                <a:cs typeface="Arial"/>
              </a:rPr>
              <a:t>тонкая</a:t>
            </a:r>
            <a:r>
              <a:rPr lang="en-US" sz="1200" b="0" i="0" dirty="0">
                <a:solidFill>
                  <a:srgbClr val="000000"/>
                </a:solidFill>
                <a:latin typeface="Arial"/>
                <a:cs typeface="Arial"/>
              </a:rPr>
              <a:t> </a:t>
            </a:r>
            <a:r>
              <a:rPr lang="en-US" sz="1200" b="0" i="0" dirty="0" err="1">
                <a:solidFill>
                  <a:srgbClr val="000000"/>
                </a:solidFill>
                <a:latin typeface="Arial"/>
                <a:cs typeface="Arial"/>
              </a:rPr>
              <a:t>настройка</a:t>
            </a:r>
            <a:r>
              <a:rPr lang="en-US" sz="1200" b="0" i="0" dirty="0">
                <a:solidFill>
                  <a:srgbClr val="000000"/>
                </a:solidFill>
                <a:latin typeface="Arial"/>
                <a:cs typeface="Arial"/>
              </a:rPr>
              <a:t> </a:t>
            </a:r>
            <a:r>
              <a:rPr lang="en-US" sz="1200" b="0" i="0" dirty="0" err="1">
                <a:solidFill>
                  <a:srgbClr val="000000"/>
                </a:solidFill>
                <a:latin typeface="Arial"/>
                <a:cs typeface="Arial"/>
              </a:rPr>
              <a:t>интерфейсов</a:t>
            </a:r>
            <a:r>
              <a:rPr lang="en-US" sz="1200" b="0" i="0" dirty="0">
                <a:solidFill>
                  <a:srgbClr val="000000"/>
                </a:solidFill>
                <a:latin typeface="Arial"/>
                <a:cs typeface="Arial"/>
              </a:rPr>
              <a:t> </a:t>
            </a:r>
            <a:r>
              <a:rPr lang="en-US" sz="1200" b="0" i="0" dirty="0" err="1">
                <a:solidFill>
                  <a:srgbClr val="000000"/>
                </a:solidFill>
                <a:latin typeface="Arial"/>
                <a:cs typeface="Arial"/>
              </a:rPr>
              <a:t>бизнес-приложений</a:t>
            </a:r>
            <a:r>
              <a:rPr lang="en-US" sz="1200" b="0" i="0" dirty="0">
                <a:solidFill>
                  <a:srgbClr val="000000"/>
                </a:solidFill>
                <a:latin typeface="Arial"/>
                <a:cs typeface="Arial"/>
              </a:rPr>
              <a:t> </a:t>
            </a:r>
            <a:r>
              <a:rPr lang="en-US" sz="1200" b="0" i="0" dirty="0" err="1">
                <a:solidFill>
                  <a:srgbClr val="000000"/>
                </a:solidFill>
                <a:latin typeface="Arial"/>
                <a:cs typeface="Arial"/>
              </a:rPr>
              <a:t>для</a:t>
            </a:r>
            <a:r>
              <a:rPr lang="en-US" sz="1200" b="0" i="0" dirty="0">
                <a:solidFill>
                  <a:srgbClr val="000000"/>
                </a:solidFill>
                <a:latin typeface="Arial"/>
                <a:cs typeface="Arial"/>
              </a:rPr>
              <a:t> </a:t>
            </a:r>
            <a:r>
              <a:rPr lang="en-US" sz="1200" b="0" i="0" dirty="0" err="1">
                <a:solidFill>
                  <a:srgbClr val="000000"/>
                </a:solidFill>
                <a:latin typeface="Arial"/>
                <a:cs typeface="Arial"/>
              </a:rPr>
              <a:t>работы</a:t>
            </a:r>
            <a:r>
              <a:rPr lang="en-US" sz="1200" b="0" i="0" dirty="0">
                <a:solidFill>
                  <a:srgbClr val="000000"/>
                </a:solidFill>
                <a:latin typeface="Arial"/>
                <a:cs typeface="Arial"/>
              </a:rPr>
              <a:t> </a:t>
            </a:r>
            <a:r>
              <a:rPr lang="en-US" sz="1200" b="0" i="0" dirty="0" err="1">
                <a:solidFill>
                  <a:srgbClr val="000000"/>
                </a:solidFill>
                <a:latin typeface="Arial"/>
                <a:cs typeface="Arial"/>
              </a:rPr>
              <a:t>через</a:t>
            </a:r>
            <a:r>
              <a:rPr lang="en-US" sz="1200" b="0" i="0" dirty="0">
                <a:solidFill>
                  <a:srgbClr val="000000"/>
                </a:solidFill>
                <a:latin typeface="Arial"/>
                <a:cs typeface="Arial"/>
              </a:rPr>
              <a:t> </a:t>
            </a:r>
            <a:r>
              <a:rPr lang="en-US" sz="1200" b="0" i="0" dirty="0" err="1">
                <a:solidFill>
                  <a:srgbClr val="000000"/>
                </a:solidFill>
                <a:latin typeface="Arial"/>
                <a:cs typeface="Arial"/>
              </a:rPr>
              <a:t>мобильные</a:t>
            </a:r>
            <a:r>
              <a:rPr lang="en-US" sz="1200" b="0" i="0" dirty="0">
                <a:solidFill>
                  <a:srgbClr val="000000"/>
                </a:solidFill>
                <a:latin typeface="Arial"/>
                <a:cs typeface="Arial"/>
              </a:rPr>
              <a:t> </a:t>
            </a:r>
            <a:r>
              <a:rPr lang="en-US" sz="1200" b="0" i="0" dirty="0" err="1">
                <a:solidFill>
                  <a:srgbClr val="000000"/>
                </a:solidFill>
                <a:latin typeface="Arial"/>
                <a:cs typeface="Arial"/>
              </a:rPr>
              <a:t>устройства</a:t>
            </a:r>
            <a:r>
              <a:rPr lang="en-US" sz="1200" b="0" i="0" dirty="0">
                <a:solidFill>
                  <a:srgbClr val="000000"/>
                </a:solidFill>
                <a:latin typeface="Arial"/>
                <a:cs typeface="Arial"/>
              </a:rPr>
              <a:t> и </a:t>
            </a:r>
            <a:r>
              <a:rPr lang="en-US" sz="1200" b="0" i="0" dirty="0" err="1">
                <a:solidFill>
                  <a:srgbClr val="000000"/>
                </a:solidFill>
                <a:latin typeface="Arial"/>
                <a:cs typeface="Arial"/>
              </a:rPr>
              <a:t>доступ</a:t>
            </a:r>
            <a:r>
              <a:rPr lang="en-US" sz="1200" b="0" i="0" dirty="0">
                <a:solidFill>
                  <a:srgbClr val="000000"/>
                </a:solidFill>
                <a:latin typeface="Arial"/>
                <a:cs typeface="Arial"/>
              </a:rPr>
              <a:t> </a:t>
            </a:r>
            <a:r>
              <a:rPr lang="en-US" sz="1200" b="0" i="0" dirty="0" err="1">
                <a:solidFill>
                  <a:srgbClr val="000000"/>
                </a:solidFill>
                <a:latin typeface="Arial"/>
                <a:cs typeface="Arial"/>
              </a:rPr>
              <a:t>посредством</a:t>
            </a:r>
            <a:r>
              <a:rPr lang="en-US" sz="1200" b="0" i="0" dirty="0">
                <a:solidFill>
                  <a:srgbClr val="000000"/>
                </a:solidFill>
                <a:latin typeface="Arial"/>
                <a:cs typeface="Arial"/>
              </a:rPr>
              <a:t> </a:t>
            </a:r>
            <a:r>
              <a:rPr lang="en-US" sz="1200" b="0" i="0" dirty="0" err="1">
                <a:solidFill>
                  <a:srgbClr val="000000"/>
                </a:solidFill>
                <a:latin typeface="Arial"/>
                <a:cs typeface="Arial"/>
              </a:rPr>
              <a:t>портала</a:t>
            </a:r>
            <a:endParaRPr lang="en-US" sz="1200" b="0" i="0" dirty="0">
              <a:solidFill>
                <a:srgbClr val="000000"/>
              </a:solidFill>
              <a:latin typeface="Arial"/>
              <a:cs typeface="Arial"/>
            </a:endParaRPr>
          </a:p>
          <a:p>
            <a:pPr marL="0" indent="0" algn="l" defTabSz="914400">
              <a:spcBef>
                <a:spcPts val="1620"/>
              </a:spcBef>
              <a:buNone/>
            </a:pPr>
            <a:r>
              <a:rPr lang="en-US" sz="1200" b="1" i="0" dirty="0">
                <a:solidFill>
                  <a:srgbClr val="0070C0"/>
                </a:solidFill>
                <a:latin typeface="Arial"/>
                <a:ea typeface="Arial Unicode MS"/>
                <a:cs typeface="Arial"/>
              </a:rPr>
              <a:t/>
            </a:r>
            <a:br>
              <a:rPr lang="en-US" sz="1200" b="1" i="0" dirty="0">
                <a:solidFill>
                  <a:srgbClr val="0070C0"/>
                </a:solidFill>
                <a:latin typeface="Arial"/>
                <a:ea typeface="Arial Unicode MS"/>
                <a:cs typeface="Arial"/>
              </a:rPr>
            </a:br>
            <a:r>
              <a:rPr lang="en-US" sz="1200" b="1" i="0" dirty="0" err="1">
                <a:solidFill>
                  <a:srgbClr val="0070C0"/>
                </a:solidFill>
                <a:latin typeface="Arial"/>
                <a:ea typeface="Arial Unicode MS"/>
                <a:cs typeface="Arial"/>
              </a:rPr>
              <a:t>Расширьте</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сферу</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деятельности</a:t>
            </a:r>
            <a:r>
              <a:rPr lang="en-US" sz="1200" b="1" i="0" dirty="0">
                <a:solidFill>
                  <a:srgbClr val="0070C0"/>
                </a:solidFill>
                <a:latin typeface="Arial"/>
                <a:ea typeface="Arial Unicode MS"/>
                <a:cs typeface="Arial"/>
              </a:rPr>
              <a:t> с </a:t>
            </a:r>
            <a:r>
              <a:rPr lang="en-US" sz="1200" b="1" i="0" dirty="0" err="1">
                <a:solidFill>
                  <a:srgbClr val="0070C0"/>
                </a:solidFill>
                <a:latin typeface="Arial"/>
                <a:ea typeface="Arial Unicode MS"/>
                <a:cs typeface="Arial"/>
              </a:rPr>
              <a:t>помощью</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передового</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профессионального</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мобильного</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решения</a:t>
            </a:r>
            <a:r>
              <a:rPr lang="en-US" sz="1200" b="1" i="0" dirty="0">
                <a:solidFill>
                  <a:srgbClr val="0070C0"/>
                </a:solidFill>
                <a:latin typeface="Arial"/>
                <a:ea typeface="Arial Unicode MS"/>
                <a:cs typeface="Arial"/>
              </a:rPr>
              <a:t> </a:t>
            </a:r>
            <a:r>
              <a:rPr lang="en-US" sz="1200" b="1" i="0" dirty="0" err="1">
                <a:solidFill>
                  <a:srgbClr val="0070C0"/>
                </a:solidFill>
                <a:latin typeface="Arial"/>
                <a:ea typeface="Arial Unicode MS"/>
                <a:cs typeface="Arial"/>
              </a:rPr>
              <a:t>от</a:t>
            </a:r>
            <a:r>
              <a:rPr lang="en-US" sz="1200" b="1" i="0" dirty="0">
                <a:solidFill>
                  <a:srgbClr val="0070C0"/>
                </a:solidFill>
                <a:latin typeface="Arial"/>
                <a:ea typeface="Arial Unicode MS"/>
                <a:cs typeface="Arial"/>
              </a:rPr>
              <a:t> SAP Sybase Unwired Platform (SUP)</a:t>
            </a:r>
          </a:p>
          <a:p>
            <a:pPr marL="0" indent="0" algn="l" defTabSz="914400">
              <a:spcBef>
                <a:spcPts val="1620"/>
              </a:spcBef>
              <a:buNone/>
            </a:pPr>
            <a:r>
              <a:rPr lang="en-US" sz="1200" b="0" i="0" dirty="0" err="1">
                <a:solidFill>
                  <a:srgbClr val="000000"/>
                </a:solidFill>
                <a:latin typeface="Arial"/>
                <a:cs typeface="Arial"/>
              </a:rPr>
              <a:t>Дополните</a:t>
            </a:r>
            <a:r>
              <a:rPr lang="en-US" sz="1200" b="0" i="0" dirty="0">
                <a:solidFill>
                  <a:srgbClr val="000000"/>
                </a:solidFill>
                <a:latin typeface="Arial"/>
                <a:cs typeface="Arial"/>
              </a:rPr>
              <a:t> </a:t>
            </a:r>
            <a:r>
              <a:rPr lang="en-US" sz="1200" b="0" i="0" dirty="0" err="1">
                <a:solidFill>
                  <a:srgbClr val="000000"/>
                </a:solidFill>
                <a:latin typeface="Arial"/>
                <a:cs typeface="Arial"/>
              </a:rPr>
              <a:t>инфраструктуру</a:t>
            </a:r>
            <a:r>
              <a:rPr lang="en-US" sz="1200" b="0" i="0" dirty="0">
                <a:solidFill>
                  <a:srgbClr val="000000"/>
                </a:solidFill>
                <a:latin typeface="Arial"/>
                <a:cs typeface="Arial"/>
              </a:rPr>
              <a:t> </a:t>
            </a:r>
            <a:r>
              <a:rPr lang="en-US" sz="1200" b="0" i="0" dirty="0" err="1">
                <a:solidFill>
                  <a:srgbClr val="000000"/>
                </a:solidFill>
                <a:latin typeface="Arial"/>
                <a:cs typeface="Arial"/>
              </a:rPr>
              <a:t>платформой</a:t>
            </a:r>
            <a:r>
              <a:rPr lang="en-US" sz="1200" b="0" i="0" dirty="0">
                <a:solidFill>
                  <a:srgbClr val="000000"/>
                </a:solidFill>
                <a:latin typeface="Arial"/>
                <a:cs typeface="Arial"/>
              </a:rPr>
              <a:t> SUP, </a:t>
            </a:r>
            <a:r>
              <a:rPr lang="en-US" sz="1200" b="0" i="0" dirty="0" err="1">
                <a:solidFill>
                  <a:srgbClr val="000000"/>
                </a:solidFill>
                <a:latin typeface="Arial"/>
                <a:cs typeface="Arial"/>
              </a:rPr>
              <a:t>чтобы</a:t>
            </a:r>
            <a:r>
              <a:rPr lang="en-US" sz="1200" b="0" i="0" dirty="0">
                <a:solidFill>
                  <a:srgbClr val="000000"/>
                </a:solidFill>
                <a:latin typeface="Arial"/>
                <a:cs typeface="Arial"/>
              </a:rPr>
              <a:t> </a:t>
            </a:r>
            <a:r>
              <a:rPr lang="en-US" sz="1200" b="0" i="0" dirty="0" err="1">
                <a:solidFill>
                  <a:srgbClr val="000000"/>
                </a:solidFill>
                <a:latin typeface="Arial"/>
                <a:cs typeface="Arial"/>
              </a:rPr>
              <a:t>максимально</a:t>
            </a:r>
            <a:r>
              <a:rPr lang="en-US" sz="1200" b="0" i="0" dirty="0">
                <a:solidFill>
                  <a:srgbClr val="000000"/>
                </a:solidFill>
                <a:latin typeface="Arial"/>
                <a:cs typeface="Arial"/>
              </a:rPr>
              <a:t> </a:t>
            </a:r>
            <a:r>
              <a:rPr lang="en-US" sz="1200" b="0" i="0" dirty="0" err="1">
                <a:solidFill>
                  <a:srgbClr val="000000"/>
                </a:solidFill>
                <a:latin typeface="Arial"/>
                <a:cs typeface="Arial"/>
              </a:rPr>
              <a:t>использовать</a:t>
            </a:r>
            <a:r>
              <a:rPr lang="en-US" sz="1200" b="0" i="0" dirty="0">
                <a:solidFill>
                  <a:srgbClr val="000000"/>
                </a:solidFill>
                <a:latin typeface="Arial"/>
                <a:cs typeface="Arial"/>
              </a:rPr>
              <a:t> </a:t>
            </a:r>
            <a:r>
              <a:rPr lang="en-US" sz="1200" b="0" i="0" dirty="0" err="1">
                <a:solidFill>
                  <a:srgbClr val="000000"/>
                </a:solidFill>
                <a:latin typeface="Arial"/>
                <a:cs typeface="Arial"/>
              </a:rPr>
              <a:t>тщательно</a:t>
            </a:r>
            <a:r>
              <a:rPr lang="en-US" sz="1200" b="0" i="0" dirty="0">
                <a:solidFill>
                  <a:srgbClr val="000000"/>
                </a:solidFill>
                <a:latin typeface="Arial"/>
                <a:cs typeface="Arial"/>
              </a:rPr>
              <a:t> </a:t>
            </a:r>
            <a:r>
              <a:rPr lang="en-US" sz="1200" b="0" i="0" dirty="0" err="1">
                <a:solidFill>
                  <a:srgbClr val="000000"/>
                </a:solidFill>
                <a:latin typeface="Arial"/>
                <a:cs typeface="Arial"/>
              </a:rPr>
              <a:t>разработанные</a:t>
            </a:r>
            <a:r>
              <a:rPr lang="en-US" sz="1200" b="0" i="0" dirty="0">
                <a:solidFill>
                  <a:srgbClr val="000000"/>
                </a:solidFill>
                <a:latin typeface="Arial"/>
                <a:cs typeface="Arial"/>
              </a:rPr>
              <a:t> </a:t>
            </a:r>
            <a:r>
              <a:rPr lang="en-US" sz="1200" b="0" i="0" dirty="0" err="1">
                <a:solidFill>
                  <a:srgbClr val="000000"/>
                </a:solidFill>
                <a:latin typeface="Arial"/>
                <a:cs typeface="Arial"/>
              </a:rPr>
              <a:t>мобильные</a:t>
            </a:r>
            <a:r>
              <a:rPr lang="en-US" sz="1200" b="0" i="0" dirty="0">
                <a:solidFill>
                  <a:srgbClr val="000000"/>
                </a:solidFill>
                <a:latin typeface="Arial"/>
                <a:cs typeface="Arial"/>
              </a:rPr>
              <a:t> </a:t>
            </a:r>
            <a:r>
              <a:rPr lang="en-US" sz="1200" b="0" i="0" dirty="0" err="1">
                <a:solidFill>
                  <a:srgbClr val="000000"/>
                </a:solidFill>
                <a:latin typeface="Arial"/>
                <a:cs typeface="Arial"/>
              </a:rPr>
              <a:t>сервисы</a:t>
            </a:r>
            <a:r>
              <a:rPr lang="en-US" sz="1200" b="0" i="0" dirty="0">
                <a:solidFill>
                  <a:srgbClr val="000000"/>
                </a:solidFill>
                <a:latin typeface="Arial"/>
                <a:cs typeface="Arial"/>
              </a:rPr>
              <a:t>, </a:t>
            </a:r>
            <a:r>
              <a:rPr lang="en-US" sz="1200" b="0" i="0" dirty="0" err="1">
                <a:solidFill>
                  <a:srgbClr val="000000"/>
                </a:solidFill>
                <a:latin typeface="Arial"/>
                <a:cs typeface="Arial"/>
              </a:rPr>
              <a:t>например</a:t>
            </a:r>
            <a:r>
              <a:rPr lang="en-US" sz="1200" b="0" i="0" dirty="0">
                <a:solidFill>
                  <a:srgbClr val="000000"/>
                </a:solidFill>
                <a:latin typeface="Arial"/>
                <a:cs typeface="Arial"/>
              </a:rPr>
              <a:t>, </a:t>
            </a:r>
            <a:r>
              <a:rPr lang="en-US" sz="1200" b="0" i="0" dirty="0" err="1">
                <a:solidFill>
                  <a:srgbClr val="000000"/>
                </a:solidFill>
                <a:latin typeface="Arial"/>
                <a:cs typeface="Arial"/>
              </a:rPr>
              <a:t>онлайн</a:t>
            </a:r>
            <a:r>
              <a:rPr lang="en-US" sz="1200" b="0" i="0" dirty="0">
                <a:solidFill>
                  <a:srgbClr val="000000"/>
                </a:solidFill>
                <a:latin typeface="Arial"/>
                <a:cs typeface="Arial"/>
              </a:rPr>
              <a:t>- и </a:t>
            </a:r>
            <a:r>
              <a:rPr lang="en-US" sz="1200" b="0" i="0" dirty="0" err="1">
                <a:solidFill>
                  <a:srgbClr val="000000"/>
                </a:solidFill>
                <a:latin typeface="Arial"/>
                <a:cs typeface="Arial"/>
              </a:rPr>
              <a:t>оффлайн-сценарии</a:t>
            </a:r>
            <a:r>
              <a:rPr lang="en-US" sz="1200" b="0" i="0" dirty="0">
                <a:solidFill>
                  <a:srgbClr val="000000"/>
                </a:solidFill>
                <a:latin typeface="Arial"/>
                <a:cs typeface="Arial"/>
              </a:rPr>
              <a:t>, </a:t>
            </a:r>
            <a:r>
              <a:rPr lang="en-US" sz="1200" b="0" i="0" dirty="0" err="1">
                <a:solidFill>
                  <a:srgbClr val="000000"/>
                </a:solidFill>
                <a:latin typeface="Arial"/>
                <a:cs typeface="Arial"/>
              </a:rPr>
              <a:t>интерактивность</a:t>
            </a:r>
            <a:r>
              <a:rPr lang="en-US" sz="1200" b="0" i="0" dirty="0">
                <a:solidFill>
                  <a:srgbClr val="000000"/>
                </a:solidFill>
                <a:latin typeface="Arial"/>
                <a:cs typeface="Arial"/>
              </a:rPr>
              <a:t>, </a:t>
            </a:r>
            <a:r>
              <a:rPr lang="en-US" sz="1200" b="0" i="0" dirty="0" err="1">
                <a:solidFill>
                  <a:srgbClr val="000000"/>
                </a:solidFill>
                <a:latin typeface="Arial"/>
                <a:cs typeface="Arial"/>
              </a:rPr>
              <a:t>клиентские</a:t>
            </a:r>
            <a:r>
              <a:rPr lang="en-US" sz="1200" b="0" i="0" dirty="0">
                <a:solidFill>
                  <a:srgbClr val="000000"/>
                </a:solidFill>
                <a:latin typeface="Arial"/>
                <a:cs typeface="Arial"/>
              </a:rPr>
              <a:t> </a:t>
            </a:r>
            <a:r>
              <a:rPr lang="en-US" sz="1200" b="0" i="0" dirty="0" err="1">
                <a:solidFill>
                  <a:srgbClr val="000000"/>
                </a:solidFill>
                <a:latin typeface="Arial"/>
                <a:cs typeface="Arial"/>
              </a:rPr>
              <a:t>сервисы</a:t>
            </a:r>
            <a:r>
              <a:rPr lang="en-US" sz="1200" b="0" i="0" dirty="0">
                <a:solidFill>
                  <a:srgbClr val="000000"/>
                </a:solidFill>
                <a:latin typeface="Arial"/>
                <a:cs typeface="Arial"/>
              </a:rPr>
              <a:t> </a:t>
            </a:r>
            <a:r>
              <a:rPr lang="en-US" sz="1200" b="0" i="0" dirty="0" smtClean="0">
                <a:solidFill>
                  <a:srgbClr val="000000"/>
                </a:solidFill>
                <a:latin typeface="Arial"/>
                <a:cs typeface="Arial"/>
              </a:rPr>
              <a:t>и</a:t>
            </a:r>
            <a:r>
              <a:rPr lang="ru-RU" sz="1200" b="0" i="0" dirty="0" smtClean="0">
                <a:solidFill>
                  <a:srgbClr val="000000"/>
                </a:solidFill>
                <a:latin typeface="Arial"/>
                <a:cs typeface="Arial"/>
              </a:rPr>
              <a:t> </a:t>
            </a:r>
            <a:r>
              <a:rPr lang="en-US" sz="1200" b="0" i="0" dirty="0" err="1" smtClean="0">
                <a:solidFill>
                  <a:srgbClr val="000000"/>
                </a:solidFill>
                <a:latin typeface="Arial"/>
                <a:cs typeface="Arial"/>
              </a:rPr>
              <a:t>централизованное</a:t>
            </a:r>
            <a:r>
              <a:rPr lang="en-US" sz="1200" b="0" i="0" dirty="0" smtClean="0">
                <a:solidFill>
                  <a:srgbClr val="000000"/>
                </a:solidFill>
                <a:latin typeface="Arial"/>
                <a:cs typeface="Arial"/>
              </a:rPr>
              <a:t> </a:t>
            </a:r>
            <a:r>
              <a:rPr lang="en-US" sz="1200" b="0" i="0" dirty="0" err="1">
                <a:solidFill>
                  <a:srgbClr val="000000"/>
                </a:solidFill>
                <a:latin typeface="Arial"/>
                <a:cs typeface="Arial"/>
              </a:rPr>
              <a:t>управление</a:t>
            </a:r>
            <a:r>
              <a:rPr lang="en-US" sz="1200" b="0" i="0" dirty="0">
                <a:solidFill>
                  <a:srgbClr val="000000"/>
                </a:solidFill>
                <a:latin typeface="Arial"/>
                <a:cs typeface="Arial"/>
              </a:rPr>
              <a:t> </a:t>
            </a:r>
            <a:r>
              <a:rPr lang="en-US" sz="1200" b="0" i="0" dirty="0" err="1" smtClean="0">
                <a:solidFill>
                  <a:srgbClr val="000000"/>
                </a:solidFill>
                <a:latin typeface="Arial"/>
                <a:cs typeface="Arial"/>
              </a:rPr>
              <a:t>устройствами</a:t>
            </a:r>
            <a:r>
              <a:rPr lang="ru-RU" sz="1200" b="0" i="0" dirty="0" smtClean="0">
                <a:solidFill>
                  <a:srgbClr val="000000"/>
                </a:solidFill>
                <a:latin typeface="Arial"/>
                <a:cs typeface="Arial"/>
              </a:rPr>
              <a:t> </a:t>
            </a:r>
            <a:r>
              <a:rPr lang="en-US" sz="1000" b="0" i="0" dirty="0" smtClean="0">
                <a:solidFill>
                  <a:srgbClr val="FFFFFF">
                    <a:lumMod val="75000"/>
                  </a:srgbClr>
                </a:solidFill>
                <a:latin typeface="Arial"/>
                <a:cs typeface="Arial"/>
              </a:rPr>
              <a:t>(</a:t>
            </a:r>
            <a:r>
              <a:rPr lang="en-US" sz="1000" b="0" i="0" dirty="0" err="1">
                <a:solidFill>
                  <a:srgbClr val="FFFFFF">
                    <a:lumMod val="75000"/>
                  </a:srgbClr>
                </a:solidFill>
                <a:latin typeface="Arial"/>
                <a:cs typeface="Arial"/>
              </a:rPr>
              <a:t>подробности</a:t>
            </a:r>
            <a:r>
              <a:rPr lang="en-US" sz="1000" b="0" i="0" dirty="0">
                <a:solidFill>
                  <a:srgbClr val="FFFFFF">
                    <a:lumMod val="75000"/>
                  </a:srgbClr>
                </a:solidFill>
                <a:latin typeface="Arial"/>
                <a:cs typeface="Arial"/>
              </a:rPr>
              <a:t> </a:t>
            </a:r>
            <a:r>
              <a:rPr lang="en-US" sz="1000" b="0" i="0" dirty="0" err="1">
                <a:solidFill>
                  <a:srgbClr val="FFFFFF">
                    <a:lumMod val="75000"/>
                  </a:srgbClr>
                </a:solidFill>
                <a:latin typeface="Arial"/>
                <a:cs typeface="Arial"/>
              </a:rPr>
              <a:t>на</a:t>
            </a:r>
            <a:r>
              <a:rPr lang="en-US" sz="1000" b="0" i="0" dirty="0">
                <a:solidFill>
                  <a:srgbClr val="FFFFFF">
                    <a:lumMod val="75000"/>
                  </a:srgbClr>
                </a:solidFill>
                <a:latin typeface="Arial"/>
                <a:cs typeface="Arial"/>
              </a:rPr>
              <a:t> </a:t>
            </a:r>
            <a:r>
              <a:rPr lang="en-US" sz="1000" b="0" i="0" dirty="0" err="1">
                <a:solidFill>
                  <a:srgbClr val="FFFFFF">
                    <a:lumMod val="75000"/>
                  </a:srgbClr>
                </a:solidFill>
                <a:latin typeface="Arial"/>
                <a:cs typeface="Arial"/>
              </a:rPr>
              <a:t>следующих</a:t>
            </a:r>
            <a:r>
              <a:rPr lang="en-US" sz="1000" b="0" i="0" dirty="0">
                <a:solidFill>
                  <a:srgbClr val="FFFFFF">
                    <a:lumMod val="75000"/>
                  </a:srgbClr>
                </a:solidFill>
                <a:latin typeface="Arial"/>
                <a:cs typeface="Arial"/>
              </a:rPr>
              <a:t> </a:t>
            </a:r>
            <a:r>
              <a:rPr lang="en-US" sz="1000" b="0" i="0" dirty="0" err="1">
                <a:solidFill>
                  <a:srgbClr val="FFFFFF">
                    <a:lumMod val="75000"/>
                  </a:srgbClr>
                </a:solidFill>
                <a:latin typeface="Arial"/>
                <a:cs typeface="Arial"/>
              </a:rPr>
              <a:t>слайдах</a:t>
            </a:r>
            <a:r>
              <a:rPr lang="en-US" sz="1000" b="0" i="0" dirty="0">
                <a:solidFill>
                  <a:srgbClr val="FFFFFF">
                    <a:lumMod val="75000"/>
                  </a:srgbClr>
                </a:solidFill>
                <a:latin typeface="Arial"/>
                <a:cs typeface="Arial"/>
              </a:rPr>
              <a:t>)</a:t>
            </a:r>
          </a:p>
        </p:txBody>
      </p:sp>
      <p:pic>
        <p:nvPicPr>
          <p:cNvPr id="6" name="Picture 5" descr="iPhone_Portal_Start.PNG"/>
          <p:cNvPicPr>
            <a:picLocks noChangeAspect="1"/>
          </p:cNvPicPr>
          <p:nvPr/>
        </p:nvPicPr>
        <p:blipFill>
          <a:blip r:embed="rId3" cstate="screen"/>
          <a:stretch>
            <a:fillRect/>
          </a:stretch>
        </p:blipFill>
        <p:spPr>
          <a:xfrm>
            <a:off x="6193638" y="1625681"/>
            <a:ext cx="1502012" cy="2160000"/>
          </a:xfrm>
          <a:prstGeom prst="rect">
            <a:avLst/>
          </a:prstGeom>
          <a:noFill/>
          <a:ln>
            <a:noFill/>
          </a:ln>
          <a:effectLst>
            <a:outerShdw blurRad="50800" dist="38100" dir="2700000" algn="tl" rotWithShape="0">
              <a:prstClr val="black">
                <a:alpha val="40000"/>
              </a:prstClr>
            </a:outerShdw>
          </a:effectLst>
        </p:spPr>
      </p:pic>
      <p:cxnSp>
        <p:nvCxnSpPr>
          <p:cNvPr id="7" name="Straight Connector 6"/>
          <p:cNvCxnSpPr/>
          <p:nvPr/>
        </p:nvCxnSpPr>
        <p:spPr>
          <a:xfrm rot="10800000" flipV="1">
            <a:off x="291179" y="4178182"/>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2565400" y="6504057"/>
            <a:ext cx="60953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любая относящаяся к нему презентация, </a:t>
            </a:r>
            <a:r>
              <a:rPr lang="en-US" sz="600" b="0" i="0" u="none" strike="noStrike" cap="none" baseline="0" dirty="0" smtClean="0">
                <a:solidFill>
                  <a:srgbClr val="FFFFFF"/>
                </a:solidFill>
                <a:effectLst/>
                <a:latin typeface="Calibri"/>
                <a:cs typeface="Times New Roman"/>
              </a:rPr>
              <a:t>стратегия</a:t>
            </a:r>
            <a:r>
              <a:rPr lang="ru-RU" sz="600" dirty="0" smtClean="0">
                <a:solidFill>
                  <a:srgbClr val="FFFFFF"/>
                </a:solidFill>
                <a:latin typeface="Calibri"/>
                <a:cs typeface="Times New Roman"/>
              </a:rPr>
              <a:t> </a:t>
            </a:r>
            <a:r>
              <a:rPr lang="en-US" sz="600" b="0" i="0" u="none" strike="noStrike" cap="none" baseline="0" dirty="0" smtClean="0">
                <a:solidFill>
                  <a:srgbClr val="FFFFFF"/>
                </a:solidFill>
                <a:effectLst/>
                <a:latin typeface="Calibri"/>
                <a:cs typeface="Times New Roman"/>
              </a:rPr>
              <a:t>SAP </a:t>
            </a:r>
            <a:r>
              <a:rPr lang="en-US" sz="600" b="0" i="0" u="none" strike="noStrike" cap="none" baseline="0" dirty="0">
                <a:solidFill>
                  <a:srgbClr val="FFFFFF"/>
                </a:solidFill>
                <a:effectLst/>
                <a:latin typeface="Calibri"/>
                <a:cs typeface="Times New Roman"/>
              </a:rPr>
              <a:t>и возможные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a:t>
            </a:r>
            <a:r>
              <a:rPr lang="en-US" sz="600" b="0" i="0" u="none" strike="noStrike" cap="none" baseline="0" dirty="0" smtClean="0">
                <a:solidFill>
                  <a:srgbClr val="FFFFFF"/>
                </a:solidFill>
                <a:effectLst/>
                <a:latin typeface="Calibri"/>
                <a:cs typeface="Times New Roman"/>
              </a:rPr>
              <a:t>уведомления</a:t>
            </a:r>
            <a:r>
              <a:rPr lang="ru-RU" sz="600" dirty="0" smtClean="0">
                <a:solidFill>
                  <a:srgbClr val="FFFFFF"/>
                </a:solidFill>
                <a:latin typeface="Calibri"/>
                <a:cs typeface="Times New Roman"/>
              </a:rPr>
              <a:t>.</a:t>
            </a:r>
            <a:r>
              <a:rPr lang="en-US" sz="600" b="0" i="0" u="none" strike="noStrike" cap="none" baseline="0" dirty="0" smtClean="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err="1"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a:t>
            </a:r>
            <a:r>
              <a:rPr lang="ru-RU" sz="600" b="0" i="0" u="none" strike="noStrike" cap="none" baseline="0" dirty="0" smtClean="0">
                <a:solidFill>
                  <a:srgbClr val="FFFFFF"/>
                </a:solidFill>
                <a:effectLst/>
                <a:latin typeface="Calibri"/>
                <a:cs typeface="Times New Roman"/>
              </a:rPr>
              <a:t>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соответствия</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продукта</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pic>
        <p:nvPicPr>
          <p:cNvPr id="11" name="Picture 6"/>
          <p:cNvPicPr>
            <a:picLocks noChangeArrowheads="1"/>
          </p:cNvPicPr>
          <p:nvPr/>
        </p:nvPicPr>
        <p:blipFill>
          <a:blip r:embed="rId4" cstate="screen"/>
          <a:srcRect/>
          <a:stretch>
            <a:fillRect/>
          </a:stretch>
        </p:blipFill>
        <p:spPr bwMode="auto">
          <a:xfrm>
            <a:off x="5918578" y="3364883"/>
            <a:ext cx="1594412" cy="2520000"/>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p:spPr>
      </p:pic>
      <p:pic>
        <p:nvPicPr>
          <p:cNvPr id="12" name="Picture 11"/>
          <p:cNvPicPr>
            <a:picLocks noChangeArrowheads="1"/>
          </p:cNvPicPr>
          <p:nvPr/>
        </p:nvPicPr>
        <p:blipFill>
          <a:blip r:embed="rId5" cstate="screen"/>
          <a:srcRect b="1085"/>
          <a:stretch>
            <a:fillRect/>
          </a:stretch>
        </p:blipFill>
        <p:spPr bwMode="auto">
          <a:xfrm>
            <a:off x="7270990" y="2419485"/>
            <a:ext cx="1594412" cy="2520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3" name="TextBox 12"/>
          <p:cNvSpPr txBox="1"/>
          <p:nvPr/>
        </p:nvSpPr>
        <p:spPr>
          <a:xfrm>
            <a:off x="7545660" y="4973443"/>
            <a:ext cx="683940" cy="107722"/>
          </a:xfrm>
          <a:prstGeom prst="rect">
            <a:avLst/>
          </a:prstGeom>
          <a:noFill/>
        </p:spPr>
        <p:txBody>
          <a:bodyPr wrap="square" lIns="0" tIns="0" rIns="0" bIns="0" rtlCol="0">
            <a:spAutoFit/>
          </a:bodyPr>
          <a:lstStyle/>
          <a:p>
            <a:pPr algn="l" defTabSz="914400">
              <a:spcBef>
                <a:spcPts val="420"/>
              </a:spcBef>
              <a:spcAft>
                <a:spcPts val="0"/>
              </a:spcAft>
              <a:buNone/>
            </a:pPr>
            <a:r>
              <a:rPr lang="en-US" sz="700" b="0" i="0">
                <a:latin typeface="Arial"/>
                <a:ea typeface="Arial Unicode MS"/>
                <a:cs typeface="Arial Unicode MS"/>
              </a:rPr>
              <a:t>Примеры*</a:t>
            </a:r>
          </a:p>
        </p:txBody>
      </p:sp>
      <p:sp>
        <p:nvSpPr>
          <p:cNvPr id="14" name="TextBox 13"/>
          <p:cNvSpPr txBox="1"/>
          <p:nvPr/>
        </p:nvSpPr>
        <p:spPr>
          <a:xfrm>
            <a:off x="6862897" y="6311633"/>
            <a:ext cx="1576039"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dirty="0">
                <a:latin typeface="Arial"/>
                <a:ea typeface="Arial Unicode MS"/>
                <a:cs typeface="Arial Unicode MS"/>
              </a:rPr>
              <a:t>*</a:t>
            </a:r>
            <a:r>
              <a:rPr lang="en-US" sz="600" b="0" i="0" dirty="0" err="1">
                <a:latin typeface="Arial"/>
                <a:ea typeface="Arial Unicode MS"/>
                <a:cs typeface="Arial Unicode MS"/>
              </a:rPr>
              <a:t>Примеры</a:t>
            </a:r>
            <a:r>
              <a:rPr lang="en-US" sz="600" b="0" i="0" dirty="0">
                <a:latin typeface="Arial"/>
                <a:ea typeface="Arial Unicode MS"/>
                <a:cs typeface="Arial Unicode MS"/>
              </a:rPr>
              <a:t>, </a:t>
            </a:r>
            <a:r>
              <a:rPr lang="en-US" sz="600" b="0" i="0" dirty="0" err="1">
                <a:latin typeface="Arial"/>
                <a:ea typeface="Arial Unicode MS"/>
                <a:cs typeface="Arial Unicode MS"/>
              </a:rPr>
              <a:t>разработанные</a:t>
            </a:r>
            <a:r>
              <a:rPr lang="en-US" sz="600" b="0" i="0" dirty="0">
                <a:latin typeface="Arial"/>
                <a:ea typeface="Arial Unicode MS"/>
                <a:cs typeface="Arial Unicode MS"/>
              </a:rPr>
              <a:t> </a:t>
            </a:r>
            <a:r>
              <a:rPr lang="en-US" sz="600" b="0" i="0" dirty="0" err="1">
                <a:latin typeface="Arial"/>
                <a:ea typeface="Arial Unicode MS"/>
                <a:cs typeface="Arial Unicode MS"/>
              </a:rPr>
              <a:t>индивидуально</a:t>
            </a:r>
            <a:r>
              <a:rPr lang="en-US" sz="600" b="0" i="0" dirty="0">
                <a:latin typeface="Arial"/>
                <a:ea typeface="Arial Unicode MS"/>
                <a:cs typeface="Arial Unicode MS"/>
              </a:rPr>
              <a:t>. Не являются </a:t>
            </a:r>
            <a:r>
              <a:rPr lang="en-US" sz="600" b="0" i="0" dirty="0" err="1">
                <a:latin typeface="Arial"/>
                <a:ea typeface="Arial Unicode MS"/>
                <a:cs typeface="Arial Unicode MS"/>
              </a:rPr>
              <a:t>частью</a:t>
            </a:r>
            <a:r>
              <a:rPr lang="en-US" sz="600" b="0" i="0" dirty="0">
                <a:latin typeface="Arial"/>
                <a:ea typeface="Arial Unicode MS"/>
                <a:cs typeface="Arial Unicode MS"/>
              </a:rPr>
              <a:t> </a:t>
            </a:r>
            <a:r>
              <a:rPr lang="en-US" sz="600" b="0" i="0" dirty="0" err="1">
                <a:latin typeface="Arial"/>
                <a:ea typeface="Arial Unicode MS"/>
                <a:cs typeface="Arial Unicode MS"/>
              </a:rPr>
              <a:t>поставки</a:t>
            </a:r>
            <a:r>
              <a:rPr lang="en-US" sz="600" b="0" i="0" dirty="0">
                <a:latin typeface="Arial"/>
                <a:ea typeface="Arial Unicode MS"/>
                <a:cs typeface="Arial Unicode MS"/>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98600"/>
            <a:ext cx="8496000" cy="895200"/>
          </a:xfrm>
        </p:spPr>
        <p:txBody>
          <a:bodyPr/>
          <a:lstStyle/>
          <a:p>
            <a:pPr algn="l" defTabSz="914400">
              <a:spcBef>
                <a:spcPts val="0"/>
              </a:spcBef>
              <a:buNone/>
            </a:pPr>
            <a:r>
              <a:rPr lang="en-US" sz="2400" b="1" i="0" dirty="0" err="1">
                <a:solidFill>
                  <a:srgbClr val="666666"/>
                </a:solidFill>
                <a:latin typeface="Arial"/>
                <a:ea typeface="+mj-ea"/>
                <a:cs typeface="+mj-cs"/>
              </a:rPr>
              <a:t>Повысьте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доступность</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портала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предприятия</a:t>
            </a:r>
            <a:r>
              <a:rPr lang="en-US" sz="2400" b="1" i="0" dirty="0">
                <a:solidFill>
                  <a:srgbClr val="666666"/>
                </a:solidFill>
                <a:latin typeface="Arial"/>
                <a:ea typeface="+mj-ea"/>
                <a:cs typeface="+mj-cs"/>
              </a:rPr>
              <a:t> </a:t>
            </a:r>
            <a:r>
              <a:rPr lang="en-US" sz="2400" b="1" i="0" dirty="0" smtClean="0">
                <a:solidFill>
                  <a:srgbClr val="666666"/>
                </a:solidFill>
                <a:latin typeface="Arial"/>
                <a:ea typeface="+mj-ea"/>
                <a:cs typeface="+mj-cs"/>
              </a:rPr>
              <a:t>с</a:t>
            </a:r>
            <a:r>
              <a:rPr lang="ru-RU"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мобильных</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устройств</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600" b="0" i="0" dirty="0" err="1">
                <a:solidFill>
                  <a:srgbClr val="666666"/>
                </a:solidFill>
                <a:latin typeface="Arial"/>
                <a:ea typeface="+mj-ea"/>
                <a:cs typeface="+mj-cs"/>
              </a:rPr>
              <a:t>Технические</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подробности</a:t>
            </a:r>
            <a:r>
              <a:rPr lang="en-US" sz="1600" b="0" i="0" dirty="0">
                <a:solidFill>
                  <a:srgbClr val="666666"/>
                </a:solidFill>
                <a:latin typeface="Arial"/>
                <a:ea typeface="+mj-ea"/>
                <a:cs typeface="+mj-cs"/>
              </a:rPr>
              <a:t> и </a:t>
            </a:r>
            <a:r>
              <a:rPr lang="en-US" sz="1600" b="0" i="0" dirty="0" err="1">
                <a:solidFill>
                  <a:srgbClr val="666666"/>
                </a:solidFill>
                <a:latin typeface="Arial"/>
                <a:ea typeface="+mj-ea"/>
                <a:cs typeface="+mj-cs"/>
              </a:rPr>
              <a:t>графики</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выхода</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продуктов</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на</a:t>
            </a:r>
            <a:r>
              <a:rPr lang="en-US" sz="1600" b="0" i="0" dirty="0">
                <a:solidFill>
                  <a:srgbClr val="666666"/>
                </a:solidFill>
                <a:latin typeface="Arial"/>
                <a:ea typeface="+mj-ea"/>
                <a:cs typeface="+mj-cs"/>
              </a:rPr>
              <a:t> </a:t>
            </a:r>
            <a:r>
              <a:rPr lang="en-US" sz="1600" b="0" i="0" dirty="0" err="1">
                <a:solidFill>
                  <a:srgbClr val="666666"/>
                </a:solidFill>
                <a:latin typeface="Arial"/>
                <a:ea typeface="+mj-ea"/>
                <a:cs typeface="+mj-cs"/>
              </a:rPr>
              <a:t>ближайшие</a:t>
            </a:r>
            <a:r>
              <a:rPr lang="en-US" sz="1600" b="0" i="0" dirty="0">
                <a:solidFill>
                  <a:srgbClr val="666666"/>
                </a:solidFill>
                <a:latin typeface="Arial"/>
                <a:ea typeface="+mj-ea"/>
                <a:cs typeface="+mj-cs"/>
              </a:rPr>
              <a:t> 24 </a:t>
            </a:r>
            <a:r>
              <a:rPr lang="en-US" sz="1600" b="0" i="0" dirty="0" err="1">
                <a:solidFill>
                  <a:srgbClr val="666666"/>
                </a:solidFill>
                <a:latin typeface="Arial"/>
                <a:ea typeface="+mj-ea"/>
                <a:cs typeface="+mj-cs"/>
              </a:rPr>
              <a:t>месяца</a:t>
            </a:r>
            <a:endParaRPr lang="en-US" sz="1600" b="0" i="0" dirty="0">
              <a:solidFill>
                <a:srgbClr val="666666"/>
              </a:solidFill>
              <a:latin typeface="Arial"/>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1755967060"/>
              </p:ext>
            </p:extLst>
          </p:nvPr>
        </p:nvGraphicFramePr>
        <p:xfrm>
          <a:off x="299802" y="1459458"/>
          <a:ext cx="8472238" cy="4700745"/>
        </p:xfrm>
        <a:graphic>
          <a:graphicData uri="http://schemas.openxmlformats.org/drawingml/2006/table">
            <a:tbl>
              <a:tblPr firstRow="1" bandRow="1">
                <a:tableStyleId>{2D5ABB26-0587-4C30-8999-92F81FD0307C}</a:tableStyleId>
              </a:tblPr>
              <a:tblGrid>
                <a:gridCol w="2129083"/>
                <a:gridCol w="2114385"/>
                <a:gridCol w="2114385"/>
                <a:gridCol w="2114385"/>
              </a:tblGrid>
              <a:tr h="1681675">
                <a:tc>
                  <a:txBody>
                    <a:bodyPr/>
                    <a:lstStyle/>
                    <a:p>
                      <a:pPr marL="0" algn="l" defTabSz="914400">
                        <a:buNone/>
                      </a:pPr>
                      <a:r>
                        <a:rPr lang="en-US" sz="1200" b="1" i="0" dirty="0" err="1">
                          <a:solidFill>
                            <a:srgbClr val="0076CB"/>
                          </a:solidFill>
                          <a:latin typeface="Arial"/>
                          <a:ea typeface="+mn-ea"/>
                          <a:cs typeface="+mn-cs"/>
                        </a:rPr>
                        <a:t>Основа</a:t>
                      </a:r>
                      <a:r>
                        <a:rPr lang="en-US" sz="1200" b="1" i="0" dirty="0">
                          <a:solidFill>
                            <a:srgbClr val="0076CB"/>
                          </a:solidFill>
                          <a:latin typeface="Arial"/>
                          <a:ea typeface="+mn-ea"/>
                          <a:cs typeface="+mn-cs"/>
                        </a:rPr>
                        <a:t> </a:t>
                      </a:r>
                      <a:r>
                        <a:rPr lang="en-US" sz="1200" b="1" i="0" dirty="0" err="1">
                          <a:solidFill>
                            <a:srgbClr val="0076CB"/>
                          </a:solidFill>
                          <a:latin typeface="Arial"/>
                          <a:ea typeface="+mn-ea"/>
                          <a:cs typeface="+mn-cs"/>
                        </a:rPr>
                        <a:t>для</a:t>
                      </a:r>
                      <a:r>
                        <a:rPr lang="en-US" sz="1200" b="1" i="0" dirty="0">
                          <a:solidFill>
                            <a:srgbClr val="0076CB"/>
                          </a:solidFill>
                          <a:latin typeface="Arial"/>
                          <a:ea typeface="+mn-ea"/>
                          <a:cs typeface="+mn-cs"/>
                        </a:rPr>
                        <a:t> </a:t>
                      </a:r>
                      <a:r>
                        <a:rPr lang="en-US" sz="1200" b="1" i="0" dirty="0" err="1">
                          <a:solidFill>
                            <a:srgbClr val="0076CB"/>
                          </a:solidFill>
                          <a:latin typeface="Arial"/>
                          <a:ea typeface="+mn-ea"/>
                          <a:cs typeface="+mn-cs"/>
                        </a:rPr>
                        <a:t>обеспечения</a:t>
                      </a:r>
                      <a:r>
                        <a:rPr lang="en-US" sz="1200" b="1" i="0" dirty="0">
                          <a:solidFill>
                            <a:srgbClr val="0076CB"/>
                          </a:solidFill>
                          <a:latin typeface="Arial"/>
                          <a:ea typeface="+mn-ea"/>
                          <a:cs typeface="+mn-cs"/>
                        </a:rPr>
                        <a:t> </a:t>
                      </a:r>
                      <a:r>
                        <a:rPr lang="en-US" sz="1200" b="1" i="0" dirty="0" err="1">
                          <a:solidFill>
                            <a:srgbClr val="0076CB"/>
                          </a:solidFill>
                          <a:latin typeface="Arial"/>
                          <a:ea typeface="+mn-ea"/>
                          <a:cs typeface="+mn-cs"/>
                        </a:rPr>
                        <a:t>мобильности</a:t>
                      </a:r>
                      <a:endParaRPr lang="en-US" sz="1200" b="1" i="0" dirty="0">
                        <a:solidFill>
                          <a:srgbClr val="0076CB"/>
                        </a:solidFill>
                        <a:latin typeface="Arial"/>
                        <a:ea typeface="+mn-ea"/>
                        <a:cs typeface="+mn-cs"/>
                      </a:endParaRPr>
                    </a:p>
                    <a:p>
                      <a:pPr marL="0" algn="l" defTabSz="914400">
                        <a:buNone/>
                      </a:pPr>
                      <a:r>
                        <a:rPr lang="en-US" sz="900" b="0" i="0" dirty="0">
                          <a:solidFill>
                            <a:srgbClr val="000000"/>
                          </a:solidFill>
                          <a:latin typeface="Arial"/>
                          <a:ea typeface="+mn-ea"/>
                          <a:cs typeface="+mn-cs"/>
                        </a:rPr>
                        <a:t/>
                      </a:r>
                      <a:br>
                        <a:rPr lang="en-US" sz="900" b="0" i="0" dirty="0">
                          <a:solidFill>
                            <a:srgbClr val="000000"/>
                          </a:solidFill>
                          <a:latin typeface="Arial"/>
                          <a:ea typeface="+mn-ea"/>
                          <a:cs typeface="+mn-cs"/>
                        </a:rPr>
                      </a:br>
                      <a:r>
                        <a:rPr lang="en-US" sz="900" b="1" i="1" dirty="0" err="1">
                          <a:solidFill>
                            <a:srgbClr val="000000"/>
                          </a:solidFill>
                          <a:latin typeface="Arial"/>
                          <a:ea typeface="+mn-ea"/>
                          <a:cs typeface="+mn-cs"/>
                        </a:rPr>
                        <a:t>Аннотация</a:t>
                      </a:r>
                      <a:r>
                        <a:rPr lang="en-US" sz="900" b="1" i="1" baseline="0" dirty="0">
                          <a:solidFill>
                            <a:srgbClr val="000000"/>
                          </a:solidFill>
                          <a:latin typeface="Arial"/>
                          <a:ea typeface="+mn-ea"/>
                          <a:cs typeface="+mn-cs"/>
                        </a:rPr>
                        <a:t>:</a:t>
                      </a:r>
                      <a:r>
                        <a:rPr lang="en-US" sz="900" b="0" i="0" baseline="0" dirty="0">
                          <a:solidFill>
                            <a:srgbClr val="000000"/>
                          </a:solidFill>
                          <a:latin typeface="Arial"/>
                          <a:ea typeface="+mn-ea"/>
                          <a:cs typeface="+mn-cs"/>
                        </a:rPr>
                        <a:t> </a:t>
                      </a:r>
                      <a:r>
                        <a:rPr lang="en-US" sz="900" b="0" i="1" dirty="0">
                          <a:solidFill>
                            <a:srgbClr val="000000"/>
                          </a:solidFill>
                          <a:latin typeface="Arial"/>
                          <a:ea typeface="+mn-ea"/>
                          <a:cs typeface="+mn-cs"/>
                        </a:rPr>
                        <a:t>«</a:t>
                      </a:r>
                      <a:r>
                        <a:rPr lang="en-US" sz="900" b="0" i="1" dirty="0" err="1">
                          <a:solidFill>
                            <a:srgbClr val="000000"/>
                          </a:solidFill>
                          <a:latin typeface="Arial"/>
                          <a:ea typeface="+mn-ea"/>
                          <a:cs typeface="+mn-cs"/>
                        </a:rPr>
                        <a:t>Портал</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предприятия</a:t>
                      </a:r>
                      <a:r>
                        <a:rPr lang="en-US" sz="900" b="0" i="1" dirty="0">
                          <a:solidFill>
                            <a:srgbClr val="000000"/>
                          </a:solidFill>
                          <a:latin typeface="Arial"/>
                          <a:ea typeface="+mn-ea"/>
                          <a:cs typeface="+mn-cs"/>
                        </a:rPr>
                        <a:t>» SAP </a:t>
                      </a:r>
                      <a:r>
                        <a:rPr lang="en-US" sz="900" b="0" i="1" dirty="0" err="1">
                          <a:solidFill>
                            <a:srgbClr val="000000"/>
                          </a:solidFill>
                          <a:latin typeface="Arial"/>
                          <a:ea typeface="+mn-ea"/>
                          <a:cs typeface="+mn-cs"/>
                        </a:rPr>
                        <a:t>NetWeaver</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как</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основанная</a:t>
                      </a:r>
                      <a:r>
                        <a:rPr lang="en-US" sz="900" b="0" i="1" dirty="0">
                          <a:solidFill>
                            <a:srgbClr val="000000"/>
                          </a:solidFill>
                          <a:latin typeface="Arial"/>
                          <a:ea typeface="+mn-ea"/>
                          <a:cs typeface="+mn-cs"/>
                        </a:rPr>
                        <a:t> </a:t>
                      </a:r>
                      <a:r>
                        <a:rPr lang="en-US" sz="900" b="0" i="1" dirty="0" err="1" smtClean="0">
                          <a:solidFill>
                            <a:srgbClr val="000000"/>
                          </a:solidFill>
                          <a:latin typeface="Arial"/>
                          <a:ea typeface="+mn-ea"/>
                          <a:cs typeface="+mn-cs"/>
                        </a:rPr>
                        <a:t>на</a:t>
                      </a:r>
                      <a:r>
                        <a:rPr lang="ru-RU" sz="900" b="0" i="1" dirty="0" smtClean="0">
                          <a:solidFill>
                            <a:srgbClr val="000000"/>
                          </a:solidFill>
                          <a:latin typeface="Arial"/>
                          <a:ea typeface="+mn-ea"/>
                          <a:cs typeface="+mn-cs"/>
                        </a:rPr>
                        <a:t> </a:t>
                      </a:r>
                      <a:r>
                        <a:rPr lang="en-US" sz="900" b="0" i="1" dirty="0" smtClean="0">
                          <a:solidFill>
                            <a:srgbClr val="000000"/>
                          </a:solidFill>
                          <a:latin typeface="Arial"/>
                          <a:ea typeface="+mn-ea"/>
                          <a:cs typeface="+mn-cs"/>
                        </a:rPr>
                        <a:t>Web </a:t>
                      </a:r>
                      <a:r>
                        <a:rPr lang="en-US" sz="900" b="0" i="1" dirty="0">
                          <a:solidFill>
                            <a:srgbClr val="000000"/>
                          </a:solidFill>
                          <a:latin typeface="Arial"/>
                          <a:ea typeface="+mn-ea"/>
                          <a:cs typeface="+mn-cs"/>
                        </a:rPr>
                        <a:t>и </a:t>
                      </a:r>
                      <a:r>
                        <a:rPr lang="en-US" sz="900" b="0" i="1" dirty="0" err="1">
                          <a:solidFill>
                            <a:srgbClr val="000000"/>
                          </a:solidFill>
                          <a:latin typeface="Arial"/>
                          <a:ea typeface="+mn-ea"/>
                          <a:cs typeface="+mn-cs"/>
                        </a:rPr>
                        <a:t>обеспечивающая</a:t>
                      </a:r>
                      <a:r>
                        <a:rPr lang="en-US" sz="900" b="0" i="1" dirty="0">
                          <a:solidFill>
                            <a:srgbClr val="000000"/>
                          </a:solidFill>
                          <a:latin typeface="Arial"/>
                          <a:ea typeface="+mn-ea"/>
                          <a:cs typeface="+mn-cs"/>
                        </a:rPr>
                        <a:t> </a:t>
                      </a:r>
                      <a:r>
                        <a:rPr lang="en-US" sz="900" b="0" i="1" dirty="0" err="1" smtClean="0">
                          <a:solidFill>
                            <a:srgbClr val="000000"/>
                          </a:solidFill>
                          <a:latin typeface="Arial"/>
                          <a:ea typeface="+mn-ea"/>
                          <a:cs typeface="+mn-cs"/>
                        </a:rPr>
                        <a:t>мобиль</a:t>
                      </a:r>
                      <a:r>
                        <a:rPr lang="ru-RU" sz="900" b="0" i="1" dirty="0" smtClean="0">
                          <a:solidFill>
                            <a:srgbClr val="000000"/>
                          </a:solidFill>
                          <a:latin typeface="Arial"/>
                          <a:ea typeface="+mn-ea"/>
                          <a:cs typeface="+mn-cs"/>
                        </a:rPr>
                        <a:t>-</a:t>
                      </a:r>
                      <a:r>
                        <a:rPr lang="en-US" sz="900" b="0" i="1" dirty="0" err="1" smtClean="0">
                          <a:solidFill>
                            <a:srgbClr val="000000"/>
                          </a:solidFill>
                          <a:latin typeface="Arial"/>
                          <a:ea typeface="+mn-ea"/>
                          <a:cs typeface="+mn-cs"/>
                        </a:rPr>
                        <a:t>ность</a:t>
                      </a:r>
                      <a:r>
                        <a:rPr lang="en-US" sz="900" b="0" i="1" dirty="0" smtClean="0">
                          <a:solidFill>
                            <a:srgbClr val="000000"/>
                          </a:solidFill>
                          <a:latin typeface="Arial"/>
                          <a:ea typeface="+mn-ea"/>
                          <a:cs typeface="+mn-cs"/>
                        </a:rPr>
                        <a:t> </a:t>
                      </a:r>
                      <a:r>
                        <a:rPr lang="en-US" sz="900" b="0" i="1" dirty="0" err="1">
                          <a:solidFill>
                            <a:srgbClr val="000000"/>
                          </a:solidFill>
                          <a:latin typeface="Arial"/>
                          <a:ea typeface="+mn-ea"/>
                          <a:cs typeface="+mn-cs"/>
                        </a:rPr>
                        <a:t>платформа</a:t>
                      </a:r>
                      <a:r>
                        <a:rPr lang="en-US" sz="900" b="0" i="1" baseline="0" dirty="0">
                          <a:solidFill>
                            <a:srgbClr val="000000"/>
                          </a:solidFill>
                          <a:latin typeface="Arial"/>
                          <a:ea typeface="+mn-ea"/>
                          <a:cs typeface="+mn-cs"/>
                        </a:rPr>
                        <a:t> </a:t>
                      </a:r>
                      <a:r>
                        <a:rPr lang="en-US" sz="900" b="0" i="1" dirty="0" smtClean="0">
                          <a:solidFill>
                            <a:srgbClr val="000000"/>
                          </a:solidFill>
                          <a:latin typeface="Arial"/>
                          <a:ea typeface="+mn-ea"/>
                          <a:cs typeface="+mn-cs"/>
                        </a:rPr>
                        <a:t>с</a:t>
                      </a:r>
                      <a:r>
                        <a:rPr lang="ru-RU" sz="900" b="0" i="1" dirty="0" smtClean="0">
                          <a:solidFill>
                            <a:srgbClr val="000000"/>
                          </a:solidFill>
                          <a:latin typeface="Arial"/>
                          <a:ea typeface="+mn-ea"/>
                          <a:cs typeface="+mn-cs"/>
                        </a:rPr>
                        <a:t> </a:t>
                      </a:r>
                      <a:r>
                        <a:rPr lang="en-US" sz="900" b="0" i="1" dirty="0" err="1" smtClean="0">
                          <a:solidFill>
                            <a:srgbClr val="000000"/>
                          </a:solidFill>
                          <a:latin typeface="Arial"/>
                          <a:ea typeface="+mn-ea"/>
                          <a:cs typeface="+mn-cs"/>
                        </a:rPr>
                        <a:t>расширениями</a:t>
                      </a:r>
                      <a:r>
                        <a:rPr lang="en-US" sz="900" b="0" i="1" dirty="0" smtClean="0">
                          <a:solidFill>
                            <a:srgbClr val="000000"/>
                          </a:solidFill>
                          <a:latin typeface="Arial"/>
                          <a:ea typeface="+mn-ea"/>
                          <a:cs typeface="+mn-cs"/>
                        </a:rPr>
                        <a:t> </a:t>
                      </a:r>
                      <a:r>
                        <a:rPr lang="en-US" sz="900" b="0" i="1" dirty="0" err="1">
                          <a:solidFill>
                            <a:srgbClr val="000000"/>
                          </a:solidFill>
                          <a:latin typeface="Arial"/>
                          <a:ea typeface="+mn-ea"/>
                          <a:cs typeface="+mn-cs"/>
                        </a:rPr>
                        <a:t>времени</a:t>
                      </a:r>
                      <a:r>
                        <a:rPr lang="en-US" sz="900" b="0" i="1" dirty="0">
                          <a:solidFill>
                            <a:srgbClr val="000000"/>
                          </a:solidFill>
                          <a:latin typeface="Arial"/>
                          <a:ea typeface="+mn-ea"/>
                          <a:cs typeface="+mn-cs"/>
                        </a:rPr>
                        <a:t> </a:t>
                      </a:r>
                      <a:r>
                        <a:rPr lang="en-US" sz="900" b="0" i="1" dirty="0" smtClean="0">
                          <a:solidFill>
                            <a:srgbClr val="000000"/>
                          </a:solidFill>
                          <a:latin typeface="Arial"/>
                          <a:ea typeface="+mn-ea"/>
                          <a:cs typeface="+mn-cs"/>
                        </a:rPr>
                        <a:t>разработки </a:t>
                      </a:r>
                      <a:r>
                        <a:rPr lang="en-US" sz="900" b="0" i="1" dirty="0">
                          <a:solidFill>
                            <a:srgbClr val="000000"/>
                          </a:solidFill>
                          <a:latin typeface="Arial"/>
                          <a:ea typeface="+mn-ea"/>
                          <a:cs typeface="+mn-cs"/>
                        </a:rPr>
                        <a:t>и </a:t>
                      </a:r>
                      <a:r>
                        <a:rPr lang="en-US" sz="900" b="0" i="1" dirty="0" err="1">
                          <a:solidFill>
                            <a:srgbClr val="000000"/>
                          </a:solidFill>
                          <a:latin typeface="Arial"/>
                          <a:ea typeface="+mn-ea"/>
                          <a:cs typeface="+mn-cs"/>
                        </a:rPr>
                        <a:t>времени</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выполнения</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ориентированными</a:t>
                      </a:r>
                      <a:r>
                        <a:rPr lang="en-US" sz="900" b="0" i="1" dirty="0">
                          <a:solidFill>
                            <a:srgbClr val="000000"/>
                          </a:solidFill>
                          <a:latin typeface="Arial"/>
                          <a:ea typeface="+mn-ea"/>
                          <a:cs typeface="+mn-cs"/>
                        </a:rPr>
                        <a:t> </a:t>
                      </a:r>
                      <a:r>
                        <a:rPr lang="en-US" sz="900" b="0" i="1" dirty="0" err="1" smtClean="0">
                          <a:solidFill>
                            <a:srgbClr val="000000"/>
                          </a:solidFill>
                          <a:latin typeface="Arial"/>
                          <a:ea typeface="+mn-ea"/>
                          <a:cs typeface="+mn-cs"/>
                        </a:rPr>
                        <a:t>на</a:t>
                      </a:r>
                      <a:r>
                        <a:rPr lang="ru-RU" sz="900" b="0" i="1" dirty="0" smtClean="0">
                          <a:solidFill>
                            <a:srgbClr val="000000"/>
                          </a:solidFill>
                          <a:latin typeface="Arial"/>
                          <a:ea typeface="+mn-ea"/>
                          <a:cs typeface="+mn-cs"/>
                        </a:rPr>
                        <a:t> </a:t>
                      </a:r>
                      <a:r>
                        <a:rPr lang="en-US" sz="900" b="0" i="1" dirty="0" err="1" smtClean="0">
                          <a:solidFill>
                            <a:srgbClr val="000000"/>
                          </a:solidFill>
                          <a:latin typeface="Arial"/>
                          <a:ea typeface="+mn-ea"/>
                          <a:cs typeface="+mn-cs"/>
                        </a:rPr>
                        <a:t>мобильность</a:t>
                      </a:r>
                      <a:endParaRPr lang="en-US" sz="900" b="0" i="1" dirty="0">
                        <a:solidFill>
                          <a:srgbClr val="000000"/>
                        </a:solidFill>
                        <a:latin typeface="Arial"/>
                        <a:ea typeface="+mn-ea"/>
                        <a:cs typeface="+mn-cs"/>
                      </a:endParaRPr>
                    </a:p>
                    <a:p>
                      <a:pPr marL="0" algn="l" defTabSz="914400">
                        <a:buNone/>
                      </a:pPr>
                      <a:endParaRPr lang="en-US" sz="900" dirty="0" smtClean="0"/>
                    </a:p>
                  </a:txBody>
                  <a:tcPr marL="36000" marR="36000" marT="108000" marB="108000">
                    <a:lnR w="12700" cap="flat" cmpd="sng" algn="ctr">
                      <a:solidFill>
                        <a:schemeClr val="bg1">
                          <a:lumMod val="7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Основанная</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на</a:t>
                      </a:r>
                      <a:r>
                        <a:rPr lang="en-US" sz="900" b="0" i="0" dirty="0">
                          <a:solidFill>
                            <a:srgbClr val="000000"/>
                          </a:solidFill>
                          <a:latin typeface="Arial"/>
                          <a:ea typeface="Arial Unicode MS"/>
                          <a:cs typeface="Arial Unicode MS"/>
                        </a:rPr>
                        <a:t> Web </a:t>
                      </a:r>
                      <a:r>
                        <a:rPr lang="en-US" sz="900" b="0" i="0" dirty="0" err="1">
                          <a:solidFill>
                            <a:srgbClr val="000000"/>
                          </a:solidFill>
                          <a:latin typeface="Arial"/>
                          <a:ea typeface="Arial Unicode MS"/>
                          <a:cs typeface="Arial Unicode MS"/>
                        </a:rPr>
                        <a:t>мобильность</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с </a:t>
                      </a:r>
                      <a:r>
                        <a:rPr lang="en-US" sz="900" b="0" i="0" dirty="0" err="1">
                          <a:solidFill>
                            <a:srgbClr val="000000"/>
                          </a:solidFill>
                          <a:latin typeface="Arial"/>
                          <a:ea typeface="Arial Unicode MS"/>
                          <a:cs typeface="Arial Unicode MS"/>
                        </a:rPr>
                        <a:t>базовыми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возможностями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администрирования</a:t>
                      </a:r>
                      <a:endParaRPr lang="en-US" sz="900" b="0" i="0" dirty="0">
                        <a:solidFill>
                          <a:srgbClr val="000000"/>
                        </a:solidFill>
                        <a:latin typeface="Arial"/>
                        <a:ea typeface="Arial Unicode MS"/>
                        <a:cs typeface="Arial Unicode MS"/>
                      </a:endParaRP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Доступность</a:t>
                      </a:r>
                      <a:r>
                        <a:rPr lang="en-US" sz="900" b="0" i="0" baseline="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сервисов</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a:t>
                      </a:r>
                      <a:r>
                        <a:rPr lang="en-US" sz="900" b="0" i="0" dirty="0" smtClean="0">
                          <a:solidFill>
                            <a:srgbClr val="000000"/>
                          </a:solidFill>
                          <a:latin typeface="Arial"/>
                          <a:ea typeface="Arial Unicode MS"/>
                          <a:cs typeface="Arial Unicode MS"/>
                        </a:rPr>
                        <a:t>и</a:t>
                      </a:r>
                      <a:r>
                        <a:rPr lang="ru-RU" sz="900" b="0" i="0" dirty="0" smtClean="0">
                          <a:solidFill>
                            <a:srgbClr val="000000"/>
                          </a:solidFill>
                          <a:latin typeface="Arial"/>
                          <a:ea typeface="Arial Unicode MS"/>
                          <a:cs typeface="Arial Unicode MS"/>
                        </a:rPr>
                        <a:t> </a:t>
                      </a:r>
                      <a:r>
                        <a:rPr lang="en-US" sz="900" b="0" i="0" dirty="0" smtClean="0">
                          <a:solidFill>
                            <a:srgbClr val="000000"/>
                          </a:solidFill>
                          <a:latin typeface="Arial"/>
                          <a:ea typeface="Arial Unicode MS"/>
                          <a:cs typeface="Arial Unicode MS"/>
                        </a:rPr>
                        <a:t>API </a:t>
                      </a:r>
                      <a:r>
                        <a:rPr lang="en-US" sz="900" b="0" i="0" baseline="0" dirty="0" err="1" smtClean="0">
                          <a:solidFill>
                            <a:srgbClr val="000000"/>
                          </a:solidFill>
                          <a:latin typeface="Arial"/>
                          <a:ea typeface="Arial Unicode MS"/>
                          <a:cs typeface="Arial Unicode MS"/>
                        </a:rPr>
                        <a:t>для</a:t>
                      </a:r>
                      <a:r>
                        <a:rPr lang="en-US" sz="900" b="0" i="0" baseline="0" dirty="0" smtClean="0">
                          <a:solidFill>
                            <a:srgbClr val="000000"/>
                          </a:solidFill>
                          <a:latin typeface="Arial"/>
                          <a:ea typeface="Arial Unicode MS"/>
                          <a:cs typeface="Arial Unicode MS"/>
                        </a:rPr>
                        <a:t> </a:t>
                      </a:r>
                      <a:r>
                        <a:rPr lang="en-US" sz="900" b="0" i="0" baseline="0" dirty="0" err="1">
                          <a:solidFill>
                            <a:srgbClr val="000000"/>
                          </a:solidFill>
                          <a:latin typeface="Arial"/>
                          <a:ea typeface="Arial Unicode MS"/>
                          <a:cs typeface="Arial Unicode MS"/>
                        </a:rPr>
                        <a:t>работы</a:t>
                      </a:r>
                      <a:r>
                        <a:rPr lang="en-US" sz="900" b="0" i="0" baseline="0" dirty="0">
                          <a:solidFill>
                            <a:srgbClr val="000000"/>
                          </a:solidFill>
                          <a:latin typeface="Arial"/>
                          <a:ea typeface="Arial Unicode MS"/>
                          <a:cs typeface="Arial Unicode MS"/>
                        </a:rPr>
                        <a:t> с </a:t>
                      </a:r>
                      <a:r>
                        <a:rPr lang="en-US" sz="900" b="0" i="0" baseline="0" dirty="0" err="1" smtClean="0">
                          <a:solidFill>
                            <a:srgbClr val="000000"/>
                          </a:solidFill>
                          <a:latin typeface="Arial"/>
                          <a:ea typeface="Arial Unicode MS"/>
                          <a:cs typeface="Arial Unicode MS"/>
                        </a:rPr>
                        <a:t>данными</a:t>
                      </a:r>
                      <a:r>
                        <a:rPr lang="ru-RU" sz="900" b="0" i="0" baseline="0" dirty="0" smtClean="0">
                          <a:solidFill>
                            <a:srgbClr val="000000"/>
                          </a:solidFill>
                          <a:latin typeface="Arial"/>
                          <a:ea typeface="Arial Unicode MS"/>
                          <a:cs typeface="Arial Unicode MS"/>
                        </a:rPr>
                        <a:t> </a:t>
                      </a:r>
                      <a:r>
                        <a:rPr lang="en-US" sz="900" b="0" i="0" dirty="0" err="1" smtClean="0">
                          <a:solidFill>
                            <a:srgbClr val="000000"/>
                          </a:solidFill>
                          <a:latin typeface="Arial"/>
                          <a:ea typeface="Arial Unicode MS"/>
                          <a:cs typeface="Arial Unicode MS"/>
                        </a:rPr>
                        <a:t>на</a:t>
                      </a:r>
                      <a:r>
                        <a:rPr lang="en-US" sz="900" b="0" i="0" dirty="0" smtClean="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стороне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клиента</a:t>
                      </a:r>
                      <a:endParaRPr lang="en-US" sz="900" b="0" i="0" dirty="0">
                        <a:solidFill>
                          <a:srgbClr val="000000"/>
                        </a:solidFill>
                        <a:latin typeface="Arial"/>
                        <a:ea typeface="Arial Unicode MS"/>
                        <a:cs typeface="Arial Unicode MS"/>
                      </a:endParaRP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Выставление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меток</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для</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устройств</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на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основе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ролей</a:t>
                      </a:r>
                      <a:r>
                        <a:rPr lang="en-US" sz="900" b="0" i="0" dirty="0">
                          <a:solidFill>
                            <a:srgbClr val="000000"/>
                          </a:solidFill>
                          <a:latin typeface="Arial"/>
                          <a:ea typeface="Arial Unicode MS"/>
                          <a:cs typeface="Arial Unicode MS"/>
                        </a:rPr>
                        <a:t> </a:t>
                      </a: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Руководство</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внедрению</a:t>
                      </a:r>
                      <a:r>
                        <a:rPr lang="en-US" sz="900" b="0" i="0" dirty="0">
                          <a:solidFill>
                            <a:srgbClr val="000000"/>
                          </a:solidFill>
                          <a:latin typeface="Arial"/>
                          <a:ea typeface="Arial Unicode MS"/>
                          <a:cs typeface="Arial Unicode MS"/>
                        </a:rPr>
                        <a:t> </a:t>
                      </a:r>
                      <a:r>
                        <a:rPr lang="en-US" sz="900" b="0" i="0" dirty="0" smtClean="0">
                          <a:solidFill>
                            <a:srgbClr val="000000"/>
                          </a:solidFill>
                          <a:latin typeface="Arial"/>
                          <a:ea typeface="Arial Unicode MS"/>
                          <a:cs typeface="Arial Unicode MS"/>
                        </a:rPr>
                        <a:t>и</a:t>
                      </a:r>
                      <a:r>
                        <a:rPr lang="ru-RU" sz="900" b="0" i="0" dirty="0" smtClean="0">
                          <a:solidFill>
                            <a:srgbClr val="000000"/>
                          </a:solidFill>
                          <a:latin typeface="Arial"/>
                          <a:ea typeface="Arial Unicode MS"/>
                          <a:cs typeface="Arial Unicode MS"/>
                        </a:rPr>
                        <a:t> </a:t>
                      </a:r>
                      <a:r>
                        <a:rPr lang="en-US" sz="900" b="0" i="0" dirty="0" err="1" smtClean="0">
                          <a:solidFill>
                            <a:srgbClr val="000000"/>
                          </a:solidFill>
                          <a:latin typeface="Arial"/>
                          <a:ea typeface="Arial Unicode MS"/>
                          <a:cs typeface="Arial Unicode MS"/>
                        </a:rPr>
                        <a:t>использованию</a:t>
                      </a:r>
                      <a:r>
                        <a:rPr lang="en-US" sz="900" b="0" i="0" dirty="0" smtClean="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передовых</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практик</a:t>
                      </a:r>
                      <a:r>
                        <a:rPr lang="en-US" sz="900" b="0" i="0" dirty="0">
                          <a:solidFill>
                            <a:srgbClr val="000000"/>
                          </a:solidFill>
                          <a:latin typeface="Arial"/>
                          <a:ea typeface="Arial Unicode MS"/>
                          <a:cs typeface="Arial Unicode MS"/>
                        </a:rPr>
                        <a:t> (с </a:t>
                      </a:r>
                      <a:r>
                        <a:rPr lang="en-US" sz="900" b="0" i="0" dirty="0" err="1">
                          <a:solidFill>
                            <a:srgbClr val="000000"/>
                          </a:solidFill>
                          <a:latin typeface="Arial"/>
                          <a:ea typeface="Arial Unicode MS"/>
                          <a:cs typeface="Arial Unicode MS"/>
                        </a:rPr>
                        <a:t>примерами</a:t>
                      </a:r>
                      <a:r>
                        <a:rPr lang="en-US" sz="900" b="0" i="0" dirty="0">
                          <a:solidFill>
                            <a:srgbClr val="000000"/>
                          </a:solidFill>
                          <a:latin typeface="Arial"/>
                          <a:ea typeface="Arial Unicode MS"/>
                          <a:cs typeface="Arial Unicode MS"/>
                        </a:rPr>
                        <a:t>)</a:t>
                      </a:r>
                    </a:p>
                  </a:txBody>
                  <a:tcPr marL="36000" marR="36000" marT="108000" marB="108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Расширенные</a:t>
                      </a:r>
                      <a:r>
                        <a:rPr lang="en-US" sz="900" b="0" i="0" dirty="0">
                          <a:solidFill>
                            <a:srgbClr val="000000"/>
                          </a:solidFill>
                          <a:latin typeface="Arial"/>
                          <a:ea typeface="Arial Unicode MS"/>
                          <a:cs typeface="Arial Unicode MS"/>
                        </a:rPr>
                        <a:t> и </a:t>
                      </a:r>
                      <a:r>
                        <a:rPr lang="en-US" sz="900" b="0" i="0" dirty="0" err="1">
                          <a:solidFill>
                            <a:srgbClr val="000000"/>
                          </a:solidFill>
                          <a:latin typeface="Arial"/>
                          <a:ea typeface="Arial Unicode MS"/>
                          <a:cs typeface="Arial Unicode MS"/>
                        </a:rPr>
                        <a:t>гибкие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возможности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администрирования</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улучшенное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управление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ролями</a:t>
                      </a:r>
                      <a:r>
                        <a:rPr lang="en-US" sz="900" b="0" i="0" dirty="0">
                          <a:solidFill>
                            <a:srgbClr val="000000"/>
                          </a:solidFill>
                          <a:latin typeface="Arial"/>
                          <a:ea typeface="Arial Unicode MS"/>
                          <a:cs typeface="Arial Unicode MS"/>
                        </a:rPr>
                        <a:t> и </a:t>
                      </a:r>
                      <a:r>
                        <a:rPr lang="en-US" sz="900" b="0" i="0" dirty="0" err="1">
                          <a:solidFill>
                            <a:srgbClr val="000000"/>
                          </a:solidFill>
                          <a:latin typeface="Arial"/>
                          <a:ea typeface="Arial Unicode MS"/>
                          <a:cs typeface="Arial Unicode MS"/>
                        </a:rPr>
                        <a:t>устройствами</a:t>
                      </a:r>
                      <a:r>
                        <a:rPr lang="en-US" sz="900" b="0" i="0" dirty="0">
                          <a:solidFill>
                            <a:srgbClr val="000000"/>
                          </a:solidFill>
                          <a:latin typeface="Arial"/>
                          <a:ea typeface="Arial Unicode MS"/>
                          <a:cs typeface="Arial Unicode MS"/>
                        </a:rPr>
                        <a:t>)</a:t>
                      </a: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Поддержка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приложений</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работающих</a:t>
                      </a:r>
                      <a:r>
                        <a:rPr lang="en-US" sz="900" b="0" i="0" dirty="0">
                          <a:solidFill>
                            <a:srgbClr val="000000"/>
                          </a:solidFill>
                          <a:latin typeface="Arial"/>
                          <a:ea typeface="Arial Unicode MS"/>
                          <a:cs typeface="Arial Unicode MS"/>
                        </a:rPr>
                        <a:t> с </a:t>
                      </a:r>
                      <a:r>
                        <a:rPr lang="en-US" sz="900" b="0" i="0" dirty="0" err="1">
                          <a:solidFill>
                            <a:srgbClr val="000000"/>
                          </a:solidFill>
                          <a:latin typeface="Arial"/>
                          <a:ea typeface="Arial Unicode MS"/>
                          <a:cs typeface="Arial Unicode MS"/>
                        </a:rPr>
                        <a:t>различными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устройствами</a:t>
                      </a:r>
                      <a:r>
                        <a:rPr lang="en-US" sz="900" b="0" i="0" dirty="0">
                          <a:solidFill>
                            <a:srgbClr val="000000"/>
                          </a:solidFill>
                          <a:latin typeface="Arial"/>
                          <a:ea typeface="Arial Unicode MS"/>
                          <a:cs typeface="Arial Unicode MS"/>
                        </a:rPr>
                        <a:t> и </a:t>
                      </a:r>
                      <a:r>
                        <a:rPr lang="en-US" sz="900" b="0" i="0" dirty="0" err="1">
                          <a:solidFill>
                            <a:srgbClr val="000000"/>
                          </a:solidFill>
                          <a:latin typeface="Arial"/>
                          <a:ea typeface="Arial Unicode MS"/>
                          <a:cs typeface="Arial Unicode MS"/>
                        </a:rPr>
                        <a:t>представлениями</a:t>
                      </a:r>
                      <a:r>
                        <a:rPr lang="en-US" sz="900" b="0" i="0" dirty="0">
                          <a:solidFill>
                            <a:srgbClr val="000000"/>
                          </a:solidFill>
                          <a:latin typeface="Arial"/>
                          <a:ea typeface="Arial Unicode MS"/>
                          <a:cs typeface="Arial Unicode MS"/>
                        </a:rPr>
                        <a:t> </a:t>
                      </a: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Управление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корпоративной</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информацией</a:t>
                      </a:r>
                      <a:r>
                        <a:rPr lang="en-US" sz="900" b="0" i="0" dirty="0">
                          <a:solidFill>
                            <a:srgbClr val="000000"/>
                          </a:solidFill>
                          <a:latin typeface="Arial"/>
                          <a:ea typeface="Arial Unicode MS"/>
                          <a:cs typeface="Arial Unicode MS"/>
                        </a:rPr>
                        <a:t> (ECM)</a:t>
                      </a:r>
                    </a:p>
                  </a:txBody>
                  <a:tcPr marL="36000" marR="36000" marT="108000" marB="108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a:buFont typeface="Wingdings" pitchFamily="2" charset="2"/>
                        <a:buNone/>
                      </a:pPr>
                      <a:endParaRPr lang="en-US" sz="900" dirty="0"/>
                    </a:p>
                  </a:txBody>
                  <a:tcPr marL="36000" marR="36000" marT="108000" marB="108000">
                    <a:lnL w="12700" cap="flat" cmpd="sng" algn="ctr">
                      <a:solidFill>
                        <a:schemeClr val="bg1">
                          <a:lumMod val="7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778785">
                <a:tc>
                  <a:txBody>
                    <a:bodyPr/>
                    <a:lstStyle/>
                    <a:p>
                      <a:endParaRPr lang="en-US" sz="900" b="1" dirty="0"/>
                    </a:p>
                  </a:txBody>
                  <a:tcPr marL="36000" marR="36000" marT="108000" marB="108000">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1" indent="-171450" algn="l" defTabSz="914400" rtl="0" eaLnBrk="0" fontAlgn="base" latinLnBrk="0" hangingPunct="0">
                        <a:lnSpc>
                          <a:spcPct val="100000"/>
                        </a:lnSpc>
                        <a:spcBef>
                          <a:spcPts val="200"/>
                        </a:spcBef>
                        <a:spcAft>
                          <a:spcPct val="0"/>
                        </a:spcAft>
                        <a:buClr>
                          <a:srgbClr val="FFC000"/>
                        </a:buClr>
                        <a:buSzPct val="80000"/>
                        <a:buFont typeface="Wingdings" pitchFamily="2" charset="2"/>
                        <a:buChar char="n"/>
                        <a:tabLst/>
                        <a:defRPr/>
                      </a:pPr>
                      <a:endParaRPr lang="en-US" sz="900" kern="1200" dirty="0" smtClean="0">
                        <a:solidFill>
                          <a:schemeClr val="tx1"/>
                        </a:solidFill>
                        <a:latin typeface="Arial" charset="0"/>
                        <a:ea typeface="Arial Unicode MS" pitchFamily="34" charset="-128"/>
                        <a:cs typeface="Arial Unicode MS" pitchFamily="34" charset="-128"/>
                      </a:endParaRPr>
                    </a:p>
                  </a:txBody>
                  <a:tcPr marL="36000" marR="36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lvl="1" indent="-171450" algn="l" defTabSz="914400" rtl="0" eaLnBrk="0" fontAlgn="base" latinLnBrk="0" hangingPunct="0">
                        <a:spcBef>
                          <a:spcPts val="200"/>
                        </a:spcBef>
                        <a:spcAft>
                          <a:spcPct val="0"/>
                        </a:spcAft>
                        <a:buClr>
                          <a:srgbClr val="FFC000"/>
                        </a:buClr>
                        <a:buSzPct val="80000"/>
                        <a:buFont typeface="Wingdings" pitchFamily="2" charset="2"/>
                        <a:buChar char="n"/>
                        <a:defRPr/>
                      </a:pPr>
                      <a:endParaRPr lang="en-US" sz="900" kern="1200" dirty="0" smtClean="0">
                        <a:solidFill>
                          <a:schemeClr val="tx1"/>
                        </a:solidFill>
                        <a:latin typeface="Arial" charset="0"/>
                        <a:ea typeface="Arial Unicode MS" pitchFamily="34" charset="-128"/>
                        <a:cs typeface="Arial Unicode MS" pitchFamily="34" charset="-128"/>
                      </a:endParaRPr>
                    </a:p>
                  </a:txBody>
                  <a:tcPr marL="36000" marR="36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lvl="1" indent="-171450" algn="l" defTabSz="914400" rtl="0" eaLnBrk="0" fontAlgn="base" latinLnBrk="0" hangingPunct="0">
                        <a:spcBef>
                          <a:spcPts val="200"/>
                        </a:spcBef>
                        <a:spcAft>
                          <a:spcPct val="0"/>
                        </a:spcAft>
                        <a:buClr>
                          <a:srgbClr val="FFC000"/>
                        </a:buClr>
                        <a:buSzPct val="80000"/>
                        <a:buFont typeface="Wingdings" pitchFamily="2" charset="2"/>
                        <a:buChar char="n"/>
                        <a:defRPr/>
                      </a:pPr>
                      <a:endParaRPr lang="en-US" sz="900" kern="1200" dirty="0" smtClean="0">
                        <a:solidFill>
                          <a:schemeClr val="tx1"/>
                        </a:solidFill>
                        <a:latin typeface="Arial" charset="0"/>
                        <a:ea typeface="Arial Unicode MS" pitchFamily="34" charset="-128"/>
                        <a:cs typeface="Arial Unicode MS" pitchFamily="34" charset="-128"/>
                      </a:endParaRPr>
                    </a:p>
                  </a:txBody>
                  <a:tcPr marL="36000" marR="36000" marT="108000" marB="108000">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06114">
                <a:tc>
                  <a:txBody>
                    <a:bodyPr/>
                    <a:lstStyle/>
                    <a:p>
                      <a:pPr marL="0" algn="l" defTabSz="914400">
                        <a:buNone/>
                      </a:pPr>
                      <a:r>
                        <a:rPr lang="en-US" sz="1200" b="1" i="0" dirty="0" err="1">
                          <a:solidFill>
                            <a:srgbClr val="0076CB"/>
                          </a:solidFill>
                          <a:latin typeface="Arial"/>
                          <a:ea typeface="+mn-ea"/>
                          <a:cs typeface="+mn-cs"/>
                        </a:rPr>
                        <a:t>Передовое</a:t>
                      </a:r>
                      <a:r>
                        <a:rPr lang="en-US" sz="1200" b="1" i="0" dirty="0">
                          <a:solidFill>
                            <a:srgbClr val="0076CB"/>
                          </a:solidFill>
                          <a:latin typeface="Arial"/>
                          <a:ea typeface="+mn-ea"/>
                          <a:cs typeface="+mn-cs"/>
                        </a:rPr>
                        <a:t> </a:t>
                      </a:r>
                      <a:r>
                        <a:rPr lang="en-US" sz="1200" b="1" i="0" dirty="0" err="1">
                          <a:solidFill>
                            <a:srgbClr val="0076CB"/>
                          </a:solidFill>
                          <a:latin typeface="Arial"/>
                          <a:ea typeface="+mn-ea"/>
                          <a:cs typeface="+mn-cs"/>
                        </a:rPr>
                        <a:t>решение</a:t>
                      </a:r>
                      <a:endParaRPr lang="en-US" sz="1200" b="1" i="0" dirty="0">
                        <a:solidFill>
                          <a:srgbClr val="0076CB"/>
                        </a:solidFill>
                        <a:latin typeface="Arial"/>
                        <a:ea typeface="+mn-ea"/>
                        <a:cs typeface="+mn-cs"/>
                      </a:endParaRPr>
                    </a:p>
                    <a:p>
                      <a:pPr marL="0" marR="0" indent="0" algn="l" defTabSz="914400">
                        <a:lnSpc>
                          <a:spcPct val="100000"/>
                        </a:lnSpc>
                        <a:spcBef>
                          <a:spcPts val="0"/>
                        </a:spcBef>
                        <a:spcAft>
                          <a:spcPts val="0"/>
                        </a:spcAft>
                        <a:buNone/>
                      </a:pPr>
                      <a:r>
                        <a:rPr lang="en-US" sz="900" b="0" i="0" dirty="0">
                          <a:solidFill>
                            <a:srgbClr val="000000"/>
                          </a:solidFill>
                          <a:latin typeface="Arial"/>
                          <a:ea typeface="+mn-ea"/>
                          <a:cs typeface="+mn-cs"/>
                        </a:rPr>
                        <a:t/>
                      </a:r>
                      <a:br>
                        <a:rPr lang="en-US" sz="900" b="0" i="0" dirty="0">
                          <a:solidFill>
                            <a:srgbClr val="000000"/>
                          </a:solidFill>
                          <a:latin typeface="Arial"/>
                          <a:ea typeface="+mn-ea"/>
                          <a:cs typeface="+mn-cs"/>
                        </a:rPr>
                      </a:br>
                      <a:r>
                        <a:rPr lang="en-US" sz="900" b="1" i="1" dirty="0" err="1">
                          <a:solidFill>
                            <a:srgbClr val="000000"/>
                          </a:solidFill>
                          <a:latin typeface="Arial"/>
                          <a:ea typeface="+mn-ea"/>
                          <a:cs typeface="+mn-cs"/>
                        </a:rPr>
                        <a:t>Аннотация</a:t>
                      </a:r>
                      <a:r>
                        <a:rPr lang="en-US" sz="900" b="1" i="1" baseline="0" dirty="0">
                          <a:solidFill>
                            <a:srgbClr val="000000"/>
                          </a:solidFill>
                          <a:latin typeface="Arial"/>
                          <a:ea typeface="+mn-ea"/>
                          <a:cs typeface="+mn-cs"/>
                        </a:rPr>
                        <a:t>: </a:t>
                      </a:r>
                      <a:r>
                        <a:rPr lang="ru-RU" sz="900" b="0" i="1" dirty="0" smtClean="0">
                          <a:solidFill>
                            <a:srgbClr val="000000"/>
                          </a:solidFill>
                          <a:latin typeface="Arial"/>
                          <a:ea typeface="+mn-ea"/>
                          <a:cs typeface="+mn-cs"/>
                        </a:rPr>
                        <a:t>и</a:t>
                      </a:r>
                      <a:r>
                        <a:rPr lang="en-US" sz="900" b="0" i="1" dirty="0" err="1" smtClean="0">
                          <a:solidFill>
                            <a:srgbClr val="000000"/>
                          </a:solidFill>
                          <a:latin typeface="Arial"/>
                          <a:ea typeface="+mn-ea"/>
                          <a:cs typeface="+mn-cs"/>
                        </a:rPr>
                        <a:t>нтеграция</a:t>
                      </a:r>
                      <a:r>
                        <a:rPr lang="en-US" sz="900" b="0" i="1" dirty="0" smtClean="0">
                          <a:solidFill>
                            <a:srgbClr val="000000"/>
                          </a:solidFill>
                          <a:latin typeface="Arial"/>
                          <a:ea typeface="+mn-ea"/>
                          <a:cs typeface="+mn-cs"/>
                        </a:rPr>
                        <a:t> </a:t>
                      </a:r>
                      <a:r>
                        <a:rPr lang="en-US" sz="900" b="0" i="1" dirty="0" err="1" smtClean="0">
                          <a:solidFill>
                            <a:srgbClr val="000000"/>
                          </a:solidFill>
                          <a:latin typeface="Arial"/>
                          <a:ea typeface="+mn-ea"/>
                          <a:cs typeface="+mn-cs"/>
                        </a:rPr>
                        <a:t>возможностей</a:t>
                      </a:r>
                      <a:r>
                        <a:rPr lang="en-US" sz="900" b="0" i="1" dirty="0" smtClean="0">
                          <a:solidFill>
                            <a:srgbClr val="000000"/>
                          </a:solidFill>
                          <a:latin typeface="Arial"/>
                          <a:ea typeface="+mn-ea"/>
                          <a:cs typeface="+mn-cs"/>
                        </a:rPr>
                        <a:t> </a:t>
                      </a:r>
                      <a:r>
                        <a:rPr lang="en-US" sz="900" b="0" i="1" dirty="0">
                          <a:solidFill>
                            <a:srgbClr val="000000"/>
                          </a:solidFill>
                          <a:latin typeface="Arial"/>
                          <a:ea typeface="+mn-ea"/>
                          <a:cs typeface="+mn-cs"/>
                        </a:rPr>
                        <a:t>«</a:t>
                      </a:r>
                      <a:r>
                        <a:rPr lang="en-US" sz="900" b="0" i="1" dirty="0" err="1">
                          <a:solidFill>
                            <a:srgbClr val="000000"/>
                          </a:solidFill>
                          <a:latin typeface="Arial"/>
                          <a:ea typeface="+mn-ea"/>
                          <a:cs typeface="+mn-cs"/>
                        </a:rPr>
                        <a:t>Портала</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предприятия</a:t>
                      </a:r>
                      <a:r>
                        <a:rPr lang="en-US" sz="900" b="0" i="1" dirty="0">
                          <a:solidFill>
                            <a:srgbClr val="000000"/>
                          </a:solidFill>
                          <a:latin typeface="Arial"/>
                          <a:ea typeface="+mn-ea"/>
                          <a:cs typeface="+mn-cs"/>
                        </a:rPr>
                        <a:t>» SAP </a:t>
                      </a:r>
                      <a:r>
                        <a:rPr lang="en-US" sz="900" b="0" i="1" dirty="0" err="1">
                          <a:solidFill>
                            <a:srgbClr val="000000"/>
                          </a:solidFill>
                          <a:latin typeface="Arial"/>
                          <a:ea typeface="+mn-ea"/>
                          <a:cs typeface="+mn-cs"/>
                        </a:rPr>
                        <a:t>NetWeaver</a:t>
                      </a:r>
                      <a:r>
                        <a:rPr lang="en-US" sz="900" b="0" i="1" dirty="0">
                          <a:solidFill>
                            <a:srgbClr val="000000"/>
                          </a:solidFill>
                          <a:latin typeface="Arial"/>
                          <a:ea typeface="+mn-ea"/>
                          <a:cs typeface="+mn-cs"/>
                        </a:rPr>
                        <a:t> </a:t>
                      </a:r>
                      <a:r>
                        <a:rPr lang="en-US" sz="900" b="0" i="1" dirty="0" smtClean="0">
                          <a:solidFill>
                            <a:srgbClr val="000000"/>
                          </a:solidFill>
                          <a:latin typeface="Arial"/>
                          <a:ea typeface="+mn-ea"/>
                          <a:cs typeface="+mn-cs"/>
                        </a:rPr>
                        <a:t>и</a:t>
                      </a:r>
                      <a:r>
                        <a:rPr lang="ru-RU" sz="900" b="0" i="1" dirty="0" smtClean="0">
                          <a:solidFill>
                            <a:srgbClr val="000000"/>
                          </a:solidFill>
                          <a:latin typeface="Arial"/>
                          <a:ea typeface="+mn-ea"/>
                          <a:cs typeface="+mn-cs"/>
                        </a:rPr>
                        <a:t> </a:t>
                      </a:r>
                      <a:r>
                        <a:rPr lang="en-US" sz="900" b="0" i="1" dirty="0" err="1" smtClean="0">
                          <a:solidFill>
                            <a:srgbClr val="000000"/>
                          </a:solidFill>
                          <a:latin typeface="Arial"/>
                          <a:ea typeface="+mn-ea"/>
                          <a:cs typeface="+mn-cs"/>
                        </a:rPr>
                        <a:t>возможностей</a:t>
                      </a:r>
                      <a:r>
                        <a:rPr lang="en-US" sz="900" b="0" i="1" dirty="0" smtClean="0">
                          <a:solidFill>
                            <a:srgbClr val="000000"/>
                          </a:solidFill>
                          <a:latin typeface="Arial"/>
                          <a:ea typeface="+mn-ea"/>
                          <a:cs typeface="+mn-cs"/>
                        </a:rPr>
                        <a:t> </a:t>
                      </a:r>
                      <a:r>
                        <a:rPr lang="en-US" sz="900" b="0" i="1" dirty="0" err="1">
                          <a:solidFill>
                            <a:srgbClr val="000000"/>
                          </a:solidFill>
                          <a:latin typeface="Arial"/>
                          <a:ea typeface="+mn-ea"/>
                          <a:cs typeface="+mn-cs"/>
                        </a:rPr>
                        <a:t>для</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работы</a:t>
                      </a:r>
                      <a:r>
                        <a:rPr lang="en-US" sz="900" b="0" i="1" dirty="0">
                          <a:solidFill>
                            <a:srgbClr val="000000"/>
                          </a:solidFill>
                          <a:latin typeface="Arial"/>
                          <a:ea typeface="+mn-ea"/>
                          <a:cs typeface="+mn-cs"/>
                        </a:rPr>
                        <a:t> </a:t>
                      </a:r>
                      <a:r>
                        <a:rPr lang="en-US" sz="900" b="0" i="1" dirty="0" smtClean="0">
                          <a:solidFill>
                            <a:srgbClr val="000000"/>
                          </a:solidFill>
                          <a:latin typeface="Arial"/>
                          <a:ea typeface="+mn-ea"/>
                          <a:cs typeface="+mn-cs"/>
                        </a:rPr>
                        <a:t>с</a:t>
                      </a:r>
                      <a:r>
                        <a:rPr lang="ru-RU" sz="900" b="0" i="1" dirty="0" smtClean="0">
                          <a:solidFill>
                            <a:srgbClr val="000000"/>
                          </a:solidFill>
                          <a:latin typeface="Arial"/>
                          <a:ea typeface="+mn-ea"/>
                          <a:cs typeface="+mn-cs"/>
                        </a:rPr>
                        <a:t> </a:t>
                      </a:r>
                      <a:r>
                        <a:rPr lang="en-US" sz="900" b="0" i="1" dirty="0" err="1" smtClean="0">
                          <a:solidFill>
                            <a:srgbClr val="000000"/>
                          </a:solidFill>
                          <a:latin typeface="Arial"/>
                          <a:ea typeface="+mn-ea"/>
                          <a:cs typeface="+mn-cs"/>
                        </a:rPr>
                        <a:t>мобильными</a:t>
                      </a:r>
                      <a:r>
                        <a:rPr lang="en-US" sz="900" b="0" i="1" dirty="0" smtClean="0">
                          <a:solidFill>
                            <a:srgbClr val="000000"/>
                          </a:solidFill>
                          <a:latin typeface="Arial"/>
                          <a:ea typeface="+mn-ea"/>
                          <a:cs typeface="+mn-cs"/>
                        </a:rPr>
                        <a:t> </a:t>
                      </a:r>
                      <a:r>
                        <a:rPr lang="en-US" sz="900" b="0" i="1" dirty="0" err="1">
                          <a:solidFill>
                            <a:srgbClr val="000000"/>
                          </a:solidFill>
                          <a:latin typeface="Arial"/>
                          <a:ea typeface="+mn-ea"/>
                          <a:cs typeface="+mn-cs"/>
                        </a:rPr>
                        <a:t>устройствами</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платформы</a:t>
                      </a:r>
                      <a:r>
                        <a:rPr lang="en-US" sz="900" b="0" i="1" dirty="0">
                          <a:solidFill>
                            <a:srgbClr val="000000"/>
                          </a:solidFill>
                          <a:latin typeface="Arial"/>
                          <a:ea typeface="+mn-ea"/>
                          <a:cs typeface="+mn-cs"/>
                        </a:rPr>
                        <a:t> </a:t>
                      </a:r>
                      <a:r>
                        <a:rPr lang="ru-RU" sz="900" b="0" i="1" dirty="0" smtClean="0">
                          <a:solidFill>
                            <a:srgbClr val="000000"/>
                          </a:solidFill>
                          <a:latin typeface="Arial"/>
                          <a:ea typeface="+mn-ea"/>
                          <a:cs typeface="+mn-cs"/>
                        </a:rPr>
                        <a:t>«</a:t>
                      </a:r>
                      <a:r>
                        <a:rPr lang="en-US" sz="900" b="0" i="1" dirty="0" smtClean="0">
                          <a:solidFill>
                            <a:srgbClr val="000000"/>
                          </a:solidFill>
                          <a:latin typeface="Arial"/>
                          <a:ea typeface="+mn-ea"/>
                          <a:cs typeface="+mn-cs"/>
                        </a:rPr>
                        <a:t>Sybase </a:t>
                      </a:r>
                      <a:r>
                        <a:rPr lang="en-US" sz="900" b="0" i="1" dirty="0">
                          <a:solidFill>
                            <a:srgbClr val="000000"/>
                          </a:solidFill>
                          <a:latin typeface="Arial"/>
                          <a:ea typeface="+mn-ea"/>
                          <a:cs typeface="+mn-cs"/>
                        </a:rPr>
                        <a:t>Unwired </a:t>
                      </a:r>
                      <a:r>
                        <a:rPr lang="en-US" sz="900" b="0" i="1" dirty="0" smtClean="0">
                          <a:solidFill>
                            <a:srgbClr val="000000"/>
                          </a:solidFill>
                          <a:latin typeface="Arial"/>
                          <a:ea typeface="+mn-ea"/>
                          <a:cs typeface="+mn-cs"/>
                        </a:rPr>
                        <a:t>Platform</a:t>
                      </a:r>
                      <a:r>
                        <a:rPr lang="ru-RU" sz="900" b="0" i="1" dirty="0" smtClean="0">
                          <a:solidFill>
                            <a:srgbClr val="000000"/>
                          </a:solidFill>
                          <a:latin typeface="Arial"/>
                          <a:ea typeface="+mn-ea"/>
                          <a:cs typeface="+mn-cs"/>
                        </a:rPr>
                        <a:t>»</a:t>
                      </a:r>
                      <a:r>
                        <a:rPr lang="en-US" sz="900" b="0" i="1" dirty="0" smtClean="0">
                          <a:solidFill>
                            <a:srgbClr val="000000"/>
                          </a:solidFill>
                          <a:latin typeface="Arial"/>
                          <a:ea typeface="+mn-ea"/>
                          <a:cs typeface="+mn-cs"/>
                        </a:rPr>
                        <a:t> </a:t>
                      </a:r>
                      <a:r>
                        <a:rPr lang="en-US" sz="900" b="0" i="1" dirty="0">
                          <a:solidFill>
                            <a:srgbClr val="000000"/>
                          </a:solidFill>
                          <a:latin typeface="Arial"/>
                          <a:ea typeface="+mn-ea"/>
                          <a:cs typeface="+mn-cs"/>
                        </a:rPr>
                        <a:t>в </a:t>
                      </a:r>
                      <a:r>
                        <a:rPr lang="en-US" sz="900" b="0" i="1" dirty="0" err="1">
                          <a:solidFill>
                            <a:srgbClr val="000000"/>
                          </a:solidFill>
                          <a:latin typeface="Arial"/>
                          <a:ea typeface="+mn-ea"/>
                          <a:cs typeface="+mn-cs"/>
                        </a:rPr>
                        <a:t>единую</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платформу</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приложений</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ориентированную</a:t>
                      </a:r>
                      <a:r>
                        <a:rPr lang="en-US" sz="900" b="0" i="1" dirty="0">
                          <a:solidFill>
                            <a:srgbClr val="000000"/>
                          </a:solidFill>
                          <a:latin typeface="Arial"/>
                          <a:ea typeface="+mn-ea"/>
                          <a:cs typeface="+mn-cs"/>
                        </a:rPr>
                        <a:t> </a:t>
                      </a:r>
                      <a:r>
                        <a:rPr lang="en-US" sz="900" b="0" i="1" spc="-20" baseline="0" dirty="0" err="1" smtClean="0">
                          <a:solidFill>
                            <a:srgbClr val="000000"/>
                          </a:solidFill>
                          <a:latin typeface="Arial"/>
                          <a:ea typeface="+mn-ea"/>
                          <a:cs typeface="+mn-cs"/>
                        </a:rPr>
                        <a:t>на</a:t>
                      </a:r>
                      <a:r>
                        <a:rPr lang="ru-RU" sz="900" b="0" i="1" spc="-20" baseline="0" dirty="0" smtClean="0">
                          <a:solidFill>
                            <a:srgbClr val="000000"/>
                          </a:solidFill>
                          <a:latin typeface="Arial"/>
                          <a:ea typeface="+mn-ea"/>
                          <a:cs typeface="+mn-cs"/>
                        </a:rPr>
                        <a:t> </a:t>
                      </a:r>
                      <a:r>
                        <a:rPr lang="en-US" sz="900" b="0" i="1" spc="-20" baseline="0" dirty="0" err="1" smtClean="0">
                          <a:solidFill>
                            <a:srgbClr val="000000"/>
                          </a:solidFill>
                          <a:latin typeface="Arial"/>
                          <a:ea typeface="+mn-ea"/>
                          <a:cs typeface="+mn-cs"/>
                        </a:rPr>
                        <a:t>пользователей</a:t>
                      </a:r>
                      <a:r>
                        <a:rPr lang="en-US" sz="900" b="0" i="1" spc="-20" baseline="0" dirty="0" smtClean="0">
                          <a:solidFill>
                            <a:srgbClr val="000000"/>
                          </a:solidFill>
                          <a:latin typeface="Arial"/>
                          <a:ea typeface="+mn-ea"/>
                          <a:cs typeface="+mn-cs"/>
                        </a:rPr>
                        <a:t> и</a:t>
                      </a:r>
                      <a:r>
                        <a:rPr lang="ru-RU" sz="900" b="0" i="1" spc="-20" baseline="0" dirty="0" smtClean="0">
                          <a:solidFill>
                            <a:srgbClr val="000000"/>
                          </a:solidFill>
                          <a:latin typeface="Arial"/>
                          <a:ea typeface="+mn-ea"/>
                          <a:cs typeface="+mn-cs"/>
                        </a:rPr>
                        <a:t> </a:t>
                      </a:r>
                      <a:r>
                        <a:rPr lang="en-US" sz="900" b="0" i="1" spc="-20" baseline="0" dirty="0" err="1" smtClean="0">
                          <a:solidFill>
                            <a:srgbClr val="000000"/>
                          </a:solidFill>
                          <a:latin typeface="Arial"/>
                          <a:ea typeface="+mn-ea"/>
                          <a:cs typeface="+mn-cs"/>
                        </a:rPr>
                        <a:t>поддерживающую</a:t>
                      </a:r>
                      <a:r>
                        <a:rPr lang="en-US" sz="900" b="0" i="1" spc="-20" baseline="0" dirty="0" smtClean="0">
                          <a:solidFill>
                            <a:srgbClr val="000000"/>
                          </a:solidFill>
                          <a:latin typeface="Arial"/>
                          <a:ea typeface="+mn-ea"/>
                          <a:cs typeface="+mn-cs"/>
                        </a:rPr>
                        <a:t> </a:t>
                      </a:r>
                      <a:r>
                        <a:rPr lang="en-US" sz="900" b="0" i="1" dirty="0" err="1">
                          <a:solidFill>
                            <a:srgbClr val="000000"/>
                          </a:solidFill>
                          <a:latin typeface="Arial"/>
                          <a:ea typeface="+mn-ea"/>
                          <a:cs typeface="+mn-cs"/>
                        </a:rPr>
                        <a:t>широкий</a:t>
                      </a:r>
                      <a:r>
                        <a:rPr lang="en-US" sz="900" b="0" i="1" dirty="0">
                          <a:solidFill>
                            <a:srgbClr val="000000"/>
                          </a:solidFill>
                          <a:latin typeface="Arial"/>
                          <a:ea typeface="+mn-ea"/>
                          <a:cs typeface="+mn-cs"/>
                        </a:rPr>
                        <a:t> </a:t>
                      </a:r>
                      <a:r>
                        <a:rPr lang="en-US" sz="900" b="0" i="1" dirty="0" err="1">
                          <a:solidFill>
                            <a:srgbClr val="000000"/>
                          </a:solidFill>
                          <a:latin typeface="Arial"/>
                          <a:ea typeface="+mn-ea"/>
                          <a:cs typeface="+mn-cs"/>
                        </a:rPr>
                        <a:t>спектр</a:t>
                      </a:r>
                      <a:r>
                        <a:rPr lang="en-US" sz="900" b="0" i="1" dirty="0">
                          <a:solidFill>
                            <a:srgbClr val="000000"/>
                          </a:solidFill>
                          <a:latin typeface="Arial"/>
                          <a:ea typeface="+mn-ea"/>
                          <a:cs typeface="+mn-cs"/>
                        </a:rPr>
                        <a:t> </a:t>
                      </a:r>
                      <a:r>
                        <a:rPr lang="en-US" sz="900" b="0" i="1" dirty="0" err="1" smtClean="0">
                          <a:solidFill>
                            <a:srgbClr val="000000"/>
                          </a:solidFill>
                          <a:latin typeface="Arial"/>
                          <a:ea typeface="+mn-ea"/>
                          <a:cs typeface="+mn-cs"/>
                        </a:rPr>
                        <a:t>устройств</a:t>
                      </a:r>
                      <a:endParaRPr lang="en-US" sz="900" b="0" i="1" dirty="0">
                        <a:solidFill>
                          <a:srgbClr val="000000"/>
                        </a:solidFill>
                        <a:latin typeface="Arial"/>
                        <a:ea typeface="+mn-ea"/>
                        <a:cs typeface="+mn-cs"/>
                      </a:endParaRPr>
                    </a:p>
                  </a:txBody>
                  <a:tcPr marL="36000" marR="36000" marT="108000" marB="108000">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1" indent="-171450" algn="l" defTabSz="914400" rtl="0" eaLnBrk="0" fontAlgn="base" latinLnBrk="0" hangingPunct="0">
                        <a:lnSpc>
                          <a:spcPct val="100000"/>
                        </a:lnSpc>
                        <a:spcBef>
                          <a:spcPts val="200"/>
                        </a:spcBef>
                        <a:spcAft>
                          <a:spcPct val="0"/>
                        </a:spcAft>
                        <a:buClr>
                          <a:srgbClr val="FFC000"/>
                        </a:buClr>
                        <a:buSzPct val="80000"/>
                        <a:buFont typeface="Wingdings" pitchFamily="2" charset="2"/>
                        <a:buChar char="n"/>
                        <a:tabLst/>
                        <a:defRPr/>
                      </a:pPr>
                      <a:endParaRPr lang="en-US" sz="900" kern="1200" dirty="0" smtClean="0">
                        <a:solidFill>
                          <a:schemeClr val="tx1"/>
                        </a:solidFill>
                        <a:latin typeface="Arial" charset="0"/>
                        <a:ea typeface="Arial Unicode MS" pitchFamily="34" charset="-128"/>
                        <a:cs typeface="Arial Unicode MS" pitchFamily="34" charset="-128"/>
                      </a:endParaRPr>
                    </a:p>
                  </a:txBody>
                  <a:tcPr marL="36000" marR="36000" marT="108000" marB="108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Хостинг</a:t>
                      </a:r>
                      <a:r>
                        <a:rPr lang="en-US" sz="900" b="0" i="0" dirty="0">
                          <a:solidFill>
                            <a:srgbClr val="000000"/>
                          </a:solidFill>
                          <a:latin typeface="Arial"/>
                          <a:ea typeface="Arial Unicode MS"/>
                          <a:cs typeface="Arial Unicode MS"/>
                        </a:rPr>
                        <a:t> HTML Sybase Unwired Platform и </a:t>
                      </a:r>
                      <a:r>
                        <a:rPr lang="en-US" sz="900" b="0" i="0" dirty="0" err="1">
                          <a:solidFill>
                            <a:srgbClr val="000000"/>
                          </a:solidFill>
                          <a:latin typeface="Arial"/>
                          <a:ea typeface="Arial Unicode MS"/>
                          <a:cs typeface="Arial Unicode MS"/>
                        </a:rPr>
                        <a:t>использование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сервисов</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предоставляющих</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компоненты</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мобильного</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интерфейса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endParaRPr lang="en-US" sz="900" b="0" i="0" dirty="0">
                        <a:solidFill>
                          <a:srgbClr val="000000"/>
                        </a:solidFill>
                        <a:latin typeface="Arial"/>
                        <a:ea typeface="Arial Unicode MS"/>
                        <a:cs typeface="Arial Unicode MS"/>
                      </a:endParaRPr>
                    </a:p>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Расширенные</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возможности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работы</a:t>
                      </a:r>
                      <a:r>
                        <a:rPr lang="en-US" sz="900" b="0" i="0" dirty="0">
                          <a:solidFill>
                            <a:srgbClr val="000000"/>
                          </a:solidFill>
                          <a:latin typeface="Arial"/>
                          <a:ea typeface="Arial Unicode MS"/>
                          <a:cs typeface="Arial Unicode MS"/>
                        </a:rPr>
                        <a:t> с </a:t>
                      </a:r>
                      <a:r>
                        <a:rPr lang="en-US" sz="900" b="0" i="0" dirty="0" err="1">
                          <a:solidFill>
                            <a:srgbClr val="000000"/>
                          </a:solidFill>
                          <a:latin typeface="Arial"/>
                          <a:ea typeface="Arial Unicode MS"/>
                          <a:cs typeface="Arial Unicode MS"/>
                        </a:rPr>
                        <a:t>мобильными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устройствами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работа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оффлайн</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отправка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данных</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на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устройства</a:t>
                      </a:r>
                      <a:r>
                        <a:rPr lang="en-US" sz="900" b="0" i="0" dirty="0">
                          <a:solidFill>
                            <a:srgbClr val="000000"/>
                          </a:solidFill>
                          <a:latin typeface="Arial"/>
                          <a:ea typeface="Arial Unicode MS"/>
                          <a:cs typeface="Arial Unicode MS"/>
                        </a:rPr>
                        <a:t> </a:t>
                      </a:r>
                      <a:r>
                        <a:rPr lang="en-US" sz="900" b="0" i="0" dirty="0" smtClean="0">
                          <a:solidFill>
                            <a:srgbClr val="000000"/>
                          </a:solidFill>
                          <a:latin typeface="Arial"/>
                          <a:ea typeface="Arial Unicode MS"/>
                          <a:cs typeface="Arial Unicode MS"/>
                        </a:rPr>
                        <a:t>и</a:t>
                      </a:r>
                      <a:r>
                        <a:rPr lang="ru-RU" sz="900" b="0" i="0" dirty="0" smtClean="0">
                          <a:solidFill>
                            <a:srgbClr val="000000"/>
                          </a:solidFill>
                          <a:latin typeface="Arial"/>
                          <a:ea typeface="Arial Unicode MS"/>
                          <a:cs typeface="Arial Unicode MS"/>
                        </a:rPr>
                        <a:t> </a:t>
                      </a:r>
                      <a:r>
                        <a:rPr lang="en-US" sz="900" b="0" i="0" dirty="0" err="1" smtClean="0">
                          <a:solidFill>
                            <a:srgbClr val="000000"/>
                          </a:solidFill>
                          <a:latin typeface="Arial"/>
                          <a:ea typeface="Arial Unicode MS"/>
                          <a:cs typeface="Arial Unicode MS"/>
                        </a:rPr>
                        <a:t>использование</a:t>
                      </a:r>
                      <a:r>
                        <a:rPr lang="en-US" sz="900" b="0" i="0" dirty="0" smtClean="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устройств</a:t>
                      </a:r>
                      <a:endParaRPr lang="en-US" sz="900" b="0" i="0" dirty="0">
                        <a:solidFill>
                          <a:srgbClr val="000000"/>
                        </a:solidFill>
                        <a:latin typeface="Arial"/>
                        <a:ea typeface="Arial Unicode MS"/>
                        <a:cs typeface="Arial Unicode MS"/>
                      </a:endParaRPr>
                    </a:p>
                  </a:txBody>
                  <a:tcPr marL="36000" marR="36000" marT="108000" marB="108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736" marR="0" lvl="1" indent="-173736" algn="l" defTabSz="914400">
                        <a:lnSpc>
                          <a:spcPct val="100000"/>
                        </a:lnSpc>
                        <a:spcBef>
                          <a:spcPts val="400"/>
                        </a:spcBef>
                        <a:spcAft>
                          <a:spcPts val="0"/>
                        </a:spcAft>
                        <a:buClr>
                          <a:srgbClr val="FFC000"/>
                        </a:buClr>
                        <a:buSzPct val="80000"/>
                        <a:buFont typeface="Wingdings"/>
                        <a:buChar char="n"/>
                      </a:pPr>
                      <a:r>
                        <a:rPr lang="en-US" sz="900" b="0" i="0" dirty="0" err="1">
                          <a:solidFill>
                            <a:srgbClr val="000000"/>
                          </a:solidFill>
                          <a:latin typeface="Arial"/>
                          <a:ea typeface="Arial Unicode MS"/>
                          <a:cs typeface="Arial Unicode MS"/>
                        </a:rPr>
                        <a:t>Расширенная</a:t>
                      </a:r>
                      <a:r>
                        <a:rPr lang="en-US" sz="900" b="0" i="0" dirty="0">
                          <a:solidFill>
                            <a:srgbClr val="000000"/>
                          </a:solidFill>
                          <a:latin typeface="Arial"/>
                          <a:ea typeface="Arial Unicode MS"/>
                          <a:cs typeface="Arial Unicode MS"/>
                        </a:rPr>
                        <a:t> и </a:t>
                      </a:r>
                      <a:r>
                        <a:rPr lang="en-US" sz="900" b="0" i="0" dirty="0" err="1">
                          <a:solidFill>
                            <a:srgbClr val="000000"/>
                          </a:solidFill>
                          <a:latin typeface="Arial"/>
                          <a:ea typeface="Arial Unicode MS"/>
                          <a:cs typeface="Arial Unicode MS"/>
                        </a:rPr>
                        <a:t>унифицированная</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среда</a:t>
                      </a:r>
                      <a:r>
                        <a:rPr lang="en-US" sz="900" b="0" i="0" dirty="0">
                          <a:solidFill>
                            <a:srgbClr val="000000"/>
                          </a:solidFill>
                          <a:latin typeface="Arial"/>
                          <a:ea typeface="Arial Unicode MS"/>
                          <a:cs typeface="Arial Unicode MS"/>
                        </a:rPr>
                        <a:t> разработки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и SUP </a:t>
                      </a:r>
                      <a:r>
                        <a:rPr lang="en-US" sz="900" b="0" i="0" dirty="0" smtClean="0">
                          <a:solidFill>
                            <a:srgbClr val="000000"/>
                          </a:solidFill>
                          <a:latin typeface="Arial"/>
                          <a:ea typeface="Arial Unicode MS"/>
                          <a:cs typeface="Arial Unicode MS"/>
                        </a:rPr>
                        <a:t>с</a:t>
                      </a:r>
                      <a:r>
                        <a:rPr lang="ru-RU" sz="900" b="0" i="0" dirty="0" smtClean="0">
                          <a:solidFill>
                            <a:srgbClr val="000000"/>
                          </a:solidFill>
                          <a:latin typeface="Arial"/>
                          <a:ea typeface="Arial Unicode MS"/>
                          <a:cs typeface="Arial Unicode MS"/>
                        </a:rPr>
                        <a:t> </a:t>
                      </a:r>
                      <a:r>
                        <a:rPr lang="en-US" sz="900" b="0" i="0" dirty="0" err="1" smtClean="0">
                          <a:solidFill>
                            <a:srgbClr val="000000"/>
                          </a:solidFill>
                          <a:latin typeface="Arial"/>
                          <a:ea typeface="Arial Unicode MS"/>
                          <a:cs typeface="Arial Unicode MS"/>
                        </a:rPr>
                        <a:t>интегрированными</a:t>
                      </a:r>
                      <a:r>
                        <a:rPr lang="en-US" sz="900" b="0" i="0" dirty="0" smtClean="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компонентами</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интерфейса</a:t>
                      </a:r>
                      <a:r>
                        <a:rPr lang="en-US" sz="900" b="0" i="0" dirty="0">
                          <a:solidFill>
                            <a:srgbClr val="000000"/>
                          </a:solidFill>
                          <a:latin typeface="Arial"/>
                          <a:ea typeface="Arial Unicode MS"/>
                          <a:cs typeface="Arial Unicode MS"/>
                        </a:rPr>
                        <a:t> </a:t>
                      </a:r>
                      <a:r>
                        <a:rPr lang="en-US" sz="900" b="0" i="0" dirty="0" err="1">
                          <a:solidFill>
                            <a:srgbClr val="000000"/>
                          </a:solidFill>
                          <a:latin typeface="Arial"/>
                          <a:ea typeface="Arial Unicode MS"/>
                          <a:cs typeface="Arial Unicode MS"/>
                        </a:rPr>
                        <a:t>портала</a:t>
                      </a:r>
                      <a:r>
                        <a:rPr lang="en-US" sz="900" b="0" i="0" dirty="0">
                          <a:solidFill>
                            <a:srgbClr val="000000"/>
                          </a:solidFill>
                          <a:latin typeface="Arial"/>
                          <a:ea typeface="Arial Unicode MS"/>
                          <a:cs typeface="Arial Unicode MS"/>
                        </a:rPr>
                        <a:t> в </a:t>
                      </a:r>
                      <a:r>
                        <a:rPr lang="en-US" sz="900" b="0" i="0" dirty="0" err="1">
                          <a:solidFill>
                            <a:srgbClr val="000000"/>
                          </a:solidFill>
                          <a:latin typeface="Arial"/>
                          <a:ea typeface="Arial Unicode MS"/>
                          <a:cs typeface="Arial Unicode MS"/>
                        </a:rPr>
                        <a:t>среде</a:t>
                      </a:r>
                      <a:r>
                        <a:rPr lang="en-US" sz="900" b="0" i="0" dirty="0">
                          <a:solidFill>
                            <a:srgbClr val="000000"/>
                          </a:solidFill>
                          <a:latin typeface="Arial"/>
                          <a:ea typeface="Arial Unicode MS"/>
                          <a:cs typeface="Arial Unicode MS"/>
                        </a:rPr>
                        <a:t> разработки SUP</a:t>
                      </a:r>
                    </a:p>
                  </a:txBody>
                  <a:tcPr marL="36000" marR="36000" marT="108000" marB="108000">
                    <a:lnL w="12700" cap="flat" cmpd="sng" algn="ctr">
                      <a:solidFill>
                        <a:schemeClr val="bg1">
                          <a:lumMod val="7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5" name="Diagram 4"/>
          <p:cNvGraphicFramePr/>
          <p:nvPr>
            <p:extLst>
              <p:ext uri="{D42A27DB-BD31-4B8C-83A1-F6EECF244321}">
                <p14:modId xmlns:p14="http://schemas.microsoft.com/office/powerpoint/2010/main" val="2491289721"/>
              </p:ext>
            </p:extLst>
          </p:nvPr>
        </p:nvGraphicFramePr>
        <p:xfrm>
          <a:off x="284162" y="2897332"/>
          <a:ext cx="8516318" cy="1798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
          <p:cNvSpPr>
            <a:spLocks noChangeArrowheads="1"/>
          </p:cNvSpPr>
          <p:nvPr/>
        </p:nvSpPr>
        <p:spPr bwMode="auto">
          <a:xfrm>
            <a:off x="2452914" y="6504057"/>
            <a:ext cx="62078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5900"/>
            <a:ext cx="8496000" cy="895200"/>
          </a:xfrm>
        </p:spPr>
        <p:txBody>
          <a:bodyPr/>
          <a:lstStyle/>
          <a:p>
            <a:pPr algn="l" defTabSz="914400">
              <a:spcBef>
                <a:spcPts val="0"/>
              </a:spcBef>
              <a:buNone/>
            </a:pPr>
            <a:r>
              <a:rPr lang="en-US" sz="2400" b="1" i="0" dirty="0" err="1">
                <a:solidFill>
                  <a:srgbClr val="666666"/>
                </a:solidFill>
                <a:latin typeface="Arial"/>
                <a:ea typeface="+mj-ea"/>
                <a:cs typeface="+mj-cs"/>
              </a:rPr>
              <a:t>Повысьте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доступность</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портала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предприятия</a:t>
            </a:r>
            <a:r>
              <a:rPr lang="en-US" sz="2400" b="1" i="0" dirty="0">
                <a:solidFill>
                  <a:srgbClr val="666666"/>
                </a:solidFill>
                <a:latin typeface="Arial"/>
                <a:ea typeface="+mj-ea"/>
                <a:cs typeface="+mj-cs"/>
              </a:rPr>
              <a:t> </a:t>
            </a:r>
            <a:r>
              <a:rPr lang="en-US" sz="2400" b="1" i="0" dirty="0" smtClean="0">
                <a:solidFill>
                  <a:srgbClr val="666666"/>
                </a:solidFill>
                <a:latin typeface="Arial"/>
                <a:ea typeface="+mj-ea"/>
                <a:cs typeface="+mj-cs"/>
              </a:rPr>
              <a:t>с</a:t>
            </a:r>
            <a:r>
              <a:rPr lang="ru-RU"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мобильных</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устройств</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500" b="0" i="0" dirty="0" err="1">
                <a:solidFill>
                  <a:srgbClr val="666666"/>
                </a:solidFill>
                <a:latin typeface="Arial"/>
                <a:ea typeface="+mj-ea"/>
                <a:cs typeface="+mj-cs"/>
              </a:rPr>
              <a:t>Примеры</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создания</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пользовательского</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интерфейса</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на</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основе</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мобильной</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платформы</a:t>
            </a:r>
            <a:r>
              <a:rPr lang="en-US" sz="1500" b="0" i="0" dirty="0">
                <a:solidFill>
                  <a:srgbClr val="666666"/>
                </a:solidFill>
                <a:latin typeface="Arial"/>
                <a:ea typeface="+mj-ea"/>
                <a:cs typeface="+mj-cs"/>
              </a:rPr>
              <a:t> </a:t>
            </a:r>
            <a:r>
              <a:rPr lang="en-US" sz="1500" b="0" i="0" dirty="0" err="1">
                <a:solidFill>
                  <a:srgbClr val="666666"/>
                </a:solidFill>
                <a:latin typeface="Arial"/>
                <a:ea typeface="+mj-ea"/>
                <a:cs typeface="+mj-cs"/>
              </a:rPr>
              <a:t>портала</a:t>
            </a:r>
            <a:endParaRPr lang="en-US" sz="1500" b="0" i="0" dirty="0">
              <a:solidFill>
                <a:srgbClr val="666666"/>
              </a:solidFill>
              <a:latin typeface="Arial"/>
              <a:ea typeface="+mj-ea"/>
              <a:cs typeface="+mj-cs"/>
            </a:endParaRPr>
          </a:p>
        </p:txBody>
      </p:sp>
      <p:grpSp>
        <p:nvGrpSpPr>
          <p:cNvPr id="3" name="Group 21"/>
          <p:cNvGrpSpPr/>
          <p:nvPr/>
        </p:nvGrpSpPr>
        <p:grpSpPr>
          <a:xfrm>
            <a:off x="350313" y="3583635"/>
            <a:ext cx="1470856" cy="2669411"/>
            <a:chOff x="304133" y="1264863"/>
            <a:chExt cx="1470856" cy="2669411"/>
          </a:xfrm>
        </p:grpSpPr>
        <p:pic>
          <p:nvPicPr>
            <p:cNvPr id="6" name="Picture 2"/>
            <p:cNvPicPr>
              <a:picLocks noChangeAspect="1" noChangeArrowheads="1"/>
            </p:cNvPicPr>
            <p:nvPr/>
          </p:nvPicPr>
          <p:blipFill>
            <a:blip r:embed="rId2" cstate="print"/>
            <a:srcRect/>
            <a:stretch>
              <a:fillRect/>
            </a:stretch>
          </p:blipFill>
          <p:spPr bwMode="auto">
            <a:xfrm>
              <a:off x="304133" y="1264863"/>
              <a:ext cx="1470855" cy="2340000"/>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p:spPr>
        </p:pic>
        <p:sp>
          <p:nvSpPr>
            <p:cNvPr id="10" name="TextBox 9"/>
            <p:cNvSpPr txBox="1"/>
            <p:nvPr/>
          </p:nvSpPr>
          <p:spPr>
            <a:xfrm>
              <a:off x="591293" y="3611108"/>
              <a:ext cx="1183696" cy="323166"/>
            </a:xfrm>
            <a:prstGeom prst="rect">
              <a:avLst/>
            </a:prstGeom>
            <a:noFill/>
          </p:spPr>
          <p:txBody>
            <a:bodyPr wrap="square" lIns="0" tIns="0" rIns="0" bIns="0" rtlCol="0">
              <a:spAutoFit/>
            </a:bodyPr>
            <a:lstStyle/>
            <a:p>
              <a:pPr defTabSz="914400">
                <a:spcBef>
                  <a:spcPts val="420"/>
                </a:spcBef>
                <a:spcAft>
                  <a:spcPts val="0"/>
                </a:spcAft>
                <a:buNone/>
              </a:pPr>
              <a:r>
                <a:rPr lang="en-US" sz="700" b="1" i="0" dirty="0" err="1">
                  <a:solidFill>
                    <a:srgbClr val="0070C0"/>
                  </a:solidFill>
                  <a:latin typeface="Arial"/>
                  <a:ea typeface="Arial Unicode MS"/>
                  <a:cs typeface="Arial Unicode MS"/>
                </a:rPr>
                <a:t>Использование</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страницы</a:t>
              </a:r>
              <a:r>
                <a:rPr lang="en-US" sz="700" b="1" i="0" dirty="0">
                  <a:solidFill>
                    <a:srgbClr val="0070C0"/>
                  </a:solidFill>
                  <a:latin typeface="Arial"/>
                  <a:ea typeface="Arial Unicode MS"/>
                  <a:cs typeface="Arial Unicode MS"/>
                </a:rPr>
                <a:t> </a:t>
              </a:r>
              <a:r>
                <a:rPr lang="en-US" sz="700" b="1" i="0" dirty="0" err="1" smtClean="0">
                  <a:solidFill>
                    <a:srgbClr val="0070C0"/>
                  </a:solidFill>
                  <a:latin typeface="Arial"/>
                  <a:ea typeface="Arial Unicode MS"/>
                  <a:cs typeface="Arial Unicode MS"/>
                </a:rPr>
                <a:t>входа</a:t>
              </a:r>
              <a:r>
                <a:rPr lang="ru-RU" sz="700" b="1" dirty="0">
                  <a:solidFill>
                    <a:srgbClr val="0070C0"/>
                  </a:solidFill>
                  <a:ea typeface="Arial Unicode MS"/>
                  <a:cs typeface="Arial Unicode MS"/>
                </a:rPr>
                <a:t> </a:t>
              </a:r>
              <a:r>
                <a:rPr lang="en-US" sz="700" b="1" i="0" dirty="0" smtClean="0">
                  <a:solidFill>
                    <a:srgbClr val="0070C0"/>
                  </a:solidFill>
                  <a:latin typeface="Arial"/>
                  <a:ea typeface="Arial Unicode MS"/>
                  <a:cs typeface="Arial Unicode MS"/>
                </a:rPr>
                <a:t>в </a:t>
              </a:r>
              <a:r>
                <a:rPr lang="en-US" sz="700" b="1" i="0" dirty="0" err="1">
                  <a:solidFill>
                    <a:srgbClr val="0070C0"/>
                  </a:solidFill>
                  <a:latin typeface="Arial"/>
                  <a:ea typeface="Arial Unicode MS"/>
                  <a:cs typeface="Arial Unicode MS"/>
                </a:rPr>
                <a:t>мобильных</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решениях</a:t>
              </a:r>
              <a:endParaRPr lang="en-US" sz="700" b="1" i="0" dirty="0">
                <a:solidFill>
                  <a:srgbClr val="0070C0"/>
                </a:solidFill>
                <a:latin typeface="Arial"/>
                <a:ea typeface="Arial Unicode MS"/>
                <a:cs typeface="Arial Unicode MS"/>
              </a:endParaRPr>
            </a:p>
          </p:txBody>
        </p:sp>
      </p:grpSp>
      <p:grpSp>
        <p:nvGrpSpPr>
          <p:cNvPr id="7" name="Group 24"/>
          <p:cNvGrpSpPr/>
          <p:nvPr/>
        </p:nvGrpSpPr>
        <p:grpSpPr>
          <a:xfrm>
            <a:off x="2089991" y="1744164"/>
            <a:ext cx="1480527" cy="2582354"/>
            <a:chOff x="3659888" y="1264863"/>
            <a:chExt cx="1480527" cy="2582354"/>
          </a:xfrm>
        </p:grpSpPr>
        <p:pic>
          <p:nvPicPr>
            <p:cNvPr id="5" name="Picture 4"/>
            <p:cNvPicPr>
              <a:picLocks noChangeAspect="1" noChangeArrowheads="1"/>
            </p:cNvPicPr>
            <p:nvPr/>
          </p:nvPicPr>
          <p:blipFill>
            <a:blip r:embed="rId3" cstate="screen"/>
            <a:srcRect b="1085"/>
            <a:stretch>
              <a:fillRect/>
            </a:stretch>
          </p:blipFill>
          <p:spPr bwMode="auto">
            <a:xfrm>
              <a:off x="3659888" y="1264863"/>
              <a:ext cx="1480527" cy="2340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4" name="TextBox 13"/>
            <p:cNvSpPr txBox="1"/>
            <p:nvPr/>
          </p:nvSpPr>
          <p:spPr>
            <a:xfrm>
              <a:off x="3881109" y="3631773"/>
              <a:ext cx="1117788" cy="215444"/>
            </a:xfrm>
            <a:prstGeom prst="rect">
              <a:avLst/>
            </a:prstGeom>
            <a:noFill/>
          </p:spPr>
          <p:txBody>
            <a:bodyPr wrap="square" lIns="0" tIns="0" rIns="0" bIns="0" rtlCol="0">
              <a:spAutoFit/>
            </a:bodyPr>
            <a:lstStyle/>
            <a:p>
              <a:pPr defTabSz="914400">
                <a:spcBef>
                  <a:spcPts val="420"/>
                </a:spcBef>
                <a:spcAft>
                  <a:spcPts val="0"/>
                </a:spcAft>
                <a:buNone/>
              </a:pPr>
              <a:r>
                <a:rPr lang="en-US" sz="700" b="1" i="0" dirty="0" err="1">
                  <a:solidFill>
                    <a:srgbClr val="0070C0"/>
                  </a:solidFill>
                  <a:latin typeface="Arial"/>
                  <a:ea typeface="Arial Unicode MS"/>
                  <a:cs typeface="Arial Unicode MS"/>
                </a:rPr>
                <a:t>Персонализированные</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домашние</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страницы</a:t>
              </a:r>
              <a:endParaRPr lang="en-US" sz="700" b="1" i="0" dirty="0">
                <a:solidFill>
                  <a:srgbClr val="0070C0"/>
                </a:solidFill>
                <a:latin typeface="Arial"/>
                <a:ea typeface="Arial Unicode MS"/>
                <a:cs typeface="Arial Unicode MS"/>
              </a:endParaRPr>
            </a:p>
          </p:txBody>
        </p:sp>
      </p:grpSp>
      <p:grpSp>
        <p:nvGrpSpPr>
          <p:cNvPr id="8" name="Group 25"/>
          <p:cNvGrpSpPr/>
          <p:nvPr/>
        </p:nvGrpSpPr>
        <p:grpSpPr>
          <a:xfrm>
            <a:off x="7344473" y="3673274"/>
            <a:ext cx="1470855" cy="2579772"/>
            <a:chOff x="7251799" y="1264863"/>
            <a:chExt cx="1470855" cy="2579772"/>
          </a:xfrm>
        </p:grpSpPr>
        <p:pic>
          <p:nvPicPr>
            <p:cNvPr id="1026" name="Picture 2"/>
            <p:cNvPicPr>
              <a:picLocks noChangeAspect="1" noChangeArrowheads="1"/>
            </p:cNvPicPr>
            <p:nvPr/>
          </p:nvPicPr>
          <p:blipFill>
            <a:blip r:embed="rId4" cstate="print"/>
            <a:srcRect/>
            <a:stretch>
              <a:fillRect/>
            </a:stretch>
          </p:blipFill>
          <p:spPr bwMode="auto">
            <a:xfrm>
              <a:off x="7251799" y="1264863"/>
              <a:ext cx="1470855" cy="2340000"/>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p:spPr>
        </p:pic>
        <p:sp>
          <p:nvSpPr>
            <p:cNvPr id="17" name="TextBox 16"/>
            <p:cNvSpPr txBox="1"/>
            <p:nvPr/>
          </p:nvSpPr>
          <p:spPr>
            <a:xfrm>
              <a:off x="7254735" y="3629191"/>
              <a:ext cx="1313371" cy="215444"/>
            </a:xfrm>
            <a:prstGeom prst="rect">
              <a:avLst/>
            </a:prstGeom>
            <a:noFill/>
          </p:spPr>
          <p:txBody>
            <a:bodyPr wrap="square" lIns="0" tIns="0" rIns="0" bIns="0" rtlCol="0">
              <a:spAutoFit/>
            </a:bodyPr>
            <a:lstStyle/>
            <a:p>
              <a:pPr defTabSz="914400">
                <a:spcBef>
                  <a:spcPts val="420"/>
                </a:spcBef>
                <a:spcAft>
                  <a:spcPts val="0"/>
                </a:spcAft>
                <a:buNone/>
              </a:pPr>
              <a:r>
                <a:rPr lang="en-US" sz="700" b="1" i="0" dirty="0" err="1">
                  <a:solidFill>
                    <a:srgbClr val="0070C0"/>
                  </a:solidFill>
                  <a:latin typeface="Arial"/>
                  <a:ea typeface="Arial Unicode MS"/>
                  <a:cs typeface="Arial Unicode MS"/>
                </a:rPr>
                <a:t>Мобильные</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сервисы</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портала</a:t>
              </a:r>
              <a:r>
                <a:rPr lang="en-US" sz="700" b="1" i="0" dirty="0">
                  <a:solidFill>
                    <a:srgbClr val="0070C0"/>
                  </a:solidFill>
                  <a:latin typeface="Arial"/>
                  <a:ea typeface="Arial Unicode MS"/>
                  <a:cs typeface="Arial Unicode MS"/>
                </a:rPr>
                <a:t>: </a:t>
              </a:r>
              <a:r>
                <a:rPr lang="ru-RU" sz="700" b="1" i="0" dirty="0" err="1" smtClean="0">
                  <a:solidFill>
                    <a:srgbClr val="0070C0"/>
                  </a:solidFill>
                  <a:latin typeface="Arial"/>
                  <a:ea typeface="Arial Unicode MS"/>
                  <a:cs typeface="Arial Unicode MS"/>
                </a:rPr>
                <a:t>п</a:t>
              </a:r>
              <a:r>
                <a:rPr lang="en-US" sz="700" b="1" i="0" dirty="0" err="1" smtClean="0">
                  <a:solidFill>
                    <a:srgbClr val="0070C0"/>
                  </a:solidFill>
                  <a:latin typeface="Arial"/>
                  <a:ea typeface="Arial Unicode MS"/>
                  <a:cs typeface="Arial Unicode MS"/>
                </a:rPr>
                <a:t>оиск</a:t>
              </a:r>
              <a:endParaRPr lang="en-US" sz="700" b="1" i="0" dirty="0">
                <a:solidFill>
                  <a:srgbClr val="0070C0"/>
                </a:solidFill>
                <a:latin typeface="Arial"/>
                <a:ea typeface="Arial Unicode MS"/>
                <a:cs typeface="Arial Unicode MS"/>
              </a:endParaRPr>
            </a:p>
          </p:txBody>
        </p:sp>
      </p:grpSp>
      <p:grpSp>
        <p:nvGrpSpPr>
          <p:cNvPr id="11" name="Group 22"/>
          <p:cNvGrpSpPr/>
          <p:nvPr/>
        </p:nvGrpSpPr>
        <p:grpSpPr>
          <a:xfrm>
            <a:off x="3892782" y="3690663"/>
            <a:ext cx="1480527" cy="2562383"/>
            <a:chOff x="284946" y="3958291"/>
            <a:chExt cx="1480527" cy="2562383"/>
          </a:xfrm>
        </p:grpSpPr>
        <p:pic>
          <p:nvPicPr>
            <p:cNvPr id="4" name="Picture 6"/>
            <p:cNvPicPr>
              <a:picLocks noChangeAspect="1" noChangeArrowheads="1"/>
            </p:cNvPicPr>
            <p:nvPr/>
          </p:nvPicPr>
          <p:blipFill>
            <a:blip r:embed="rId5" cstate="screen"/>
            <a:srcRect/>
            <a:stretch>
              <a:fillRect/>
            </a:stretch>
          </p:blipFill>
          <p:spPr bwMode="auto">
            <a:xfrm>
              <a:off x="284946" y="3958291"/>
              <a:ext cx="1480527" cy="2340000"/>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p:spPr>
        </p:pic>
        <p:sp>
          <p:nvSpPr>
            <p:cNvPr id="19" name="TextBox 18"/>
            <p:cNvSpPr txBox="1"/>
            <p:nvPr/>
          </p:nvSpPr>
          <p:spPr>
            <a:xfrm>
              <a:off x="315941" y="6305230"/>
              <a:ext cx="1349263" cy="215444"/>
            </a:xfrm>
            <a:prstGeom prst="rect">
              <a:avLst/>
            </a:prstGeom>
            <a:noFill/>
          </p:spPr>
          <p:txBody>
            <a:bodyPr wrap="square" lIns="0" tIns="0" rIns="0" bIns="0" rtlCol="0">
              <a:spAutoFit/>
            </a:bodyPr>
            <a:lstStyle/>
            <a:p>
              <a:pPr defTabSz="914400">
                <a:spcBef>
                  <a:spcPts val="420"/>
                </a:spcBef>
                <a:spcAft>
                  <a:spcPts val="0"/>
                </a:spcAft>
                <a:buNone/>
              </a:pPr>
              <a:r>
                <a:rPr lang="en-US" sz="700" b="1" i="0" dirty="0" err="1" smtClean="0">
                  <a:solidFill>
                    <a:srgbClr val="0070C0"/>
                  </a:solidFill>
                  <a:latin typeface="Arial"/>
                  <a:ea typeface="Arial Unicode MS"/>
                  <a:cs typeface="Arial Unicode MS"/>
                </a:rPr>
                <a:t>Каталог</a:t>
              </a:r>
              <a:r>
                <a:rPr lang="ru-RU" sz="700" b="1" dirty="0">
                  <a:solidFill>
                    <a:srgbClr val="0070C0"/>
                  </a:solidFill>
                  <a:ea typeface="Arial Unicode MS"/>
                  <a:cs typeface="Arial Unicode MS"/>
                </a:rPr>
                <a:t> </a:t>
              </a:r>
              <a:r>
                <a:rPr lang="en-US" sz="700" b="1" i="0" dirty="0" err="1" smtClean="0">
                  <a:solidFill>
                    <a:srgbClr val="0070C0"/>
                  </a:solidFill>
                  <a:latin typeface="Arial"/>
                  <a:ea typeface="Arial Unicode MS"/>
                  <a:cs typeface="Arial Unicode MS"/>
                </a:rPr>
                <a:t>мобильных</a:t>
              </a:r>
              <a:r>
                <a:rPr lang="en-US" sz="700" b="1" i="0" dirty="0" smtClean="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приложений</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портала</a:t>
              </a:r>
              <a:endParaRPr lang="en-US" sz="700" b="1" i="0" dirty="0">
                <a:solidFill>
                  <a:srgbClr val="0070C0"/>
                </a:solidFill>
                <a:latin typeface="Arial"/>
                <a:ea typeface="Arial Unicode MS"/>
                <a:cs typeface="Arial Unicode MS"/>
              </a:endParaRPr>
            </a:p>
          </p:txBody>
        </p:sp>
      </p:grpSp>
      <p:grpSp>
        <p:nvGrpSpPr>
          <p:cNvPr id="12" name="Group 26"/>
          <p:cNvGrpSpPr/>
          <p:nvPr/>
        </p:nvGrpSpPr>
        <p:grpSpPr>
          <a:xfrm>
            <a:off x="5641662" y="1740887"/>
            <a:ext cx="1480527" cy="2585631"/>
            <a:chOff x="7290923" y="3958291"/>
            <a:chExt cx="1480527" cy="2585631"/>
          </a:xfrm>
        </p:grpSpPr>
        <p:pic>
          <p:nvPicPr>
            <p:cNvPr id="9" name="Picture 5"/>
            <p:cNvPicPr>
              <a:picLocks noChangeAspect="1" noChangeArrowheads="1"/>
            </p:cNvPicPr>
            <p:nvPr/>
          </p:nvPicPr>
          <p:blipFill>
            <a:blip r:embed="rId6" cstate="print"/>
            <a:srcRect/>
            <a:stretch>
              <a:fillRect/>
            </a:stretch>
          </p:blipFill>
          <p:spPr bwMode="auto">
            <a:xfrm>
              <a:off x="7290923" y="3958291"/>
              <a:ext cx="1480527" cy="2340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21" name="TextBox 20"/>
            <p:cNvSpPr txBox="1"/>
            <p:nvPr/>
          </p:nvSpPr>
          <p:spPr>
            <a:xfrm>
              <a:off x="7459828" y="6328478"/>
              <a:ext cx="1078821" cy="215444"/>
            </a:xfrm>
            <a:prstGeom prst="rect">
              <a:avLst/>
            </a:prstGeom>
            <a:noFill/>
          </p:spPr>
          <p:txBody>
            <a:bodyPr wrap="none" lIns="0" tIns="0" rIns="0" bIns="0" rtlCol="0">
              <a:spAutoFit/>
            </a:bodyPr>
            <a:lstStyle/>
            <a:p>
              <a:pPr defTabSz="914400">
                <a:spcBef>
                  <a:spcPts val="420"/>
                </a:spcBef>
                <a:spcAft>
                  <a:spcPts val="0"/>
                </a:spcAft>
                <a:buNone/>
              </a:pPr>
              <a:r>
                <a:rPr lang="en-US" sz="700" b="1" i="0" dirty="0" err="1">
                  <a:solidFill>
                    <a:srgbClr val="0070C0"/>
                  </a:solidFill>
                  <a:latin typeface="Arial"/>
                  <a:ea typeface="Arial Unicode MS"/>
                  <a:cs typeface="Arial Unicode MS"/>
                </a:rPr>
                <a:t>Работа</a:t>
              </a:r>
              <a:r>
                <a:rPr lang="en-US" sz="700" b="1" i="0" dirty="0">
                  <a:solidFill>
                    <a:srgbClr val="0070C0"/>
                  </a:solidFill>
                  <a:latin typeface="Arial"/>
                  <a:ea typeface="Arial Unicode MS"/>
                  <a:cs typeface="Arial Unicode MS"/>
                </a:rPr>
                <a:t> с </a:t>
              </a:r>
              <a:r>
                <a:rPr lang="en-US" sz="700" b="1" i="0" dirty="0" err="1">
                  <a:solidFill>
                    <a:srgbClr val="0070C0"/>
                  </a:solidFill>
                  <a:latin typeface="Arial"/>
                  <a:ea typeface="Arial Unicode MS"/>
                  <a:cs typeface="Arial Unicode MS"/>
                </a:rPr>
                <a:t>отчётами</a:t>
              </a:r>
              <a:r>
                <a:rPr lang="en-US" sz="700" b="1" i="0" dirty="0">
                  <a:solidFill>
                    <a:srgbClr val="0070C0"/>
                  </a:solidFill>
                  <a:latin typeface="Arial"/>
                  <a:ea typeface="Arial Unicode MS"/>
                  <a:cs typeface="Arial Unicode MS"/>
                </a:rPr>
                <a:t> </a:t>
              </a:r>
              <a:r>
                <a:rPr lang="ru-RU" sz="700" b="1" i="0" dirty="0" smtClean="0">
                  <a:solidFill>
                    <a:srgbClr val="0070C0"/>
                  </a:solidFill>
                  <a:latin typeface="Arial"/>
                  <a:ea typeface="Arial Unicode MS"/>
                  <a:cs typeface="Arial Unicode MS"/>
                </a:rPr>
                <a:t/>
              </a:r>
              <a:br>
                <a:rPr lang="ru-RU" sz="700" b="1" i="0" dirty="0" smtClean="0">
                  <a:solidFill>
                    <a:srgbClr val="0070C0"/>
                  </a:solidFill>
                  <a:latin typeface="Arial"/>
                  <a:ea typeface="Arial Unicode MS"/>
                  <a:cs typeface="Arial Unicode MS"/>
                </a:rPr>
              </a:br>
              <a:r>
                <a:rPr lang="en-US" sz="700" b="1" i="0" dirty="0" smtClean="0">
                  <a:solidFill>
                    <a:srgbClr val="0070C0"/>
                  </a:solidFill>
                  <a:latin typeface="Arial"/>
                  <a:ea typeface="Arial Unicode MS"/>
                  <a:cs typeface="Arial Unicode MS"/>
                </a:rPr>
                <a:t>с </a:t>
              </a:r>
              <a:r>
                <a:rPr lang="en-US" sz="700" b="1" i="0" dirty="0" err="1">
                  <a:solidFill>
                    <a:srgbClr val="0070C0"/>
                  </a:solidFill>
                  <a:latin typeface="Arial"/>
                  <a:ea typeface="Arial Unicode MS"/>
                  <a:cs typeface="Arial Unicode MS"/>
                </a:rPr>
                <a:t>мобильных</a:t>
              </a:r>
              <a:r>
                <a:rPr lang="en-US" sz="700" b="1" i="0" dirty="0">
                  <a:solidFill>
                    <a:srgbClr val="0070C0"/>
                  </a:solidFill>
                  <a:latin typeface="Arial"/>
                  <a:ea typeface="Arial Unicode MS"/>
                  <a:cs typeface="Arial Unicode MS"/>
                </a:rPr>
                <a:t> </a:t>
              </a:r>
              <a:r>
                <a:rPr lang="en-US" sz="700" b="1" i="0" dirty="0" err="1">
                  <a:solidFill>
                    <a:srgbClr val="0070C0"/>
                  </a:solidFill>
                  <a:latin typeface="Arial"/>
                  <a:ea typeface="Arial Unicode MS"/>
                  <a:cs typeface="Arial Unicode MS"/>
                </a:rPr>
                <a:t>устройств</a:t>
              </a:r>
              <a:endParaRPr lang="en-US" sz="700" b="1" i="0" dirty="0">
                <a:solidFill>
                  <a:srgbClr val="0070C0"/>
                </a:solidFill>
                <a:latin typeface="Arial"/>
                <a:ea typeface="Arial Unicode MS"/>
                <a:cs typeface="Arial Unicode MS"/>
              </a:endParaRPr>
            </a:p>
          </p:txBody>
        </p:sp>
      </p:grpSp>
      <p:sp>
        <p:nvSpPr>
          <p:cNvPr id="18" name="Rectangle 1"/>
          <p:cNvSpPr>
            <a:spLocks noChangeArrowheads="1"/>
          </p:cNvSpPr>
          <p:nvPr/>
        </p:nvSpPr>
        <p:spPr bwMode="auto">
          <a:xfrm>
            <a:off x="2407920" y="6519446"/>
            <a:ext cx="62528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 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
        <p:nvSpPr>
          <p:cNvPr id="20" name="TextBox 19"/>
          <p:cNvSpPr txBox="1"/>
          <p:nvPr/>
        </p:nvSpPr>
        <p:spPr>
          <a:xfrm>
            <a:off x="7225990" y="6361823"/>
            <a:ext cx="1576039"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dirty="0">
                <a:latin typeface="Arial"/>
                <a:ea typeface="Arial Unicode MS"/>
                <a:cs typeface="Arial Unicode MS"/>
              </a:rPr>
              <a:t>*</a:t>
            </a:r>
            <a:r>
              <a:rPr lang="en-US" sz="600" b="0" i="0" dirty="0" err="1">
                <a:latin typeface="Arial"/>
                <a:ea typeface="Arial Unicode MS"/>
                <a:cs typeface="Arial Unicode MS"/>
              </a:rPr>
              <a:t>Примеры</a:t>
            </a:r>
            <a:r>
              <a:rPr lang="en-US" sz="600" b="0" i="0" dirty="0">
                <a:latin typeface="Arial"/>
                <a:ea typeface="Arial Unicode MS"/>
                <a:cs typeface="Arial Unicode MS"/>
              </a:rPr>
              <a:t>, </a:t>
            </a:r>
            <a:r>
              <a:rPr lang="en-US" sz="600" b="0" i="0" dirty="0" err="1">
                <a:latin typeface="Arial"/>
                <a:ea typeface="Arial Unicode MS"/>
                <a:cs typeface="Arial Unicode MS"/>
              </a:rPr>
              <a:t>разработанные</a:t>
            </a:r>
            <a:r>
              <a:rPr lang="en-US" sz="600" b="0" i="0" dirty="0">
                <a:latin typeface="Arial"/>
                <a:ea typeface="Arial Unicode MS"/>
                <a:cs typeface="Arial Unicode MS"/>
              </a:rPr>
              <a:t> </a:t>
            </a:r>
            <a:r>
              <a:rPr lang="en-US" sz="600" b="0" i="0" dirty="0" err="1">
                <a:latin typeface="Arial"/>
                <a:ea typeface="Arial Unicode MS"/>
                <a:cs typeface="Arial Unicode MS"/>
              </a:rPr>
              <a:t>индивидуально</a:t>
            </a:r>
            <a:r>
              <a:rPr lang="en-US" sz="600" b="0" i="0" dirty="0">
                <a:latin typeface="Arial"/>
                <a:ea typeface="Arial Unicode MS"/>
                <a:cs typeface="Arial Unicode MS"/>
              </a:rPr>
              <a:t>. Не являются </a:t>
            </a:r>
            <a:r>
              <a:rPr lang="en-US" sz="600" b="0" i="0" dirty="0" err="1">
                <a:latin typeface="Arial"/>
                <a:ea typeface="Arial Unicode MS"/>
                <a:cs typeface="Arial Unicode MS"/>
              </a:rPr>
              <a:t>частью</a:t>
            </a:r>
            <a:r>
              <a:rPr lang="en-US" sz="600" b="0" i="0" dirty="0">
                <a:latin typeface="Arial"/>
                <a:ea typeface="Arial Unicode MS"/>
                <a:cs typeface="Arial Unicode MS"/>
              </a:rPr>
              <a:t> </a:t>
            </a:r>
            <a:r>
              <a:rPr lang="en-US" sz="600" b="0" i="0" dirty="0" err="1">
                <a:latin typeface="Arial"/>
                <a:ea typeface="Arial Unicode MS"/>
                <a:cs typeface="Arial Unicode MS"/>
              </a:rPr>
              <a:t>поставки</a:t>
            </a:r>
            <a:r>
              <a:rPr lang="en-US" sz="600" b="0" i="0" dirty="0">
                <a:latin typeface="Arial"/>
                <a:ea typeface="Arial Unicode MS"/>
                <a:cs typeface="Arial Unicode MS"/>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314" y="3469845"/>
            <a:ext cx="4412286" cy="2223686"/>
          </a:xfrm>
          <a:prstGeom prst="rect">
            <a:avLst/>
          </a:prstGeom>
        </p:spPr>
        <p:txBody>
          <a:bodyPr wrap="square" lIns="36000" rIns="36000">
            <a:spAutoFit/>
          </a:bodyPr>
          <a:lstStyle/>
          <a:p>
            <a:pPr algn="l" defTabSz="914400">
              <a:spcBef>
                <a:spcPts val="300"/>
              </a:spcBef>
              <a:buNone/>
            </a:pPr>
            <a:r>
              <a:rPr lang="en-US" sz="1400" b="1" i="0" dirty="0" err="1">
                <a:solidFill>
                  <a:srgbClr val="0070C0"/>
                </a:solidFill>
                <a:latin typeface="Arial"/>
                <a:ea typeface="Arial Unicode MS"/>
                <a:cs typeface="Arial Unicode MS"/>
              </a:rPr>
              <a:t>Новые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горизонты</a:t>
            </a:r>
            <a:endParaRPr lang="en-US" sz="1400" b="1" i="0" dirty="0">
              <a:solidFill>
                <a:srgbClr val="0070C0"/>
              </a:solidFill>
              <a:latin typeface="Arial"/>
              <a:ea typeface="Arial Unicode MS"/>
              <a:cs typeface="Arial Unicode MS"/>
            </a:endParaRPr>
          </a:p>
          <a:p>
            <a:pPr algn="l" defTabSz="914400">
              <a:spcBef>
                <a:spcPts val="300"/>
              </a:spcBef>
              <a:buNone/>
            </a:pPr>
            <a:r>
              <a:rPr lang="en-US" sz="1400" b="0" i="0" dirty="0">
                <a:latin typeface="Arial"/>
                <a:ea typeface="+mn-ea"/>
                <a:cs typeface="+mn-cs"/>
              </a:rPr>
              <a:t>SAP </a:t>
            </a:r>
            <a:r>
              <a:rPr lang="en-US" sz="1400" b="0" i="0" dirty="0" err="1">
                <a:latin typeface="Arial"/>
                <a:ea typeface="+mn-ea"/>
                <a:cs typeface="+mn-cs"/>
              </a:rPr>
              <a:t>уделяет</a:t>
            </a:r>
            <a:r>
              <a:rPr lang="en-US" sz="1400" b="0" i="0" dirty="0">
                <a:latin typeface="Arial"/>
                <a:ea typeface="+mn-ea"/>
                <a:cs typeface="+mn-cs"/>
              </a:rPr>
              <a:t> </a:t>
            </a:r>
            <a:r>
              <a:rPr lang="en-US" sz="1400" b="0" i="0" dirty="0" err="1">
                <a:latin typeface="Arial"/>
                <a:ea typeface="+mn-ea"/>
                <a:cs typeface="+mn-cs"/>
              </a:rPr>
              <a:t>внимание</a:t>
            </a:r>
            <a:r>
              <a:rPr lang="en-US" sz="1400" b="0" i="0" dirty="0">
                <a:latin typeface="Arial"/>
                <a:ea typeface="+mn-ea"/>
                <a:cs typeface="+mn-cs"/>
              </a:rPr>
              <a:t> </a:t>
            </a:r>
            <a:r>
              <a:rPr lang="en-US" sz="1400" b="0" i="0" dirty="0" err="1">
                <a:latin typeface="Arial"/>
                <a:ea typeface="+mn-ea"/>
                <a:cs typeface="+mn-cs"/>
              </a:rPr>
              <a:t>защищённым</a:t>
            </a:r>
            <a:r>
              <a:rPr lang="en-US" sz="1400" b="0" i="0" dirty="0">
                <a:latin typeface="Arial"/>
                <a:ea typeface="+mn-ea"/>
                <a:cs typeface="+mn-cs"/>
              </a:rPr>
              <a:t> </a:t>
            </a:r>
            <a:r>
              <a:rPr lang="en-US" sz="1400" b="0" i="0" dirty="0" err="1">
                <a:latin typeface="Arial"/>
                <a:ea typeface="+mn-ea"/>
                <a:cs typeface="+mn-cs"/>
              </a:rPr>
              <a:t>сервисам</a:t>
            </a:r>
            <a:r>
              <a:rPr lang="en-US" sz="1400" b="0" i="0" dirty="0">
                <a:latin typeface="Arial"/>
                <a:ea typeface="+mn-ea"/>
                <a:cs typeface="+mn-cs"/>
              </a:rPr>
              <a:t>, </a:t>
            </a:r>
            <a:r>
              <a:rPr lang="en-US" sz="1400" b="0" i="0" dirty="0" err="1">
                <a:latin typeface="Arial"/>
                <a:ea typeface="+mn-ea"/>
                <a:cs typeface="+mn-cs"/>
              </a:rPr>
              <a:t>предоставляемым</a:t>
            </a:r>
            <a:r>
              <a:rPr lang="en-US" sz="1400" b="0" i="0" dirty="0">
                <a:latin typeface="Arial"/>
                <a:ea typeface="+mn-ea"/>
                <a:cs typeface="+mn-cs"/>
              </a:rPr>
              <a:t> </a:t>
            </a:r>
            <a:r>
              <a:rPr lang="en-US" sz="1400" b="0" i="0" dirty="0" err="1">
                <a:latin typeface="Arial"/>
                <a:ea typeface="+mn-ea"/>
                <a:cs typeface="+mn-cs"/>
              </a:rPr>
              <a:t>по</a:t>
            </a:r>
            <a:r>
              <a:rPr lang="en-US" sz="1400" b="0" i="0" dirty="0">
                <a:latin typeface="Arial"/>
                <a:ea typeface="+mn-ea"/>
                <a:cs typeface="+mn-cs"/>
              </a:rPr>
              <a:t> </a:t>
            </a:r>
            <a:r>
              <a:rPr lang="en-US" sz="1400" b="0" i="0" dirty="0" err="1">
                <a:latin typeface="Arial"/>
                <a:ea typeface="+mn-ea"/>
                <a:cs typeface="+mn-cs"/>
              </a:rPr>
              <a:t>требованию</a:t>
            </a:r>
            <a:r>
              <a:rPr lang="en-US" sz="1400" b="0" i="0" dirty="0">
                <a:latin typeface="Arial"/>
                <a:ea typeface="+mn-ea"/>
                <a:cs typeface="+mn-cs"/>
              </a:rPr>
              <a:t>, </a:t>
            </a:r>
            <a:r>
              <a:rPr lang="en-US" sz="1400" b="0" i="0" dirty="0" err="1">
                <a:latin typeface="Arial"/>
                <a:ea typeface="+mn-ea"/>
                <a:cs typeface="+mn-cs"/>
              </a:rPr>
              <a:t>поддерживающим</a:t>
            </a:r>
            <a:r>
              <a:rPr lang="en-US" sz="1400" b="0" i="0" dirty="0">
                <a:latin typeface="Arial"/>
                <a:ea typeface="+mn-ea"/>
                <a:cs typeface="+mn-cs"/>
              </a:rPr>
              <a:t> </a:t>
            </a:r>
            <a:r>
              <a:rPr lang="en-US" sz="1400" b="0" i="0" dirty="0" err="1">
                <a:latin typeface="Arial"/>
                <a:ea typeface="+mn-ea"/>
                <a:cs typeface="+mn-cs"/>
              </a:rPr>
              <a:t>вычисления</a:t>
            </a:r>
            <a:r>
              <a:rPr lang="en-US" sz="1400" b="0" i="0" dirty="0">
                <a:latin typeface="Arial"/>
                <a:ea typeface="+mn-ea"/>
                <a:cs typeface="+mn-cs"/>
              </a:rPr>
              <a:t> в </a:t>
            </a:r>
            <a:r>
              <a:rPr lang="en-US" sz="1400" b="0" i="0" dirty="0" err="1">
                <a:latin typeface="Arial"/>
                <a:ea typeface="+mn-ea"/>
                <a:cs typeface="+mn-cs"/>
              </a:rPr>
              <a:t>оперативной</a:t>
            </a:r>
            <a:r>
              <a:rPr lang="en-US" sz="1400" b="0" i="0" dirty="0">
                <a:latin typeface="Arial"/>
                <a:ea typeface="+mn-ea"/>
                <a:cs typeface="+mn-cs"/>
              </a:rPr>
              <a:t> </a:t>
            </a:r>
            <a:r>
              <a:rPr lang="en-US" sz="1400" b="0" i="0" dirty="0" err="1">
                <a:latin typeface="Arial"/>
                <a:ea typeface="+mn-ea"/>
                <a:cs typeface="+mn-cs"/>
              </a:rPr>
              <a:t>памяти</a:t>
            </a:r>
            <a:r>
              <a:rPr lang="en-US" sz="1400" b="0" i="0" dirty="0">
                <a:latin typeface="Arial"/>
                <a:ea typeface="+mn-ea"/>
                <a:cs typeface="+mn-cs"/>
              </a:rPr>
              <a:t>, </a:t>
            </a:r>
            <a:r>
              <a:rPr lang="en-US" sz="1400" b="0" i="0" dirty="0" err="1" smtClean="0">
                <a:latin typeface="Arial"/>
                <a:ea typeface="+mn-ea"/>
                <a:cs typeface="+mn-cs"/>
              </a:rPr>
              <a:t>работающим</a:t>
            </a:r>
            <a:r>
              <a:rPr lang="en-US" sz="1400" b="0" i="0" dirty="0" smtClean="0">
                <a:latin typeface="Arial"/>
                <a:ea typeface="+mn-ea"/>
                <a:cs typeface="+mn-cs"/>
              </a:rPr>
              <a:t> </a:t>
            </a:r>
            <a:r>
              <a:rPr lang="en-US" sz="1400" b="0" i="0" dirty="0">
                <a:latin typeface="Arial"/>
                <a:ea typeface="+mn-ea"/>
                <a:cs typeface="+mn-cs"/>
              </a:rPr>
              <a:t>с </a:t>
            </a:r>
            <a:r>
              <a:rPr lang="en-US" sz="1400" b="0" i="0" dirty="0" err="1">
                <a:latin typeface="Arial"/>
                <a:ea typeface="+mn-ea"/>
                <a:cs typeface="+mn-cs"/>
              </a:rPr>
              <a:t>платформой</a:t>
            </a:r>
            <a:r>
              <a:rPr lang="en-US" sz="1400" b="0" i="0" dirty="0">
                <a:latin typeface="Arial"/>
                <a:ea typeface="+mn-ea"/>
                <a:cs typeface="+mn-cs"/>
              </a:rPr>
              <a:t> SAP Cloud, </a:t>
            </a:r>
            <a:r>
              <a:rPr lang="en-US" sz="1400" b="0" i="0" dirty="0" err="1">
                <a:latin typeface="Arial"/>
                <a:ea typeface="+mn-ea"/>
                <a:cs typeface="+mn-cs"/>
              </a:rPr>
              <a:t>поддерживающим</a:t>
            </a:r>
            <a:r>
              <a:rPr lang="en-US" sz="1400" b="0" i="0" dirty="0">
                <a:latin typeface="Arial"/>
                <a:ea typeface="+mn-ea"/>
                <a:cs typeface="+mn-cs"/>
              </a:rPr>
              <a:t>:</a:t>
            </a:r>
          </a:p>
          <a:p>
            <a:pPr marL="173736" indent="-173736" algn="l" defTabSz="914400">
              <a:spcBef>
                <a:spcPts val="600"/>
              </a:spcBef>
              <a:buClr>
                <a:srgbClr val="F0AB00"/>
              </a:buClr>
              <a:buFont typeface="Wingdings"/>
              <a:buChar char="§"/>
            </a:pPr>
            <a:r>
              <a:rPr lang="ru-RU" sz="1400" b="0" i="0" dirty="0" smtClean="0">
                <a:latin typeface="Arial"/>
                <a:ea typeface="+mn-ea"/>
                <a:cs typeface="+mn-cs"/>
              </a:rPr>
              <a:t>б</a:t>
            </a:r>
            <a:r>
              <a:rPr lang="en-US" sz="1400" b="0" i="0" dirty="0" err="1" smtClean="0">
                <a:latin typeface="Arial"/>
                <a:ea typeface="+mn-ea"/>
                <a:cs typeface="+mn-cs"/>
              </a:rPr>
              <a:t>азовые</a:t>
            </a:r>
            <a:r>
              <a:rPr lang="en-US" sz="1400" b="0" i="0" dirty="0" smtClean="0">
                <a:latin typeface="Arial"/>
                <a:ea typeface="+mn-ea"/>
                <a:cs typeface="+mn-cs"/>
              </a:rPr>
              <a:t> </a:t>
            </a:r>
            <a:r>
              <a:rPr lang="en-US" sz="1400" b="0" i="0" dirty="0" err="1">
                <a:latin typeface="Arial"/>
                <a:ea typeface="+mn-ea"/>
                <a:cs typeface="+mn-cs"/>
              </a:rPr>
              <a:t>возможности</a:t>
            </a:r>
            <a:r>
              <a:rPr lang="en-US" sz="1400" b="0" i="0" dirty="0">
                <a:latin typeface="Arial"/>
                <a:ea typeface="+mn-ea"/>
                <a:cs typeface="+mn-cs"/>
              </a:rPr>
              <a:t> </a:t>
            </a:r>
            <a:r>
              <a:rPr lang="en-US" sz="1400" b="0" i="0" dirty="0" err="1">
                <a:latin typeface="Arial"/>
                <a:ea typeface="+mn-ea"/>
                <a:cs typeface="+mn-cs"/>
              </a:rPr>
              <a:t>агрегирования</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ru-RU" sz="1400" b="0" i="0" dirty="0" smtClean="0">
                <a:latin typeface="Arial"/>
                <a:ea typeface="+mn-ea"/>
                <a:cs typeface="+mn-cs"/>
              </a:rPr>
              <a:t>в</a:t>
            </a:r>
            <a:r>
              <a:rPr lang="en-US" sz="1400" b="0" i="0" dirty="0" err="1" smtClean="0">
                <a:latin typeface="Arial"/>
                <a:ea typeface="+mn-ea"/>
                <a:cs typeface="+mn-cs"/>
              </a:rPr>
              <a:t>заимосвязь</a:t>
            </a:r>
            <a:r>
              <a:rPr lang="en-US" sz="1400" b="0" i="0" dirty="0" smtClean="0">
                <a:latin typeface="Arial"/>
                <a:ea typeface="+mn-ea"/>
                <a:cs typeface="+mn-cs"/>
              </a:rPr>
              <a:t> </a:t>
            </a:r>
            <a:r>
              <a:rPr lang="en-US" sz="1400" b="0" i="0" dirty="0" err="1">
                <a:latin typeface="Arial"/>
                <a:ea typeface="+mn-ea"/>
                <a:cs typeface="+mn-cs"/>
              </a:rPr>
              <a:t>данных</a:t>
            </a:r>
            <a:r>
              <a:rPr lang="en-US" sz="1400" b="0" i="0" dirty="0">
                <a:latin typeface="Arial"/>
                <a:ea typeface="+mn-ea"/>
                <a:cs typeface="+mn-cs"/>
              </a:rPr>
              <a:t> и </a:t>
            </a:r>
            <a:r>
              <a:rPr lang="en-US" sz="1400" b="0" i="0" dirty="0" err="1">
                <a:latin typeface="Arial"/>
                <a:ea typeface="+mn-ea"/>
                <a:cs typeface="+mn-cs"/>
              </a:rPr>
              <a:t>сервисов</a:t>
            </a:r>
            <a:r>
              <a:rPr lang="en-US" sz="1400" b="0" i="0" dirty="0">
                <a:latin typeface="Arial"/>
                <a:ea typeface="+mn-ea"/>
                <a:cs typeface="+mn-cs"/>
              </a:rPr>
              <a:t>, </a:t>
            </a:r>
            <a:r>
              <a:rPr lang="en-US" sz="1400" b="0" i="0" dirty="0" err="1">
                <a:latin typeface="Arial"/>
                <a:ea typeface="+mn-ea"/>
                <a:cs typeface="+mn-cs"/>
              </a:rPr>
              <a:t>как</a:t>
            </a:r>
            <a:r>
              <a:rPr lang="en-US" sz="1400" b="0" i="0" dirty="0">
                <a:latin typeface="Arial"/>
                <a:ea typeface="+mn-ea"/>
                <a:cs typeface="+mn-cs"/>
              </a:rPr>
              <a:t> </a:t>
            </a:r>
            <a:r>
              <a:rPr lang="en-US" sz="1400" b="0" i="0" dirty="0" err="1">
                <a:latin typeface="Arial"/>
                <a:ea typeface="+mn-ea"/>
                <a:cs typeface="+mn-cs"/>
              </a:rPr>
              <a:t>локальных</a:t>
            </a:r>
            <a:r>
              <a:rPr lang="en-US" sz="1400" b="0" i="0" dirty="0">
                <a:latin typeface="Arial"/>
                <a:ea typeface="+mn-ea"/>
                <a:cs typeface="+mn-cs"/>
              </a:rPr>
              <a:t>, </a:t>
            </a:r>
            <a:r>
              <a:rPr lang="en-US" sz="1400" b="0" i="0" dirty="0" err="1">
                <a:latin typeface="Arial"/>
                <a:ea typeface="+mn-ea"/>
                <a:cs typeface="+mn-cs"/>
              </a:rPr>
              <a:t>так</a:t>
            </a:r>
            <a:r>
              <a:rPr lang="en-US" sz="1400" b="0" i="0" dirty="0">
                <a:latin typeface="Arial"/>
                <a:ea typeface="+mn-ea"/>
                <a:cs typeface="+mn-cs"/>
              </a:rPr>
              <a:t> и </a:t>
            </a:r>
            <a:r>
              <a:rPr lang="en-US" sz="1400" b="0" i="0" dirty="0" err="1">
                <a:latin typeface="Arial"/>
                <a:ea typeface="+mn-ea"/>
                <a:cs typeface="+mn-cs"/>
              </a:rPr>
              <a:t>предоставляемых</a:t>
            </a:r>
            <a:r>
              <a:rPr lang="en-US" sz="1400" b="0" i="0" dirty="0">
                <a:latin typeface="Arial"/>
                <a:ea typeface="+mn-ea"/>
                <a:cs typeface="+mn-cs"/>
              </a:rPr>
              <a:t> </a:t>
            </a:r>
            <a:r>
              <a:rPr lang="en-US" sz="1400" b="0" i="0" dirty="0" err="1">
                <a:latin typeface="Arial"/>
                <a:ea typeface="+mn-ea"/>
                <a:cs typeface="+mn-cs"/>
              </a:rPr>
              <a:t>по</a:t>
            </a:r>
            <a:r>
              <a:rPr lang="en-US" sz="1400" b="0" i="0" dirty="0">
                <a:latin typeface="Arial"/>
                <a:ea typeface="+mn-ea"/>
                <a:cs typeface="+mn-cs"/>
              </a:rPr>
              <a:t> </a:t>
            </a:r>
            <a:r>
              <a:rPr lang="en-US" sz="1400" b="0" i="0" dirty="0" err="1">
                <a:latin typeface="Arial"/>
                <a:ea typeface="+mn-ea"/>
                <a:cs typeface="+mn-cs"/>
              </a:rPr>
              <a:t>требованию</a:t>
            </a:r>
            <a:endParaRPr lang="en-US" sz="1400" b="0" i="0" dirty="0">
              <a:latin typeface="Arial"/>
              <a:ea typeface="+mn-ea"/>
              <a:cs typeface="+mn-cs"/>
            </a:endParaRPr>
          </a:p>
        </p:txBody>
      </p:sp>
      <p:cxnSp>
        <p:nvCxnSpPr>
          <p:cNvPr id="26" name="Straight Connector 25"/>
          <p:cNvCxnSpPr/>
          <p:nvPr/>
        </p:nvCxnSpPr>
        <p:spPr>
          <a:xfrm rot="10800000">
            <a:off x="261315" y="3264311"/>
            <a:ext cx="3914502"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324000" y="324000"/>
            <a:ext cx="8693000" cy="730100"/>
          </a:xfrm>
        </p:spPr>
        <p:txBody>
          <a:bodyPr/>
          <a:lstStyle/>
          <a:p>
            <a:pPr algn="l" defTabSz="914400">
              <a:spcBef>
                <a:spcPts val="0"/>
              </a:spcBef>
              <a:buNone/>
            </a:pPr>
            <a:r>
              <a:rPr lang="en-US" sz="2400" b="1" i="0" dirty="0" err="1">
                <a:solidFill>
                  <a:srgbClr val="666666"/>
                </a:solidFill>
                <a:latin typeface="Arial"/>
                <a:ea typeface="+mj-ea"/>
                <a:cs typeface="+mj-cs"/>
              </a:rPr>
              <a:t>Повысьте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доступность</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портала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предприятия</a:t>
            </a:r>
            <a:r>
              <a:rPr lang="en-US" sz="2400" b="1" i="0" dirty="0">
                <a:solidFill>
                  <a:srgbClr val="666666"/>
                </a:solidFill>
                <a:latin typeface="Arial"/>
                <a:ea typeface="+mj-ea"/>
                <a:cs typeface="+mj-cs"/>
              </a:rPr>
              <a:t> </a:t>
            </a:r>
            <a:r>
              <a:rPr lang="en-US" sz="2400" b="1" i="0" dirty="0" smtClean="0">
                <a:solidFill>
                  <a:srgbClr val="666666"/>
                </a:solidFill>
                <a:latin typeface="Arial"/>
                <a:ea typeface="+mj-ea"/>
                <a:cs typeface="+mj-cs"/>
              </a:rPr>
              <a:t>с</a:t>
            </a:r>
            <a:r>
              <a:rPr lang="ru-RU"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мобильных</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устройств</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500" b="0" i="0" dirty="0" err="1">
                <a:solidFill>
                  <a:srgbClr val="666666"/>
                </a:solidFill>
                <a:latin typeface="Arial"/>
                <a:ea typeface="+mj-ea"/>
                <a:cs typeface="Arial"/>
              </a:rPr>
              <a:t>Взаимодействие</a:t>
            </a:r>
            <a:r>
              <a:rPr lang="en-US" sz="1500" b="0" i="0" dirty="0">
                <a:solidFill>
                  <a:srgbClr val="666666"/>
                </a:solidFill>
                <a:latin typeface="Arial"/>
                <a:ea typeface="+mj-ea"/>
                <a:cs typeface="Arial"/>
              </a:rPr>
              <a:t> и </a:t>
            </a:r>
            <a:r>
              <a:rPr lang="en-US" sz="1500" b="0" i="0" dirty="0" err="1">
                <a:solidFill>
                  <a:srgbClr val="666666"/>
                </a:solidFill>
                <a:latin typeface="Arial"/>
                <a:ea typeface="+mj-ea"/>
                <a:cs typeface="Arial"/>
              </a:rPr>
              <a:t>интеграция</a:t>
            </a:r>
            <a:r>
              <a:rPr lang="en-US" sz="1500" b="0" i="0" dirty="0">
                <a:solidFill>
                  <a:srgbClr val="666666"/>
                </a:solidFill>
                <a:latin typeface="Arial"/>
                <a:ea typeface="+mj-ea"/>
                <a:cs typeface="Arial"/>
              </a:rPr>
              <a:t> с </a:t>
            </a:r>
            <a:r>
              <a:rPr lang="en-US" sz="1500" b="0" i="0" dirty="0" err="1">
                <a:solidFill>
                  <a:srgbClr val="666666"/>
                </a:solidFill>
                <a:latin typeface="Arial"/>
                <a:ea typeface="+mj-ea"/>
                <a:cs typeface="Arial"/>
              </a:rPr>
              <a:t>сервисами</a:t>
            </a:r>
            <a:r>
              <a:rPr lang="en-US" sz="1500" b="0" i="0" dirty="0">
                <a:solidFill>
                  <a:srgbClr val="666666"/>
                </a:solidFill>
                <a:latin typeface="Arial"/>
                <a:ea typeface="+mj-ea"/>
                <a:cs typeface="Arial"/>
              </a:rPr>
              <a:t> «</a:t>
            </a:r>
            <a:r>
              <a:rPr lang="en-US" sz="1500" b="0" i="0" dirty="0" err="1">
                <a:solidFill>
                  <a:srgbClr val="666666"/>
                </a:solidFill>
                <a:latin typeface="Arial"/>
                <a:ea typeface="+mj-ea"/>
                <a:cs typeface="Arial"/>
              </a:rPr>
              <a:t>по</a:t>
            </a:r>
            <a:r>
              <a:rPr lang="en-US" sz="1500" b="0" i="0" dirty="0">
                <a:solidFill>
                  <a:srgbClr val="666666"/>
                </a:solidFill>
                <a:latin typeface="Arial"/>
                <a:ea typeface="+mj-ea"/>
                <a:cs typeface="Arial"/>
              </a:rPr>
              <a:t> </a:t>
            </a:r>
            <a:r>
              <a:rPr lang="en-US" sz="1500" b="0" i="0" dirty="0" err="1">
                <a:solidFill>
                  <a:srgbClr val="666666"/>
                </a:solidFill>
                <a:latin typeface="Arial"/>
                <a:ea typeface="+mj-ea"/>
                <a:cs typeface="Arial"/>
              </a:rPr>
              <a:t>требованию</a:t>
            </a:r>
            <a:r>
              <a:rPr lang="en-US" sz="1500" b="0" i="0" dirty="0">
                <a:solidFill>
                  <a:srgbClr val="666666"/>
                </a:solidFill>
                <a:latin typeface="Arial"/>
                <a:ea typeface="+mj-ea"/>
                <a:cs typeface="Arial"/>
              </a:rPr>
              <a:t>» </a:t>
            </a:r>
            <a:r>
              <a:rPr lang="en-US" sz="1500" b="0" i="0" dirty="0" err="1">
                <a:solidFill>
                  <a:srgbClr val="666666"/>
                </a:solidFill>
                <a:latin typeface="Arial"/>
                <a:ea typeface="+mj-ea"/>
                <a:cs typeface="Arial"/>
              </a:rPr>
              <a:t>от</a:t>
            </a:r>
            <a:r>
              <a:rPr lang="en-US" sz="1500" b="0" i="0" dirty="0">
                <a:solidFill>
                  <a:srgbClr val="666666"/>
                </a:solidFill>
                <a:latin typeface="Arial"/>
                <a:ea typeface="+mj-ea"/>
                <a:cs typeface="Arial"/>
              </a:rPr>
              <a:t> SAP и </a:t>
            </a:r>
            <a:r>
              <a:rPr lang="en-US" sz="1500" b="0" i="0" dirty="0" err="1">
                <a:solidFill>
                  <a:srgbClr val="666666"/>
                </a:solidFill>
                <a:latin typeface="Arial"/>
                <a:ea typeface="+mj-ea"/>
                <a:cs typeface="Arial"/>
              </a:rPr>
              <a:t>сторонних</a:t>
            </a:r>
            <a:r>
              <a:rPr lang="en-US" sz="1500" b="0" i="0" dirty="0">
                <a:solidFill>
                  <a:srgbClr val="666666"/>
                </a:solidFill>
                <a:latin typeface="Arial"/>
                <a:ea typeface="+mj-ea"/>
                <a:cs typeface="Arial"/>
              </a:rPr>
              <a:t> </a:t>
            </a:r>
            <a:r>
              <a:rPr lang="en-US" sz="1500" b="0" i="0" dirty="0" err="1">
                <a:solidFill>
                  <a:srgbClr val="666666"/>
                </a:solidFill>
                <a:latin typeface="Arial"/>
                <a:ea typeface="+mj-ea"/>
                <a:cs typeface="Arial"/>
              </a:rPr>
              <a:t>разработчиков</a:t>
            </a:r>
            <a:endParaRPr lang="en-US" sz="1500" b="0" i="0" dirty="0">
              <a:solidFill>
                <a:srgbClr val="666666"/>
              </a:solidFill>
              <a:latin typeface="Arial"/>
              <a:ea typeface="+mj-ea"/>
              <a:cs typeface="Arial"/>
            </a:endParaRPr>
          </a:p>
        </p:txBody>
      </p:sp>
      <p:pic>
        <p:nvPicPr>
          <p:cNvPr id="1026" name="Picture 2"/>
          <p:cNvPicPr>
            <a:picLocks noChangeAspect="1" noChangeArrowheads="1"/>
          </p:cNvPicPr>
          <p:nvPr/>
        </p:nvPicPr>
        <p:blipFill>
          <a:blip r:embed="rId3" cstate="screen"/>
          <a:srcRect/>
          <a:stretch>
            <a:fillRect/>
          </a:stretch>
        </p:blipFill>
        <p:spPr bwMode="auto">
          <a:xfrm>
            <a:off x="4953000" y="3236318"/>
            <a:ext cx="3765712" cy="2604740"/>
          </a:xfrm>
          <a:prstGeom prst="rect">
            <a:avLst/>
          </a:prstGeom>
          <a:ln>
            <a:no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2467457" y="6504057"/>
            <a:ext cx="619332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a:t>
            </a:r>
            <a:r>
              <a:rPr lang="en-US" sz="600" b="0" i="0" u="none" strike="noStrike" cap="none" baseline="0" dirty="0" smtClean="0">
                <a:solidFill>
                  <a:srgbClr val="FFFFFF"/>
                </a:solidFill>
                <a:effectLst/>
                <a:latin typeface="Calibri"/>
                <a:cs typeface="Times New Roman"/>
              </a:rPr>
              <a:t> 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
        <p:nvSpPr>
          <p:cNvPr id="9" name="Rectangle 8"/>
          <p:cNvSpPr/>
          <p:nvPr/>
        </p:nvSpPr>
        <p:spPr>
          <a:xfrm>
            <a:off x="247633" y="1498288"/>
            <a:ext cx="8579126" cy="1538883"/>
          </a:xfrm>
          <a:prstGeom prst="rect">
            <a:avLst/>
          </a:prstGeom>
        </p:spPr>
        <p:txBody>
          <a:bodyPr wrap="square">
            <a:spAutoFit/>
          </a:bodyPr>
          <a:lstStyle/>
          <a:p>
            <a:pPr algn="l" defTabSz="914400">
              <a:buNone/>
            </a:pPr>
            <a:r>
              <a:rPr lang="en-US" sz="1400" b="1" i="0" dirty="0" err="1">
                <a:solidFill>
                  <a:srgbClr val="0070C0"/>
                </a:solidFill>
                <a:latin typeface="Arial"/>
                <a:ea typeface="Arial Unicode MS"/>
                <a:cs typeface="Arial Unicode MS"/>
              </a:rPr>
              <a:t>Взаимодействие</a:t>
            </a:r>
            <a:r>
              <a:rPr lang="en-US" sz="1400" b="1" i="0" dirty="0">
                <a:solidFill>
                  <a:srgbClr val="0070C0"/>
                </a:solidFill>
                <a:latin typeface="Arial"/>
                <a:ea typeface="Arial Unicode MS"/>
                <a:cs typeface="Arial Unicode MS"/>
              </a:rPr>
              <a:t> и </a:t>
            </a:r>
            <a:r>
              <a:rPr lang="en-US" sz="1400" b="1" i="0" dirty="0" err="1">
                <a:solidFill>
                  <a:srgbClr val="0070C0"/>
                </a:solidFill>
                <a:latin typeface="Arial"/>
                <a:ea typeface="Arial Unicode MS"/>
                <a:cs typeface="Arial Unicode MS"/>
              </a:rPr>
              <a:t>интеграция</a:t>
            </a:r>
            <a:r>
              <a:rPr lang="en-US" sz="1400" b="1" i="0" dirty="0">
                <a:solidFill>
                  <a:srgbClr val="0070C0"/>
                </a:solidFill>
                <a:latin typeface="Arial"/>
                <a:ea typeface="Arial Unicode MS"/>
                <a:cs typeface="Arial Unicode MS"/>
              </a:rPr>
              <a:t> </a:t>
            </a:r>
          </a:p>
          <a:p>
            <a:pPr marL="173736" indent="-173736" algn="l" defTabSz="914400">
              <a:spcBef>
                <a:spcPts val="600"/>
              </a:spcBef>
              <a:buClr>
                <a:srgbClr val="F0AB00"/>
              </a:buClr>
              <a:buFont typeface="Wingdings"/>
              <a:buChar char="§"/>
            </a:pPr>
            <a:r>
              <a:rPr lang="en-US" sz="1400" b="0" i="0" dirty="0" err="1">
                <a:latin typeface="Arial"/>
                <a:ea typeface="+mn-ea"/>
                <a:cs typeface="+mn-cs"/>
              </a:rPr>
              <a:t>Продолжение</a:t>
            </a:r>
            <a:r>
              <a:rPr lang="en-US" sz="1400" b="0" i="0" dirty="0">
                <a:latin typeface="Arial"/>
                <a:ea typeface="+mn-ea"/>
                <a:cs typeface="+mn-cs"/>
              </a:rPr>
              <a:t> </a:t>
            </a:r>
            <a:r>
              <a:rPr lang="en-US" sz="1400" b="0" i="0" dirty="0" err="1">
                <a:latin typeface="Arial"/>
                <a:ea typeface="+mn-ea"/>
                <a:cs typeface="+mn-cs"/>
              </a:rPr>
              <a:t>развития</a:t>
            </a:r>
            <a:r>
              <a:rPr lang="en-US" sz="1400" b="0" i="0" dirty="0">
                <a:latin typeface="Arial"/>
                <a:ea typeface="+mn-ea"/>
                <a:cs typeface="+mn-cs"/>
              </a:rPr>
              <a:t> </a:t>
            </a:r>
            <a:r>
              <a:rPr lang="en-US" sz="1400" b="0" i="0" dirty="0" err="1">
                <a:latin typeface="Arial"/>
                <a:ea typeface="+mn-ea"/>
                <a:cs typeface="+mn-cs"/>
              </a:rPr>
              <a:t>портала</a:t>
            </a:r>
            <a:r>
              <a:rPr lang="en-US" sz="1400" b="0" i="0" dirty="0">
                <a:latin typeface="Arial"/>
                <a:ea typeface="+mn-ea"/>
                <a:cs typeface="+mn-cs"/>
              </a:rPr>
              <a:t> SAP </a:t>
            </a:r>
            <a:r>
              <a:rPr lang="en-US" sz="1400" b="0" i="0" dirty="0" err="1">
                <a:latin typeface="Arial"/>
                <a:ea typeface="+mn-ea"/>
                <a:cs typeface="+mn-cs"/>
              </a:rPr>
              <a:t>как</a:t>
            </a:r>
            <a:r>
              <a:rPr lang="en-US" sz="1400" b="0" i="0" dirty="0">
                <a:latin typeface="Arial"/>
                <a:ea typeface="+mn-ea"/>
                <a:cs typeface="+mn-cs"/>
              </a:rPr>
              <a:t> </a:t>
            </a:r>
            <a:r>
              <a:rPr lang="en-US" sz="1400" b="1" i="0" dirty="0" err="1">
                <a:latin typeface="Arial"/>
                <a:ea typeface="+mn-ea"/>
                <a:cs typeface="+mn-cs"/>
              </a:rPr>
              <a:t>централизованного</a:t>
            </a:r>
            <a:r>
              <a:rPr lang="en-US" sz="1400" b="1" i="0" dirty="0">
                <a:latin typeface="Arial"/>
                <a:ea typeface="+mn-ea"/>
                <a:cs typeface="+mn-cs"/>
              </a:rPr>
              <a:t> </a:t>
            </a:r>
            <a:r>
              <a:rPr lang="en-US" sz="1400" b="1" i="0" dirty="0" err="1">
                <a:latin typeface="Arial"/>
                <a:ea typeface="+mn-ea"/>
                <a:cs typeface="+mn-cs"/>
              </a:rPr>
              <a:t>связующего</a:t>
            </a:r>
            <a:r>
              <a:rPr lang="en-US" sz="1400" b="1" i="0" dirty="0">
                <a:latin typeface="Arial"/>
                <a:ea typeface="+mn-ea"/>
                <a:cs typeface="+mn-cs"/>
              </a:rPr>
              <a:t> </a:t>
            </a:r>
            <a:r>
              <a:rPr lang="en-US" sz="1400" b="1" i="0" dirty="0" err="1" smtClean="0">
                <a:latin typeface="Arial"/>
                <a:ea typeface="+mn-ea"/>
                <a:cs typeface="+mn-cs"/>
              </a:rPr>
              <a:t>решения</a:t>
            </a:r>
            <a:r>
              <a:rPr lang="en-US" sz="1400" b="1" i="0" dirty="0" smtClean="0">
                <a:latin typeface="Arial"/>
                <a:ea typeface="+mn-ea"/>
                <a:cs typeface="+mn-cs"/>
              </a:rPr>
              <a:t> </a:t>
            </a:r>
            <a:r>
              <a:rPr lang="en-US" sz="1400" b="0" i="0" dirty="0" err="1" smtClean="0">
                <a:latin typeface="Arial"/>
                <a:ea typeface="+mn-ea"/>
                <a:cs typeface="+mn-cs"/>
              </a:rPr>
              <a:t>посредством</a:t>
            </a:r>
            <a:r>
              <a:rPr lang="en-US" sz="1400" b="0" i="0" dirty="0" smtClean="0">
                <a:latin typeface="Arial"/>
                <a:ea typeface="+mn-ea"/>
                <a:cs typeface="+mn-cs"/>
              </a:rPr>
              <a:t> </a:t>
            </a:r>
            <a:r>
              <a:rPr lang="en-US" sz="1400" b="0" i="0" dirty="0" err="1">
                <a:latin typeface="Arial"/>
                <a:ea typeface="+mn-ea"/>
                <a:cs typeface="+mn-cs"/>
              </a:rPr>
              <a:t>поддержки</a:t>
            </a:r>
            <a:r>
              <a:rPr lang="en-US" sz="1400" b="0" i="0" dirty="0">
                <a:latin typeface="Arial"/>
                <a:ea typeface="+mn-ea"/>
                <a:cs typeface="+mn-cs"/>
              </a:rPr>
              <a:t> </a:t>
            </a:r>
            <a:r>
              <a:rPr lang="en-US" sz="1400" b="0" i="0" dirty="0" err="1">
                <a:latin typeface="Arial"/>
                <a:ea typeface="+mn-ea"/>
                <a:cs typeface="+mn-cs"/>
              </a:rPr>
              <a:t>передовых</a:t>
            </a:r>
            <a:r>
              <a:rPr lang="en-US" sz="1400" b="0" i="0" dirty="0">
                <a:latin typeface="Arial"/>
                <a:ea typeface="+mn-ea"/>
                <a:cs typeface="+mn-cs"/>
              </a:rPr>
              <a:t> </a:t>
            </a:r>
            <a:r>
              <a:rPr lang="en-US" sz="1400" b="0" i="0" dirty="0" err="1">
                <a:latin typeface="Arial"/>
                <a:ea typeface="+mn-ea"/>
                <a:cs typeface="+mn-cs"/>
              </a:rPr>
              <a:t>стандартов</a:t>
            </a:r>
            <a:r>
              <a:rPr lang="en-US" sz="1400" b="0" i="0" dirty="0">
                <a:latin typeface="Arial"/>
                <a:ea typeface="+mn-ea"/>
                <a:cs typeface="+mn-cs"/>
              </a:rPr>
              <a:t> </a:t>
            </a:r>
            <a:r>
              <a:rPr lang="en-US" sz="1400" b="0" i="0" dirty="0" err="1">
                <a:latin typeface="Arial"/>
                <a:ea typeface="+mn-ea"/>
                <a:cs typeface="+mn-cs"/>
              </a:rPr>
              <a:t>безопасности</a:t>
            </a:r>
            <a:r>
              <a:rPr lang="en-US" sz="1400" b="0" i="0" dirty="0">
                <a:latin typeface="Arial"/>
                <a:ea typeface="+mn-ea"/>
                <a:cs typeface="+mn-cs"/>
              </a:rPr>
              <a:t> и </a:t>
            </a:r>
            <a:r>
              <a:rPr lang="en-US" sz="1400" b="0" i="0" dirty="0" err="1">
                <a:latin typeface="Arial"/>
                <a:ea typeface="+mn-ea"/>
                <a:cs typeface="+mn-cs"/>
              </a:rPr>
              <a:t>проверки</a:t>
            </a:r>
            <a:r>
              <a:rPr lang="en-US" sz="1400" b="0" i="0" dirty="0">
                <a:latin typeface="Arial"/>
                <a:ea typeface="+mn-ea"/>
                <a:cs typeface="+mn-cs"/>
              </a:rPr>
              <a:t> </a:t>
            </a:r>
            <a:r>
              <a:rPr lang="en-US" sz="1400" b="0" i="0" dirty="0" err="1">
                <a:latin typeface="Arial"/>
                <a:ea typeface="+mn-ea"/>
                <a:cs typeface="+mn-cs"/>
              </a:rPr>
              <a:t>подлинности</a:t>
            </a:r>
            <a:r>
              <a:rPr lang="en-US" sz="1400" b="0" i="0" dirty="0">
                <a:latin typeface="Arial"/>
                <a:ea typeface="+mn-ea"/>
                <a:cs typeface="+mn-cs"/>
              </a:rPr>
              <a:t> (</a:t>
            </a:r>
            <a:r>
              <a:rPr lang="en-US" sz="1400" b="0" i="0" dirty="0" err="1">
                <a:latin typeface="Arial"/>
                <a:ea typeface="+mn-ea"/>
                <a:cs typeface="+mn-cs"/>
              </a:rPr>
              <a:t>например</a:t>
            </a:r>
            <a:r>
              <a:rPr lang="en-US" sz="1400" b="0" i="0" dirty="0">
                <a:latin typeface="Arial"/>
                <a:ea typeface="+mn-ea"/>
                <a:cs typeface="+mn-cs"/>
              </a:rPr>
              <a:t>, </a:t>
            </a:r>
            <a:r>
              <a:rPr lang="en-US" sz="1400" b="0" i="0" dirty="0" err="1">
                <a:latin typeface="Arial"/>
                <a:ea typeface="+mn-ea"/>
                <a:cs typeface="+mn-cs"/>
              </a:rPr>
              <a:t>oAuth</a:t>
            </a:r>
            <a:r>
              <a:rPr lang="en-US" sz="1400" b="0" i="0" dirty="0">
                <a:latin typeface="Arial"/>
                <a:ea typeface="+mn-ea"/>
                <a:cs typeface="+mn-cs"/>
              </a:rPr>
              <a:t>, </a:t>
            </a:r>
            <a:r>
              <a:rPr lang="en-US" sz="1400" b="0" i="0" dirty="0" err="1">
                <a:latin typeface="Arial"/>
                <a:ea typeface="+mn-ea"/>
                <a:cs typeface="+mn-cs"/>
              </a:rPr>
              <a:t>openID</a:t>
            </a:r>
            <a:r>
              <a:rPr lang="en-US" sz="1400" b="0" i="0" dirty="0">
                <a:latin typeface="Arial"/>
                <a:ea typeface="+mn-ea"/>
                <a:cs typeface="+mn-cs"/>
              </a:rPr>
              <a:t>) и </a:t>
            </a:r>
            <a:r>
              <a:rPr lang="en-US" sz="1400" b="0" i="0" dirty="0" err="1">
                <a:latin typeface="Arial"/>
                <a:ea typeface="+mn-ea"/>
                <a:cs typeface="+mn-cs"/>
              </a:rPr>
              <a:t>работы</a:t>
            </a:r>
            <a:r>
              <a:rPr lang="en-US" sz="1400" b="0" i="0" dirty="0">
                <a:latin typeface="Arial"/>
                <a:ea typeface="+mn-ea"/>
                <a:cs typeface="+mn-cs"/>
              </a:rPr>
              <a:t> с </a:t>
            </a:r>
            <a:r>
              <a:rPr lang="en-US" sz="1400" b="0" i="0" dirty="0" err="1">
                <a:latin typeface="Arial"/>
                <a:ea typeface="+mn-ea"/>
                <a:cs typeface="+mn-cs"/>
              </a:rPr>
              <a:t>информацией</a:t>
            </a:r>
            <a:r>
              <a:rPr lang="en-US" sz="1400" b="0" i="0" dirty="0">
                <a:latin typeface="Arial"/>
                <a:ea typeface="+mn-ea"/>
                <a:cs typeface="+mn-cs"/>
              </a:rPr>
              <a:t> (</a:t>
            </a:r>
            <a:r>
              <a:rPr lang="en-US" sz="1400" b="0" i="0" dirty="0" err="1">
                <a:latin typeface="Arial"/>
                <a:ea typeface="+mn-ea"/>
                <a:cs typeface="+mn-cs"/>
              </a:rPr>
              <a:t>например</a:t>
            </a:r>
            <a:r>
              <a:rPr lang="en-US" sz="1400" b="0" i="0" dirty="0">
                <a:latin typeface="Arial"/>
                <a:ea typeface="+mn-ea"/>
                <a:cs typeface="+mn-cs"/>
              </a:rPr>
              <a:t>, </a:t>
            </a:r>
            <a:r>
              <a:rPr lang="en-US" sz="1400" b="0" i="0" dirty="0" err="1">
                <a:latin typeface="Arial"/>
                <a:ea typeface="+mn-ea"/>
                <a:cs typeface="+mn-cs"/>
              </a:rPr>
              <a:t>OpenSocial</a:t>
            </a:r>
            <a:r>
              <a:rPr lang="en-US" sz="1400" b="0" i="0" dirty="0">
                <a:latin typeface="Arial"/>
                <a:ea typeface="+mn-ea"/>
                <a:cs typeface="+mn-cs"/>
              </a:rPr>
              <a:t>)</a:t>
            </a:r>
          </a:p>
          <a:p>
            <a:pPr marL="173736" indent="-173736" algn="l" defTabSz="914400">
              <a:spcBef>
                <a:spcPts val="600"/>
              </a:spcBef>
              <a:buClr>
                <a:srgbClr val="F0AB00"/>
              </a:buClr>
              <a:buFont typeface="Wingdings"/>
              <a:buChar char="§"/>
            </a:pPr>
            <a:r>
              <a:rPr lang="en-US" sz="1400" b="0" i="0" dirty="0" err="1">
                <a:latin typeface="Arial"/>
                <a:ea typeface="+mn-ea"/>
                <a:cs typeface="+mn-cs"/>
              </a:rPr>
              <a:t>Специальные</a:t>
            </a:r>
            <a:r>
              <a:rPr lang="en-US" sz="1400" b="0" i="0" dirty="0">
                <a:latin typeface="Arial"/>
                <a:ea typeface="+mn-ea"/>
                <a:cs typeface="+mn-cs"/>
              </a:rPr>
              <a:t> </a:t>
            </a:r>
            <a:r>
              <a:rPr lang="en-US" sz="1400" b="0" i="0" dirty="0" err="1">
                <a:latin typeface="Arial"/>
                <a:ea typeface="+mn-ea"/>
                <a:cs typeface="+mn-cs"/>
              </a:rPr>
              <a:t>схемы</a:t>
            </a:r>
            <a:r>
              <a:rPr lang="en-US" sz="1400" b="0" i="0" dirty="0">
                <a:latin typeface="Arial"/>
                <a:ea typeface="+mn-ea"/>
                <a:cs typeface="+mn-cs"/>
              </a:rPr>
              <a:t> </a:t>
            </a:r>
            <a:r>
              <a:rPr lang="en-US" sz="1400" b="0" i="0" dirty="0" err="1">
                <a:latin typeface="Arial"/>
                <a:ea typeface="+mn-ea"/>
                <a:cs typeface="+mn-cs"/>
              </a:rPr>
              <a:t>соединений</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магазина</a:t>
            </a:r>
            <a:r>
              <a:rPr lang="en-US" sz="1400" b="0" i="0" dirty="0">
                <a:latin typeface="Arial"/>
                <a:ea typeface="+mn-ea"/>
                <a:cs typeface="+mn-cs"/>
              </a:rPr>
              <a:t> </a:t>
            </a:r>
            <a:r>
              <a:rPr lang="en-US" sz="1400" b="0" i="0" dirty="0" err="1">
                <a:latin typeface="Arial"/>
                <a:ea typeface="+mn-ea"/>
                <a:cs typeface="+mn-cs"/>
              </a:rPr>
              <a:t>приложений</a:t>
            </a:r>
            <a:r>
              <a:rPr lang="en-US" sz="1400" b="0" i="0" dirty="0">
                <a:latin typeface="Arial"/>
                <a:ea typeface="+mn-ea"/>
                <a:cs typeface="+mn-cs"/>
              </a:rPr>
              <a:t> SAP и </a:t>
            </a:r>
            <a:r>
              <a:rPr lang="en-US" sz="1400" b="0" i="0" dirty="0" err="1">
                <a:latin typeface="Arial"/>
                <a:ea typeface="+mn-ea"/>
                <a:cs typeface="+mn-cs"/>
              </a:rPr>
              <a:t>сервисов</a:t>
            </a:r>
            <a:r>
              <a:rPr lang="en-US" sz="1400" b="0" i="0" dirty="0">
                <a:latin typeface="Arial"/>
                <a:ea typeface="+mn-ea"/>
                <a:cs typeface="+mn-cs"/>
              </a:rPr>
              <a:t>, </a:t>
            </a:r>
            <a:r>
              <a:rPr lang="en-US" sz="1400" b="0" i="0" dirty="0" err="1">
                <a:latin typeface="Arial"/>
                <a:ea typeface="+mn-ea"/>
                <a:cs typeface="+mn-cs"/>
              </a:rPr>
              <a:t>предоставляемых</a:t>
            </a:r>
            <a:r>
              <a:rPr lang="en-US" sz="1400" b="0" i="0" dirty="0">
                <a:latin typeface="Arial"/>
                <a:ea typeface="+mn-ea"/>
                <a:cs typeface="+mn-cs"/>
              </a:rPr>
              <a:t> </a:t>
            </a:r>
            <a:r>
              <a:rPr lang="en-US" sz="1400" b="0" i="0" dirty="0" err="1" smtClean="0">
                <a:latin typeface="Arial"/>
                <a:ea typeface="+mn-ea"/>
                <a:cs typeface="+mn-cs"/>
              </a:rPr>
              <a:t>по</a:t>
            </a:r>
            <a:r>
              <a:rPr lang="ru-RU" sz="1400" dirty="0"/>
              <a:t> </a:t>
            </a:r>
            <a:r>
              <a:rPr lang="en-US" sz="1400" b="0" i="0" dirty="0" err="1" smtClean="0">
                <a:latin typeface="Arial"/>
                <a:ea typeface="+mn-ea"/>
                <a:cs typeface="+mn-cs"/>
              </a:rPr>
              <a:t>требованию</a:t>
            </a:r>
            <a:r>
              <a:rPr lang="en-US" sz="1400" b="0" i="0" dirty="0">
                <a:latin typeface="Arial"/>
                <a:ea typeface="+mn-ea"/>
                <a:cs typeface="+mn-cs"/>
              </a:rPr>
              <a:t>, </a:t>
            </a:r>
            <a:r>
              <a:rPr lang="en-US" sz="1400" b="0" i="0" dirty="0" err="1">
                <a:latin typeface="Arial"/>
                <a:ea typeface="+mn-ea"/>
                <a:cs typeface="+mn-cs"/>
              </a:rPr>
              <a:t>например</a:t>
            </a:r>
            <a:r>
              <a:rPr lang="en-US" sz="1400" b="0" i="0" dirty="0">
                <a:latin typeface="Arial"/>
                <a:ea typeface="+mn-ea"/>
                <a:cs typeface="+mn-cs"/>
              </a:rPr>
              <a:t>, </a:t>
            </a:r>
            <a:r>
              <a:rPr lang="en-US" sz="1400" b="0" i="0" dirty="0" err="1">
                <a:latin typeface="Arial"/>
                <a:ea typeface="+mn-ea"/>
                <a:cs typeface="+mn-cs"/>
              </a:rPr>
              <a:t>расширение</a:t>
            </a:r>
            <a:r>
              <a:rPr lang="en-US" sz="1400" b="0" i="0" dirty="0">
                <a:latin typeface="Arial"/>
                <a:ea typeface="+mn-ea"/>
                <a:cs typeface="+mn-cs"/>
              </a:rPr>
              <a:t> </a:t>
            </a:r>
            <a:r>
              <a:rPr lang="en-US" sz="1400" b="0" i="0" dirty="0" err="1">
                <a:latin typeface="Arial"/>
                <a:ea typeface="+mn-ea"/>
                <a:cs typeface="+mn-cs"/>
              </a:rPr>
              <a:t>бизнес-процессов</a:t>
            </a:r>
            <a:r>
              <a:rPr lang="en-US" sz="1400" b="0" i="0" dirty="0">
                <a:latin typeface="Arial"/>
                <a:ea typeface="+mn-ea"/>
                <a:cs typeface="+mn-cs"/>
              </a:rPr>
              <a:t> </a:t>
            </a:r>
            <a:r>
              <a:rPr lang="en-US" sz="1400" b="0" i="0" dirty="0" err="1">
                <a:latin typeface="Arial"/>
                <a:ea typeface="+mn-ea"/>
                <a:cs typeface="+mn-cs"/>
              </a:rPr>
              <a:t>действиями</a:t>
            </a:r>
            <a:r>
              <a:rPr lang="en-US" sz="1400" b="0" i="0" dirty="0">
                <a:latin typeface="Arial"/>
                <a:ea typeface="+mn-ea"/>
                <a:cs typeface="+mn-cs"/>
              </a:rPr>
              <a:t> SAP </a:t>
            </a:r>
            <a:r>
              <a:rPr lang="en-US" sz="1400" b="0" i="0" dirty="0" err="1">
                <a:latin typeface="Arial"/>
                <a:ea typeface="+mn-ea"/>
                <a:cs typeface="+mn-cs"/>
              </a:rPr>
              <a:t>Streamwork</a:t>
            </a:r>
            <a:endParaRPr lang="en-US" sz="1400" b="0" i="0" dirty="0">
              <a:latin typeface="Arial"/>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315" y="3420852"/>
            <a:ext cx="8436636" cy="1184940"/>
          </a:xfrm>
          <a:prstGeom prst="rect">
            <a:avLst/>
          </a:prstGeom>
        </p:spPr>
        <p:txBody>
          <a:bodyPr wrap="square" lIns="36000" rIns="36000">
            <a:spAutoFit/>
          </a:bodyPr>
          <a:lstStyle/>
          <a:p>
            <a:pPr algn="l" defTabSz="914400">
              <a:buNone/>
            </a:pPr>
            <a:r>
              <a:rPr lang="en-US" sz="1400" b="1" i="0" dirty="0" err="1">
                <a:solidFill>
                  <a:srgbClr val="0070C0"/>
                </a:solidFill>
                <a:latin typeface="Arial"/>
                <a:ea typeface="Arial Unicode MS"/>
                <a:cs typeface="Arial Unicode MS"/>
              </a:rPr>
              <a:t>Полностью</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готовое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обеспечение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взаимодействия</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от</a:t>
            </a:r>
            <a:r>
              <a:rPr lang="en-US" sz="1400" b="1" i="0" dirty="0">
                <a:solidFill>
                  <a:srgbClr val="0070C0"/>
                </a:solidFill>
                <a:latin typeface="Arial"/>
                <a:ea typeface="Arial Unicode MS"/>
                <a:cs typeface="Arial Unicode MS"/>
              </a:rPr>
              <a:t> SAP</a:t>
            </a:r>
          </a:p>
          <a:p>
            <a:pPr marL="173736" indent="-173736" algn="l" defTabSz="914400">
              <a:spcBef>
                <a:spcPts val="600"/>
              </a:spcBef>
              <a:buClr>
                <a:srgbClr val="F0AB00"/>
              </a:buClr>
              <a:buFont typeface="Wingdings"/>
              <a:buChar char="§"/>
            </a:pPr>
            <a:r>
              <a:rPr lang="en-US" sz="1400" b="0" i="0" dirty="0" err="1">
                <a:latin typeface="Arial"/>
                <a:ea typeface="+mn-ea"/>
                <a:cs typeface="+mn-cs"/>
              </a:rPr>
              <a:t>Поддержка</a:t>
            </a:r>
            <a:r>
              <a:rPr lang="en-US" sz="1400" b="0" i="0" dirty="0">
                <a:latin typeface="Arial"/>
                <a:ea typeface="+mn-ea"/>
                <a:cs typeface="+mn-cs"/>
              </a:rPr>
              <a:t> </a:t>
            </a:r>
            <a:r>
              <a:rPr lang="en-US" sz="1400" b="0" i="0" dirty="0" err="1">
                <a:latin typeface="Arial"/>
                <a:ea typeface="+mn-ea"/>
                <a:cs typeface="+mn-cs"/>
              </a:rPr>
              <a:t>интеграции</a:t>
            </a:r>
            <a:r>
              <a:rPr lang="en-US" sz="1400" b="0" i="0" dirty="0">
                <a:latin typeface="Arial"/>
                <a:ea typeface="+mn-ea"/>
                <a:cs typeface="+mn-cs"/>
              </a:rPr>
              <a:t> и </a:t>
            </a:r>
            <a:r>
              <a:rPr lang="en-US" sz="1400" b="0" i="0" dirty="0" err="1">
                <a:latin typeface="Arial"/>
                <a:ea typeface="+mn-ea"/>
                <a:cs typeface="+mn-cs"/>
              </a:rPr>
              <a:t>использования</a:t>
            </a:r>
            <a:r>
              <a:rPr lang="en-US" sz="1400" b="0" i="0" dirty="0">
                <a:latin typeface="Arial"/>
                <a:ea typeface="+mn-ea"/>
                <a:cs typeface="+mn-cs"/>
              </a:rPr>
              <a:t> </a:t>
            </a:r>
            <a:r>
              <a:rPr lang="en-US" sz="1400" b="0" i="0" dirty="0" err="1">
                <a:latin typeface="Arial"/>
                <a:ea typeface="+mn-ea"/>
                <a:cs typeface="+mn-cs"/>
              </a:rPr>
              <a:t>данных</a:t>
            </a:r>
            <a:r>
              <a:rPr lang="en-US" sz="1400" b="0" i="0" dirty="0">
                <a:latin typeface="Arial"/>
                <a:ea typeface="+mn-ea"/>
                <a:cs typeface="+mn-cs"/>
              </a:rPr>
              <a:t> </a:t>
            </a:r>
            <a:r>
              <a:rPr lang="en-US" sz="1400" b="0" i="0" dirty="0" err="1">
                <a:latin typeface="Arial"/>
                <a:ea typeface="+mn-ea"/>
                <a:cs typeface="+mn-cs"/>
              </a:rPr>
              <a:t>из</a:t>
            </a:r>
            <a:r>
              <a:rPr lang="en-US" sz="1400" b="0" i="0" dirty="0">
                <a:latin typeface="Arial"/>
                <a:ea typeface="+mn-ea"/>
                <a:cs typeface="+mn-cs"/>
              </a:rPr>
              <a:t> </a:t>
            </a:r>
            <a:r>
              <a:rPr lang="en-US" sz="1400" b="0" i="0" dirty="0">
                <a:latin typeface="Arial"/>
                <a:ea typeface="Arial Unicode MS"/>
                <a:cs typeface="Arial Unicode MS"/>
              </a:rPr>
              <a:t>SAP </a:t>
            </a:r>
            <a:r>
              <a:rPr lang="en-US" sz="1400" b="0" i="0" dirty="0" err="1">
                <a:latin typeface="Arial"/>
                <a:ea typeface="Arial Unicode MS"/>
                <a:cs typeface="Arial Unicode MS"/>
              </a:rPr>
              <a:t>NetWeaver</a:t>
            </a:r>
            <a:r>
              <a:rPr lang="en-US" sz="1400" b="0" i="0" dirty="0">
                <a:latin typeface="Arial"/>
                <a:ea typeface="Arial Unicode MS"/>
                <a:cs typeface="Arial Unicode MS"/>
              </a:rPr>
              <a:t> Gateway </a:t>
            </a:r>
            <a:r>
              <a:rPr lang="en-US" sz="1400" b="0" i="0" dirty="0" err="1">
                <a:latin typeface="Arial"/>
                <a:ea typeface="Arial Unicode MS"/>
                <a:cs typeface="Arial Unicode MS"/>
              </a:rPr>
              <a:t>как</a:t>
            </a:r>
            <a:r>
              <a:rPr lang="en-US" sz="1400" b="0" i="0" dirty="0">
                <a:latin typeface="Arial"/>
                <a:ea typeface="Arial Unicode MS"/>
                <a:cs typeface="Arial Unicode MS"/>
              </a:rPr>
              <a:t> </a:t>
            </a:r>
            <a:r>
              <a:rPr lang="en-US" sz="1400" b="0" i="0" dirty="0" err="1">
                <a:latin typeface="Arial"/>
                <a:ea typeface="Arial Unicode MS"/>
                <a:cs typeface="Arial Unicode MS"/>
              </a:rPr>
              <a:t>дополнительного</a:t>
            </a:r>
            <a:r>
              <a:rPr lang="en-US" sz="1400" b="0" i="0" dirty="0">
                <a:latin typeface="Arial"/>
                <a:ea typeface="Arial Unicode MS"/>
                <a:cs typeface="Arial Unicode MS"/>
              </a:rPr>
              <a:t> </a:t>
            </a:r>
            <a:r>
              <a:rPr lang="en-US" sz="1400" b="0" i="0" dirty="0" err="1">
                <a:latin typeface="Arial"/>
                <a:ea typeface="Arial Unicode MS"/>
                <a:cs typeface="Arial Unicode MS"/>
              </a:rPr>
              <a:t>канала</a:t>
            </a:r>
            <a:r>
              <a:rPr lang="en-US" sz="1400" b="0" i="0" dirty="0">
                <a:latin typeface="Arial"/>
                <a:ea typeface="Arial Unicode MS"/>
                <a:cs typeface="Arial Unicode MS"/>
              </a:rPr>
              <a:t> </a:t>
            </a:r>
            <a:r>
              <a:rPr lang="en-US" sz="1400" b="0" i="0" dirty="0" err="1">
                <a:latin typeface="Arial"/>
                <a:ea typeface="Arial Unicode MS"/>
                <a:cs typeface="Arial Unicode MS"/>
              </a:rPr>
              <a:t>данных</a:t>
            </a:r>
            <a:endParaRPr lang="en-US" sz="1400" b="0" i="0" dirty="0">
              <a:latin typeface="Arial"/>
              <a:ea typeface="Arial Unicode MS"/>
              <a:cs typeface="Arial Unicode M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Поддержка</a:t>
            </a:r>
            <a:r>
              <a:rPr lang="en-US" sz="1400" b="0" i="0" dirty="0">
                <a:latin typeface="Arial"/>
                <a:ea typeface="+mn-ea"/>
                <a:cs typeface="+mn-cs"/>
              </a:rPr>
              <a:t> </a:t>
            </a:r>
            <a:r>
              <a:rPr lang="en-US" sz="1400" b="0" i="0" dirty="0" err="1">
                <a:latin typeface="Arial"/>
                <a:ea typeface="+mn-ea"/>
                <a:cs typeface="+mn-cs"/>
              </a:rPr>
              <a:t>работы</a:t>
            </a:r>
            <a:r>
              <a:rPr lang="en-US" sz="1400" b="0" i="0" dirty="0">
                <a:latin typeface="Arial"/>
                <a:ea typeface="+mn-ea"/>
                <a:cs typeface="+mn-cs"/>
              </a:rPr>
              <a:t> с </a:t>
            </a:r>
            <a:r>
              <a:rPr lang="en-US" sz="1400" b="0" i="0" dirty="0" err="1">
                <a:latin typeface="Arial"/>
                <a:ea typeface="+mn-ea"/>
                <a:cs typeface="+mn-cs"/>
              </a:rPr>
              <a:t>данными</a:t>
            </a:r>
            <a:r>
              <a:rPr lang="en-US" sz="1400" b="0" i="0" dirty="0">
                <a:latin typeface="Arial"/>
                <a:ea typeface="+mn-ea"/>
                <a:cs typeface="+mn-cs"/>
              </a:rPr>
              <a:t> с </a:t>
            </a:r>
            <a:r>
              <a:rPr lang="en-US" sz="1400" b="0" i="0" dirty="0" err="1">
                <a:latin typeface="Arial"/>
                <a:ea typeface="+mn-ea"/>
                <a:cs typeface="+mn-cs"/>
              </a:rPr>
              <a:t>помощью</a:t>
            </a:r>
            <a:r>
              <a:rPr lang="en-US" sz="1400" b="0" i="0" dirty="0">
                <a:latin typeface="Arial"/>
                <a:ea typeface="+mn-ea"/>
                <a:cs typeface="+mn-cs"/>
              </a:rPr>
              <a:t> </a:t>
            </a:r>
            <a:r>
              <a:rPr lang="en-US" sz="1400" b="0" i="0" dirty="0" err="1">
                <a:latin typeface="Arial"/>
                <a:ea typeface="+mn-ea"/>
                <a:cs typeface="+mn-cs"/>
              </a:rPr>
              <a:t>технологии</a:t>
            </a:r>
            <a:r>
              <a:rPr lang="en-US" sz="1400" b="0" i="0" dirty="0">
                <a:latin typeface="Arial"/>
                <a:ea typeface="+mn-ea"/>
                <a:cs typeface="+mn-cs"/>
              </a:rPr>
              <a:t> SAP HANA и </a:t>
            </a:r>
            <a:r>
              <a:rPr lang="en-US" sz="1400" b="0" i="0" dirty="0" err="1">
                <a:latin typeface="Arial"/>
                <a:ea typeface="+mn-ea"/>
                <a:cs typeface="+mn-cs"/>
              </a:rPr>
              <a:t>её</a:t>
            </a:r>
            <a:r>
              <a:rPr lang="en-US" sz="1400" b="0" i="0" dirty="0">
                <a:latin typeface="Arial"/>
                <a:ea typeface="+mn-ea"/>
                <a:cs typeface="+mn-cs"/>
              </a:rPr>
              <a:t> </a:t>
            </a:r>
            <a:r>
              <a:rPr lang="en-US" sz="1400" b="0" i="0" dirty="0" err="1">
                <a:latin typeface="Arial"/>
                <a:ea typeface="+mn-ea"/>
                <a:cs typeface="+mn-cs"/>
              </a:rPr>
              <a:t>передовых</a:t>
            </a:r>
            <a:r>
              <a:rPr lang="en-US" sz="1400" b="0" i="0" dirty="0">
                <a:latin typeface="Arial"/>
                <a:ea typeface="+mn-ea"/>
                <a:cs typeface="+mn-cs"/>
              </a:rPr>
              <a:t> </a:t>
            </a:r>
            <a:r>
              <a:rPr lang="en-US" sz="1400" b="0" i="0" dirty="0" err="1">
                <a:latin typeface="Arial"/>
                <a:ea typeface="+mn-ea"/>
                <a:cs typeface="+mn-cs"/>
              </a:rPr>
              <a:t>возможностей</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Улучшенная</a:t>
            </a:r>
            <a:r>
              <a:rPr lang="en-US" sz="1400" b="0" i="0" dirty="0">
                <a:latin typeface="Arial"/>
                <a:ea typeface="+mn-ea"/>
                <a:cs typeface="+mn-cs"/>
              </a:rPr>
              <a:t> </a:t>
            </a:r>
            <a:r>
              <a:rPr lang="en-US" sz="1400" b="0" i="0" dirty="0" err="1">
                <a:latin typeface="Arial"/>
                <a:ea typeface="+mn-ea"/>
                <a:cs typeface="+mn-cs"/>
              </a:rPr>
              <a:t>интеграция</a:t>
            </a:r>
            <a:r>
              <a:rPr lang="en-US" sz="1400" b="0" i="0" dirty="0">
                <a:latin typeface="Arial"/>
                <a:ea typeface="+mn-ea"/>
                <a:cs typeface="+mn-cs"/>
              </a:rPr>
              <a:t> и </a:t>
            </a:r>
            <a:r>
              <a:rPr lang="en-US" sz="1400" b="0" i="0" dirty="0" err="1">
                <a:latin typeface="Arial"/>
                <a:ea typeface="+mn-ea"/>
                <a:cs typeface="+mn-cs"/>
              </a:rPr>
              <a:t>взаимодействие</a:t>
            </a:r>
            <a:r>
              <a:rPr lang="en-US" sz="1400" b="0" i="0" dirty="0">
                <a:latin typeface="Arial"/>
                <a:ea typeface="+mn-ea"/>
                <a:cs typeface="+mn-cs"/>
              </a:rPr>
              <a:t> с </a:t>
            </a:r>
            <a:r>
              <a:rPr lang="en-US" sz="1400" b="0" i="0" dirty="0" err="1">
                <a:latin typeface="Arial"/>
                <a:ea typeface="+mn-ea"/>
                <a:cs typeface="+mn-cs"/>
              </a:rPr>
              <a:t>платформами</a:t>
            </a:r>
            <a:r>
              <a:rPr lang="en-US" sz="1400" b="0" i="0" dirty="0">
                <a:latin typeface="Arial"/>
                <a:ea typeface="+mn-ea"/>
                <a:cs typeface="+mn-cs"/>
              </a:rPr>
              <a:t> и </a:t>
            </a:r>
            <a:r>
              <a:rPr lang="en-US" sz="1400" b="0" i="0" dirty="0" err="1">
                <a:latin typeface="Arial"/>
                <a:ea typeface="+mn-ea"/>
                <a:cs typeface="+mn-cs"/>
              </a:rPr>
              <a:t>средами</a:t>
            </a:r>
            <a:r>
              <a:rPr lang="en-US" sz="1400" b="0" i="0" dirty="0">
                <a:latin typeface="Arial"/>
                <a:ea typeface="+mn-ea"/>
                <a:cs typeface="+mn-cs"/>
              </a:rPr>
              <a:t> SAP (SAP «</a:t>
            </a:r>
            <a:r>
              <a:rPr lang="en-US" sz="1400" b="0" i="0" dirty="0" err="1">
                <a:latin typeface="Arial"/>
                <a:ea typeface="+mn-ea"/>
                <a:cs typeface="+mn-cs"/>
              </a:rPr>
              <a:t>Управление</a:t>
            </a:r>
            <a:r>
              <a:rPr lang="en-US" sz="1400" b="0" i="0" dirty="0">
                <a:latin typeface="Arial"/>
                <a:ea typeface="+mn-ea"/>
                <a:cs typeface="+mn-cs"/>
              </a:rPr>
              <a:t> </a:t>
            </a:r>
            <a:r>
              <a:rPr lang="en-US" sz="1400" b="0" i="0" dirty="0" err="1">
                <a:latin typeface="Arial"/>
                <a:ea typeface="+mn-ea"/>
                <a:cs typeface="+mn-cs"/>
              </a:rPr>
              <a:t>ресурсами</a:t>
            </a:r>
            <a:r>
              <a:rPr lang="en-US" sz="1400" b="0" i="0" dirty="0">
                <a:latin typeface="Arial"/>
                <a:ea typeface="+mn-ea"/>
                <a:cs typeface="+mn-cs"/>
              </a:rPr>
              <a:t> </a:t>
            </a:r>
            <a:r>
              <a:rPr lang="en-US" sz="1400" b="0" i="0" dirty="0" err="1">
                <a:latin typeface="Arial"/>
                <a:ea typeface="+mn-ea"/>
                <a:cs typeface="+mn-cs"/>
              </a:rPr>
              <a:t>предприятия</a:t>
            </a:r>
            <a:r>
              <a:rPr lang="en-US" sz="1400" b="0" i="0" dirty="0">
                <a:latin typeface="Arial"/>
                <a:ea typeface="+mn-ea"/>
                <a:cs typeface="+mn-cs"/>
              </a:rPr>
              <a:t>», SAP </a:t>
            </a:r>
            <a:r>
              <a:rPr lang="en-US" sz="1400" b="0" i="0" dirty="0" err="1">
                <a:latin typeface="Arial"/>
                <a:ea typeface="+mn-ea"/>
                <a:cs typeface="+mn-cs"/>
              </a:rPr>
              <a:t>BusinessObjects</a:t>
            </a:r>
            <a:r>
              <a:rPr lang="en-US" sz="1400" b="0" i="0" dirty="0">
                <a:latin typeface="Arial"/>
                <a:ea typeface="+mn-ea"/>
                <a:cs typeface="+mn-cs"/>
              </a:rPr>
              <a:t>)</a:t>
            </a:r>
          </a:p>
        </p:txBody>
      </p:sp>
      <p:sp>
        <p:nvSpPr>
          <p:cNvPr id="12" name="Rectangle 11"/>
          <p:cNvSpPr/>
          <p:nvPr/>
        </p:nvSpPr>
        <p:spPr>
          <a:xfrm>
            <a:off x="261314" y="5272728"/>
            <a:ext cx="8540715" cy="892552"/>
          </a:xfrm>
          <a:prstGeom prst="rect">
            <a:avLst/>
          </a:prstGeom>
        </p:spPr>
        <p:txBody>
          <a:bodyPr wrap="square">
            <a:spAutoFit/>
          </a:bodyPr>
          <a:lstStyle/>
          <a:p>
            <a:pPr algn="l" defTabSz="914400">
              <a:buNone/>
            </a:pPr>
            <a:r>
              <a:rPr lang="en-US" sz="1400" b="1" i="0" dirty="0" err="1">
                <a:solidFill>
                  <a:srgbClr val="0070C0"/>
                </a:solidFill>
                <a:latin typeface="Arial"/>
                <a:ea typeface="Arial Unicode MS"/>
                <a:cs typeface="Arial Unicode MS"/>
              </a:rPr>
              <a:t>Готовое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решение</a:t>
            </a:r>
            <a:endParaRPr lang="en-US" sz="1400" b="1" i="0" dirty="0">
              <a:solidFill>
                <a:srgbClr val="0070C0"/>
              </a:solidFill>
              <a:latin typeface="Arial"/>
              <a:ea typeface="Arial Unicode MS"/>
              <a:cs typeface="Arial Unicode M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Улучшенные</a:t>
            </a:r>
            <a:r>
              <a:rPr lang="en-US" sz="1400" b="0" i="0" dirty="0">
                <a:latin typeface="Arial"/>
                <a:ea typeface="+mn-ea"/>
                <a:cs typeface="+mn-cs"/>
              </a:rPr>
              <a:t> </a:t>
            </a:r>
            <a:r>
              <a:rPr lang="en-US" sz="1400" b="0" i="0" dirty="0" err="1">
                <a:latin typeface="Arial"/>
                <a:ea typeface="+mn-ea"/>
                <a:cs typeface="+mn-cs"/>
              </a:rPr>
              <a:t>возможности</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социального</a:t>
            </a:r>
            <a:r>
              <a:rPr lang="en-US" sz="1400" b="0" i="0" dirty="0">
                <a:latin typeface="Arial"/>
                <a:ea typeface="+mn-ea"/>
                <a:cs typeface="+mn-cs"/>
              </a:rPr>
              <a:t> </a:t>
            </a:r>
            <a:r>
              <a:rPr lang="en-US" sz="1400" b="0" i="0" dirty="0" err="1">
                <a:latin typeface="Arial"/>
                <a:ea typeface="+mn-ea"/>
                <a:cs typeface="+mn-cs"/>
              </a:rPr>
              <a:t>взаимодействия</a:t>
            </a:r>
            <a:r>
              <a:rPr lang="en-US" sz="1400" b="0" i="0" dirty="0">
                <a:latin typeface="Arial"/>
                <a:ea typeface="+mn-ea"/>
                <a:cs typeface="+mn-cs"/>
              </a:rPr>
              <a:t> с </a:t>
            </a:r>
            <a:r>
              <a:rPr lang="en-US" sz="1400" b="0" i="0" dirty="0" err="1">
                <a:latin typeface="Arial"/>
                <a:ea typeface="+mn-ea"/>
                <a:cs typeface="+mn-cs"/>
              </a:rPr>
              <a:t>помощью</a:t>
            </a:r>
            <a:r>
              <a:rPr lang="en-US" sz="1400" b="0" i="0" dirty="0">
                <a:latin typeface="Arial"/>
                <a:ea typeface="+mn-ea"/>
                <a:cs typeface="+mn-cs"/>
              </a:rPr>
              <a:t> </a:t>
            </a:r>
            <a:r>
              <a:rPr lang="en-US" sz="1400" b="0" i="0" dirty="0" err="1">
                <a:latin typeface="Arial"/>
                <a:ea typeface="+mn-ea"/>
                <a:cs typeface="+mn-cs"/>
              </a:rPr>
              <a:t>корпоративных</a:t>
            </a:r>
            <a:r>
              <a:rPr lang="en-US" sz="1400" b="0" i="0" dirty="0">
                <a:latin typeface="Arial"/>
                <a:ea typeface="+mn-ea"/>
                <a:cs typeface="+mn-cs"/>
              </a:rPr>
              <a:t> </a:t>
            </a:r>
            <a:r>
              <a:rPr lang="en-US" sz="1400" b="0" i="0" dirty="0" err="1">
                <a:latin typeface="Arial"/>
                <a:ea typeface="+mn-ea"/>
                <a:cs typeface="+mn-cs"/>
              </a:rPr>
              <a:t>рабочих</a:t>
            </a:r>
            <a:r>
              <a:rPr lang="en-US" sz="1400" b="0" i="0" dirty="0">
                <a:latin typeface="Arial"/>
                <a:ea typeface="+mn-ea"/>
                <a:cs typeface="+mn-cs"/>
              </a:rPr>
              <a:t> </a:t>
            </a:r>
            <a:r>
              <a:rPr lang="en-US" sz="1400" b="0" i="0" dirty="0" err="1">
                <a:latin typeface="Arial"/>
                <a:ea typeface="+mn-ea"/>
                <a:cs typeface="+mn-cs"/>
              </a:rPr>
              <a:t>пространств</a:t>
            </a:r>
            <a:r>
              <a:rPr lang="en-US" sz="1400" b="0" i="0" dirty="0">
                <a:latin typeface="Arial"/>
                <a:ea typeface="+mn-ea"/>
                <a:cs typeface="+mn-cs"/>
              </a:rPr>
              <a:t> и </a:t>
            </a:r>
            <a:r>
              <a:rPr lang="en-US" sz="1400" b="0" i="0" dirty="0" err="1">
                <a:latin typeface="Arial"/>
                <a:ea typeface="+mn-ea"/>
                <a:cs typeface="+mn-cs"/>
              </a:rPr>
              <a:t>дополнительного</a:t>
            </a:r>
            <a:r>
              <a:rPr lang="en-US" sz="1400" b="0" i="0" dirty="0">
                <a:latin typeface="Arial"/>
                <a:ea typeface="+mn-ea"/>
                <a:cs typeface="+mn-cs"/>
              </a:rPr>
              <a:t> </a:t>
            </a:r>
            <a:r>
              <a:rPr lang="en-US" sz="1400" b="0" i="0" dirty="0" err="1">
                <a:latin typeface="Arial"/>
                <a:ea typeface="+mn-ea"/>
                <a:cs typeface="+mn-cs"/>
              </a:rPr>
              <a:t>модуля</a:t>
            </a:r>
            <a:r>
              <a:rPr lang="en-US" sz="1400" b="0" i="0" dirty="0">
                <a:latin typeface="Arial"/>
                <a:ea typeface="+mn-ea"/>
                <a:cs typeface="+mn-cs"/>
              </a:rPr>
              <a:t> </a:t>
            </a:r>
            <a:r>
              <a:rPr lang="en-US" sz="1400" b="0" i="0" dirty="0" err="1">
                <a:latin typeface="Arial"/>
                <a:ea typeface="+mn-ea"/>
                <a:cs typeface="+mn-cs"/>
              </a:rPr>
              <a:t>от</a:t>
            </a:r>
            <a:r>
              <a:rPr lang="en-US" sz="1400" b="0" i="0" dirty="0">
                <a:latin typeface="Arial"/>
                <a:ea typeface="+mn-ea"/>
                <a:cs typeface="+mn-cs"/>
              </a:rPr>
              <a:t> </a:t>
            </a:r>
            <a:r>
              <a:rPr lang="en-US" sz="1400" b="0" i="0" dirty="0" err="1">
                <a:latin typeface="Arial"/>
                <a:ea typeface="+mn-ea"/>
                <a:cs typeface="+mn-cs"/>
              </a:rPr>
              <a:t>OpenText</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Решение</a:t>
            </a:r>
            <a:r>
              <a:rPr lang="en-US" sz="1400" b="0" i="0" dirty="0">
                <a:latin typeface="Arial"/>
                <a:ea typeface="+mn-ea"/>
                <a:cs typeface="+mn-cs"/>
              </a:rPr>
              <a:t> Enhanced Content Management </a:t>
            </a:r>
            <a:r>
              <a:rPr lang="en-US" sz="1400" b="0" i="0" dirty="0" err="1">
                <a:latin typeface="Arial"/>
                <a:ea typeface="+mn-ea"/>
                <a:cs typeface="+mn-cs"/>
              </a:rPr>
              <a:t>от</a:t>
            </a:r>
            <a:r>
              <a:rPr lang="en-US" sz="1400" b="0" i="0" dirty="0">
                <a:latin typeface="Arial"/>
                <a:ea typeface="+mn-ea"/>
                <a:cs typeface="+mn-cs"/>
              </a:rPr>
              <a:t> </a:t>
            </a:r>
            <a:r>
              <a:rPr lang="en-US" sz="1400" b="0" i="0" dirty="0" err="1">
                <a:latin typeface="Arial"/>
                <a:ea typeface="+mn-ea"/>
                <a:cs typeface="+mn-cs"/>
              </a:rPr>
              <a:t>OpenText</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платформы</a:t>
            </a:r>
            <a:r>
              <a:rPr lang="en-US" sz="1400" b="0" i="0" dirty="0">
                <a:latin typeface="Arial"/>
                <a:ea typeface="+mn-ea"/>
                <a:cs typeface="+mn-cs"/>
              </a:rPr>
              <a:t> SAP «</a:t>
            </a:r>
            <a:r>
              <a:rPr lang="en-US" sz="1400" b="0" i="0" dirty="0" err="1">
                <a:latin typeface="Arial"/>
                <a:ea typeface="+mn-ea"/>
                <a:cs typeface="+mn-cs"/>
              </a:rPr>
              <a:t>Портал</a:t>
            </a:r>
            <a:r>
              <a:rPr lang="en-US" sz="1400" b="0" i="0" dirty="0">
                <a:latin typeface="Arial"/>
                <a:ea typeface="+mn-ea"/>
                <a:cs typeface="+mn-cs"/>
              </a:rPr>
              <a:t> </a:t>
            </a:r>
            <a:r>
              <a:rPr lang="en-US" sz="1400" b="0" i="0" dirty="0" err="1">
                <a:latin typeface="Arial"/>
                <a:ea typeface="+mn-ea"/>
                <a:cs typeface="+mn-cs"/>
              </a:rPr>
              <a:t>предприятия</a:t>
            </a:r>
            <a:r>
              <a:rPr lang="en-US" sz="1400" b="0" i="0" dirty="0">
                <a:latin typeface="Arial"/>
                <a:ea typeface="+mn-ea"/>
                <a:cs typeface="+mn-cs"/>
              </a:rPr>
              <a:t>» </a:t>
            </a:r>
          </a:p>
        </p:txBody>
      </p:sp>
      <p:sp>
        <p:nvSpPr>
          <p:cNvPr id="24" name="Rectangle 23"/>
          <p:cNvSpPr/>
          <p:nvPr/>
        </p:nvSpPr>
        <p:spPr>
          <a:xfrm>
            <a:off x="261315" y="1315144"/>
            <a:ext cx="8429924" cy="1908215"/>
          </a:xfrm>
          <a:prstGeom prst="rect">
            <a:avLst/>
          </a:prstGeom>
        </p:spPr>
        <p:txBody>
          <a:bodyPr wrap="square">
            <a:spAutoFit/>
          </a:bodyPr>
          <a:lstStyle/>
          <a:p>
            <a:pPr algn="l" defTabSz="914400">
              <a:buNone/>
            </a:pPr>
            <a:r>
              <a:rPr lang="en-US" sz="1400" b="1" i="0" dirty="0" err="1">
                <a:solidFill>
                  <a:srgbClr val="0070C0"/>
                </a:solidFill>
                <a:latin typeface="Arial"/>
                <a:ea typeface="Arial Unicode MS"/>
                <a:cs typeface="Arial Unicode MS"/>
              </a:rPr>
              <a:t>Использование</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платформы</a:t>
            </a:r>
            <a:r>
              <a:rPr lang="en-US" sz="1400" b="1" i="0" dirty="0">
                <a:solidFill>
                  <a:srgbClr val="0070C0"/>
                </a:solidFill>
                <a:latin typeface="Arial"/>
                <a:ea typeface="Arial Unicode MS"/>
                <a:cs typeface="Arial Unicode MS"/>
              </a:rPr>
              <a:t> и </a:t>
            </a:r>
            <a:r>
              <a:rPr lang="en-US" sz="1400" b="1" i="0" dirty="0" err="1">
                <a:solidFill>
                  <a:srgbClr val="0070C0"/>
                </a:solidFill>
                <a:latin typeface="Arial"/>
                <a:ea typeface="Arial Unicode MS"/>
                <a:cs typeface="Arial Unicode MS"/>
              </a:rPr>
              <a:t>её</a:t>
            </a:r>
            <a:r>
              <a:rPr lang="en-US" sz="1400" b="1" i="0" dirty="0">
                <a:solidFill>
                  <a:srgbClr val="0070C0"/>
                </a:solidFill>
                <a:latin typeface="Arial"/>
                <a:ea typeface="Arial Unicode MS"/>
                <a:cs typeface="Arial Unicode MS"/>
              </a:rPr>
              <a:t> </a:t>
            </a:r>
            <a:r>
              <a:rPr lang="en-US" sz="1400" b="1" i="0" dirty="0" err="1">
                <a:solidFill>
                  <a:srgbClr val="0070C0"/>
                </a:solidFill>
                <a:latin typeface="Arial"/>
                <a:ea typeface="Arial Unicode MS"/>
                <a:cs typeface="Arial Unicode MS"/>
              </a:rPr>
              <a:t>открытость</a:t>
            </a:r>
            <a:endParaRPr lang="en-US" sz="1400" b="1" i="0" dirty="0">
              <a:solidFill>
                <a:srgbClr val="0070C0"/>
              </a:solidFill>
              <a:latin typeface="Arial"/>
              <a:ea typeface="Arial Unicode MS"/>
              <a:cs typeface="Arial Unicode M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Возможности</a:t>
            </a:r>
            <a:r>
              <a:rPr lang="en-US" sz="1400" b="0" i="0" dirty="0">
                <a:latin typeface="Arial"/>
                <a:ea typeface="+mn-ea"/>
                <a:cs typeface="+mn-cs"/>
              </a:rPr>
              <a:t> </a:t>
            </a:r>
            <a:r>
              <a:rPr lang="en-US" sz="1400" b="0" i="0" dirty="0" err="1">
                <a:latin typeface="Arial"/>
                <a:ea typeface="+mn-ea"/>
                <a:cs typeface="+mn-cs"/>
              </a:rPr>
              <a:t>использования</a:t>
            </a:r>
            <a:r>
              <a:rPr lang="en-US" sz="1400" b="0" i="0" dirty="0">
                <a:latin typeface="Arial"/>
                <a:ea typeface="+mn-ea"/>
                <a:cs typeface="+mn-cs"/>
              </a:rPr>
              <a:t> </a:t>
            </a:r>
            <a:r>
              <a:rPr lang="en-US" sz="1400" b="0" i="0" dirty="0" err="1">
                <a:latin typeface="Arial"/>
                <a:ea typeface="+mn-ea"/>
                <a:cs typeface="+mn-cs"/>
              </a:rPr>
              <a:t>нового</a:t>
            </a:r>
            <a:r>
              <a:rPr lang="en-US" sz="1400" b="0" i="0" dirty="0">
                <a:latin typeface="Arial"/>
                <a:ea typeface="+mn-ea"/>
                <a:cs typeface="+mn-cs"/>
              </a:rPr>
              <a:t> и </a:t>
            </a:r>
            <a:r>
              <a:rPr lang="en-US" sz="1400" b="0" i="0" dirty="0" err="1">
                <a:latin typeface="Arial"/>
                <a:ea typeface="+mn-ea"/>
                <a:cs typeface="+mn-cs"/>
              </a:rPr>
              <a:t>существующего</a:t>
            </a:r>
            <a:r>
              <a:rPr lang="en-US" sz="1400" b="0" i="0" dirty="0">
                <a:latin typeface="Arial"/>
                <a:ea typeface="+mn-ea"/>
                <a:cs typeface="+mn-cs"/>
              </a:rPr>
              <a:t> </a:t>
            </a:r>
            <a:r>
              <a:rPr lang="en-US" sz="1400" b="0" i="0" dirty="0" err="1">
                <a:latin typeface="Arial"/>
                <a:ea typeface="+mn-ea"/>
                <a:cs typeface="+mn-cs"/>
              </a:rPr>
              <a:t>портала</a:t>
            </a:r>
            <a:r>
              <a:rPr lang="en-US" sz="1400" b="0" i="0" dirty="0">
                <a:latin typeface="Arial"/>
                <a:ea typeface="+mn-ea"/>
                <a:cs typeface="+mn-cs"/>
              </a:rPr>
              <a:t>: </a:t>
            </a:r>
            <a:r>
              <a:rPr lang="ru-RU" sz="1400" b="0" i="0" dirty="0" err="1" smtClean="0">
                <a:latin typeface="Arial"/>
                <a:ea typeface="+mn-ea"/>
                <a:cs typeface="+mn-cs"/>
              </a:rPr>
              <a:t>н</a:t>
            </a:r>
            <a:r>
              <a:rPr lang="en-US" sz="1400" b="0" i="0" dirty="0" smtClean="0">
                <a:latin typeface="Arial"/>
                <a:ea typeface="+mn-ea"/>
                <a:cs typeface="+mn-cs"/>
              </a:rPr>
              <a:t>а </a:t>
            </a:r>
            <a:r>
              <a:rPr lang="en-US" sz="1400" b="0" i="0" dirty="0" err="1">
                <a:latin typeface="Arial"/>
                <a:ea typeface="+mn-ea"/>
                <a:cs typeface="+mn-cs"/>
              </a:rPr>
              <a:t>устройствах</a:t>
            </a:r>
            <a:r>
              <a:rPr lang="en-US" sz="1400" b="0" i="0" dirty="0">
                <a:latin typeface="Arial"/>
                <a:ea typeface="+mn-ea"/>
                <a:cs typeface="+mn-cs"/>
              </a:rPr>
              <a:t>, </a:t>
            </a:r>
            <a:r>
              <a:rPr lang="en-US" sz="1400" b="0" i="0" dirty="0" err="1">
                <a:latin typeface="Arial"/>
                <a:ea typeface="+mn-ea"/>
                <a:cs typeface="+mn-cs"/>
              </a:rPr>
              <a:t>по</a:t>
            </a:r>
            <a:r>
              <a:rPr lang="en-US" sz="1400" b="0" i="0" dirty="0">
                <a:latin typeface="Arial"/>
                <a:ea typeface="+mn-ea"/>
                <a:cs typeface="+mn-cs"/>
              </a:rPr>
              <a:t> </a:t>
            </a:r>
            <a:r>
              <a:rPr lang="en-US" sz="1400" b="0" i="0" dirty="0" err="1">
                <a:latin typeface="Arial"/>
                <a:ea typeface="+mn-ea"/>
                <a:cs typeface="+mn-cs"/>
              </a:rPr>
              <a:t>требованию</a:t>
            </a:r>
            <a:r>
              <a:rPr lang="en-US" sz="1400" b="0" i="0" dirty="0">
                <a:latin typeface="Arial"/>
                <a:ea typeface="+mn-ea"/>
                <a:cs typeface="+mn-cs"/>
              </a:rPr>
              <a:t>, </a:t>
            </a:r>
            <a:r>
              <a:rPr lang="en-US" sz="1400" b="0" i="0" dirty="0" err="1">
                <a:latin typeface="Arial"/>
                <a:ea typeface="+mn-ea"/>
                <a:cs typeface="+mn-cs"/>
              </a:rPr>
              <a:t>доступ</a:t>
            </a:r>
            <a:r>
              <a:rPr lang="en-US" sz="1400" b="0" i="0" dirty="0">
                <a:latin typeface="Arial"/>
                <a:ea typeface="+mn-ea"/>
                <a:cs typeface="+mn-cs"/>
              </a:rPr>
              <a:t> </a:t>
            </a:r>
            <a:r>
              <a:rPr lang="en-US" sz="1400" b="0" i="0" dirty="0" err="1">
                <a:latin typeface="Arial"/>
                <a:ea typeface="+mn-ea"/>
                <a:cs typeface="+mn-cs"/>
              </a:rPr>
              <a:t>извне</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Снижение</a:t>
            </a:r>
            <a:r>
              <a:rPr lang="en-US" sz="1400" b="0" i="0" dirty="0">
                <a:latin typeface="Arial"/>
                <a:ea typeface="+mn-ea"/>
                <a:cs typeface="+mn-cs"/>
              </a:rPr>
              <a:t> </a:t>
            </a:r>
            <a:r>
              <a:rPr lang="en-US" sz="1400" b="0" i="0" dirty="0" err="1">
                <a:latin typeface="Arial"/>
                <a:ea typeface="+mn-ea"/>
                <a:cs typeface="+mn-cs"/>
              </a:rPr>
              <a:t>стоимости</a:t>
            </a:r>
            <a:r>
              <a:rPr lang="en-US" sz="1400" b="0" i="0" dirty="0">
                <a:latin typeface="Arial"/>
                <a:ea typeface="+mn-ea"/>
                <a:cs typeface="+mn-cs"/>
              </a:rPr>
              <a:t> разработки, </a:t>
            </a:r>
            <a:r>
              <a:rPr lang="en-US" sz="1400" b="0" i="0" dirty="0" err="1">
                <a:latin typeface="Arial"/>
                <a:ea typeface="+mn-ea"/>
                <a:cs typeface="+mn-cs"/>
              </a:rPr>
              <a:t>установки</a:t>
            </a:r>
            <a:r>
              <a:rPr lang="en-US" sz="1400" b="0" i="0" dirty="0">
                <a:latin typeface="Arial"/>
                <a:ea typeface="+mn-ea"/>
                <a:cs typeface="+mn-cs"/>
              </a:rPr>
              <a:t> и </a:t>
            </a:r>
            <a:r>
              <a:rPr lang="en-US" sz="1400" b="0" i="0" dirty="0" err="1">
                <a:latin typeface="Arial"/>
                <a:ea typeface="+mn-ea"/>
                <a:cs typeface="+mn-cs"/>
              </a:rPr>
              <a:t>администрирования</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Расширенная</a:t>
            </a:r>
            <a:r>
              <a:rPr lang="en-US" sz="1400" b="0" i="0" dirty="0">
                <a:latin typeface="Arial"/>
                <a:ea typeface="+mn-ea"/>
                <a:cs typeface="+mn-cs"/>
              </a:rPr>
              <a:t> </a:t>
            </a:r>
            <a:r>
              <a:rPr lang="en-US" sz="1400" b="0" i="0" dirty="0" err="1">
                <a:latin typeface="Arial"/>
                <a:ea typeface="+mn-ea"/>
                <a:cs typeface="+mn-cs"/>
              </a:rPr>
              <a:t>среда</a:t>
            </a:r>
            <a:r>
              <a:rPr lang="en-US" sz="1400" b="0" i="0" dirty="0">
                <a:latin typeface="Arial"/>
                <a:ea typeface="+mn-ea"/>
                <a:cs typeface="+mn-cs"/>
              </a:rPr>
              <a:t> разработки, </a:t>
            </a:r>
            <a:r>
              <a:rPr lang="en-US" sz="1400" b="0" i="0" dirty="0" err="1">
                <a:latin typeface="Arial"/>
                <a:ea typeface="+mn-ea"/>
                <a:cs typeface="+mn-cs"/>
              </a:rPr>
              <a:t>поддерживающая</a:t>
            </a:r>
            <a:r>
              <a:rPr lang="en-US" sz="1400" b="0" i="0" dirty="0">
                <a:latin typeface="Arial"/>
                <a:ea typeface="+mn-ea"/>
                <a:cs typeface="+mn-cs"/>
              </a:rPr>
              <a:t> </a:t>
            </a:r>
            <a:r>
              <a:rPr lang="en-US" sz="1400" b="0" i="0" dirty="0" err="1">
                <a:latin typeface="Arial"/>
                <a:ea typeface="+mn-ea"/>
                <a:cs typeface="+mn-cs"/>
              </a:rPr>
              <a:t>взаимодействие</a:t>
            </a:r>
            <a:r>
              <a:rPr lang="en-US" sz="1400" b="0" i="0" dirty="0">
                <a:latin typeface="Arial"/>
                <a:ea typeface="+mn-ea"/>
                <a:cs typeface="+mn-cs"/>
              </a:rPr>
              <a:t> с </a:t>
            </a:r>
            <a:r>
              <a:rPr lang="en-US" sz="1400" b="0" i="0" dirty="0" err="1">
                <a:latin typeface="Arial"/>
                <a:ea typeface="+mn-ea"/>
                <a:cs typeface="+mn-cs"/>
              </a:rPr>
              <a:t>новыми</a:t>
            </a:r>
            <a:r>
              <a:rPr lang="en-US" sz="1400" b="0" i="0" dirty="0">
                <a:latin typeface="Arial"/>
                <a:ea typeface="+mn-ea"/>
                <a:cs typeface="+mn-cs"/>
              </a:rPr>
              <a:t> </a:t>
            </a:r>
            <a:r>
              <a:rPr lang="en-US" sz="1400" b="0" i="0" dirty="0" err="1">
                <a:latin typeface="Arial"/>
                <a:ea typeface="+mn-ea"/>
                <a:cs typeface="+mn-cs"/>
              </a:rPr>
              <a:t>средами</a:t>
            </a:r>
            <a:endParaRPr lang="en-US" sz="1400" b="0" i="0" dirty="0">
              <a:latin typeface="Arial"/>
              <a:ea typeface="+mn-ea"/>
              <a:cs typeface="+mn-cs"/>
            </a:endParaRPr>
          </a:p>
          <a:p>
            <a:pPr marL="173736" indent="-173736" algn="l" defTabSz="914400">
              <a:spcBef>
                <a:spcPts val="600"/>
              </a:spcBef>
              <a:buClr>
                <a:srgbClr val="F0AB00"/>
              </a:buClr>
              <a:buFont typeface="Wingdings"/>
              <a:buChar char="§"/>
            </a:pPr>
            <a:r>
              <a:rPr lang="en-US" sz="1400" b="0" i="0" dirty="0" err="1">
                <a:latin typeface="Arial"/>
                <a:ea typeface="+mn-ea"/>
                <a:cs typeface="+mn-cs"/>
              </a:rPr>
              <a:t>Поддержка</a:t>
            </a:r>
            <a:r>
              <a:rPr lang="en-US" sz="1400" b="0" i="0" dirty="0">
                <a:latin typeface="Arial"/>
                <a:ea typeface="+mn-ea"/>
                <a:cs typeface="+mn-cs"/>
              </a:rPr>
              <a:t> </a:t>
            </a:r>
            <a:r>
              <a:rPr lang="en-US" sz="1400" b="0" i="0" dirty="0" err="1">
                <a:latin typeface="Arial"/>
                <a:ea typeface="+mn-ea"/>
                <a:cs typeface="+mn-cs"/>
              </a:rPr>
              <a:t>ведущих</a:t>
            </a:r>
            <a:r>
              <a:rPr lang="en-US" sz="1400" b="0" i="0" dirty="0">
                <a:latin typeface="Arial"/>
                <a:ea typeface="+mn-ea"/>
                <a:cs typeface="+mn-cs"/>
              </a:rPr>
              <a:t> </a:t>
            </a:r>
            <a:r>
              <a:rPr lang="en-US" sz="1400" b="0" i="0" dirty="0" err="1">
                <a:latin typeface="Arial"/>
                <a:ea typeface="+mn-ea"/>
                <a:cs typeface="+mn-cs"/>
              </a:rPr>
              <a:t>стандартов</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безопасности</a:t>
            </a:r>
            <a:r>
              <a:rPr lang="en-US" sz="1400" b="0" i="0" dirty="0">
                <a:latin typeface="Arial"/>
                <a:ea typeface="+mn-ea"/>
                <a:cs typeface="+mn-cs"/>
              </a:rPr>
              <a:t>, </a:t>
            </a:r>
            <a:r>
              <a:rPr lang="en-US" sz="1400" b="0" i="0" dirty="0" err="1">
                <a:latin typeface="Arial"/>
                <a:ea typeface="+mn-ea"/>
                <a:cs typeface="+mn-cs"/>
              </a:rPr>
              <a:t>взаимодействия</a:t>
            </a:r>
            <a:r>
              <a:rPr lang="en-US" sz="1400" b="0" i="0" dirty="0">
                <a:latin typeface="Arial"/>
                <a:ea typeface="+mn-ea"/>
                <a:cs typeface="+mn-cs"/>
              </a:rPr>
              <a:t> и </a:t>
            </a:r>
            <a:r>
              <a:rPr lang="en-US" sz="1400" b="0" i="0" dirty="0" err="1">
                <a:latin typeface="Arial"/>
                <a:ea typeface="+mn-ea"/>
                <a:cs typeface="+mn-cs"/>
              </a:rPr>
              <a:t>работы</a:t>
            </a:r>
            <a:r>
              <a:rPr lang="en-US" sz="1400" b="0" i="0" dirty="0">
                <a:latin typeface="Arial"/>
                <a:ea typeface="+mn-ea"/>
                <a:cs typeface="+mn-cs"/>
              </a:rPr>
              <a:t> с </a:t>
            </a:r>
            <a:r>
              <a:rPr lang="en-US" sz="1400" b="0" i="0" dirty="0" err="1">
                <a:latin typeface="Arial"/>
                <a:ea typeface="+mn-ea"/>
                <a:cs typeface="+mn-cs"/>
              </a:rPr>
              <a:t>информацией</a:t>
            </a:r>
            <a:r>
              <a:rPr lang="en-US" sz="1400" b="0" i="0" dirty="0">
                <a:latin typeface="Arial"/>
                <a:ea typeface="+mn-ea"/>
                <a:cs typeface="+mn-cs"/>
              </a:rPr>
              <a:t> (</a:t>
            </a:r>
            <a:r>
              <a:rPr lang="en-US" sz="1400" b="0" i="0" dirty="0" err="1">
                <a:latin typeface="Arial"/>
                <a:ea typeface="+mn-ea"/>
                <a:cs typeface="+mn-cs"/>
              </a:rPr>
              <a:t>например</a:t>
            </a:r>
            <a:r>
              <a:rPr lang="en-US" sz="1400" b="0" i="0" dirty="0">
                <a:latin typeface="Arial"/>
                <a:ea typeface="+mn-ea"/>
                <a:cs typeface="+mn-cs"/>
              </a:rPr>
              <a:t>, </a:t>
            </a:r>
            <a:r>
              <a:rPr lang="en-US" sz="1400" b="0" i="0" dirty="0" err="1">
                <a:latin typeface="Arial"/>
                <a:ea typeface="+mn-ea"/>
                <a:cs typeface="+mn-cs"/>
              </a:rPr>
              <a:t>OpenSocial</a:t>
            </a:r>
            <a:r>
              <a:rPr lang="en-US" sz="1400" b="0" i="0" dirty="0">
                <a:latin typeface="Arial"/>
                <a:ea typeface="+mn-ea"/>
                <a:cs typeface="+mn-cs"/>
              </a:rPr>
              <a:t>, SAML)</a:t>
            </a:r>
          </a:p>
        </p:txBody>
      </p:sp>
      <p:cxnSp>
        <p:nvCxnSpPr>
          <p:cNvPr id="26" name="Straight Connector 25"/>
          <p:cNvCxnSpPr/>
          <p:nvPr/>
        </p:nvCxnSpPr>
        <p:spPr>
          <a:xfrm rot="10800000">
            <a:off x="261315" y="3328683"/>
            <a:ext cx="496061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61316" y="5167860"/>
            <a:ext cx="4960618"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Усовершенствование локальной платформы портала</a:t>
            </a:r>
            <a:r>
              <a:rPr lang="en-US" sz="2000" b="0" i="0">
                <a:solidFill>
                  <a:srgbClr val="666666"/>
                </a:solidFill>
                <a:latin typeface="Arial"/>
                <a:ea typeface="+mj-ea"/>
                <a:cs typeface="Arial"/>
              </a:rPr>
              <a:t/>
            </a:r>
            <a:br>
              <a:rPr lang="en-US" sz="2000" b="0" i="0">
                <a:solidFill>
                  <a:srgbClr val="666666"/>
                </a:solidFill>
                <a:latin typeface="Arial"/>
                <a:ea typeface="+mj-ea"/>
                <a:cs typeface="Arial"/>
              </a:rPr>
            </a:br>
            <a:r>
              <a:rPr lang="en-US" sz="2000" b="0" i="0">
                <a:solidFill>
                  <a:srgbClr val="666666"/>
                </a:solidFill>
                <a:latin typeface="Arial"/>
                <a:ea typeface="+mj-ea"/>
                <a:cs typeface="Arial"/>
              </a:rPr>
              <a:t>Используйте портал по максимуму</a:t>
            </a:r>
          </a:p>
        </p:txBody>
      </p:sp>
      <p:sp>
        <p:nvSpPr>
          <p:cNvPr id="8" name="Rectangle 1"/>
          <p:cNvSpPr>
            <a:spLocks noChangeArrowheads="1"/>
          </p:cNvSpPr>
          <p:nvPr/>
        </p:nvSpPr>
        <p:spPr bwMode="auto">
          <a:xfrm>
            <a:off x="2463800" y="6519446"/>
            <a:ext cx="61969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косвенн</a:t>
            </a:r>
            <a:r>
              <a:rPr lang="ru-RU" sz="600" b="0" i="0" u="none" strike="noStrike" cap="none" baseline="0" dirty="0" err="1" smtClean="0">
                <a:solidFill>
                  <a:srgbClr val="FFFFFF"/>
                </a:solidFill>
                <a:effectLst/>
                <a:latin typeface="Calibri"/>
                <a:cs typeface="Times New Roman"/>
              </a:rPr>
              <a:t>ые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SAP Portal Content Management </a:t>
            </a:r>
            <a:r>
              <a:rPr lang="en-US" sz="2400" b="1" i="0" dirty="0" err="1">
                <a:solidFill>
                  <a:srgbClr val="666666"/>
                </a:solidFill>
                <a:latin typeface="Arial"/>
                <a:ea typeface="+mj-ea"/>
                <a:cs typeface="+mj-cs"/>
              </a:rPr>
              <a:t>от</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OpenText</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800" b="0" i="0" dirty="0" err="1" smtClean="0">
                <a:solidFill>
                  <a:srgbClr val="666666"/>
                </a:solidFill>
                <a:latin typeface="Arial"/>
                <a:ea typeface="+mj-ea"/>
                <a:cs typeface="Arial"/>
              </a:rPr>
              <a:t>Расширенное</a:t>
            </a:r>
            <a:r>
              <a:rPr lang="en-US" sz="1800" b="0" i="0" dirty="0" smtClean="0">
                <a:solidFill>
                  <a:srgbClr val="666666"/>
                </a:solidFill>
                <a:latin typeface="Arial"/>
                <a:ea typeface="+mj-ea"/>
                <a:cs typeface="Arial"/>
              </a:rPr>
              <a:t> </a:t>
            </a:r>
            <a:r>
              <a:rPr lang="en-US" sz="1800" b="0" i="0" dirty="0" err="1">
                <a:solidFill>
                  <a:srgbClr val="666666"/>
                </a:solidFill>
                <a:latin typeface="Arial"/>
                <a:ea typeface="+mj-ea"/>
                <a:cs typeface="Arial"/>
              </a:rPr>
              <a:t>управление</a:t>
            </a:r>
            <a:r>
              <a:rPr lang="en-US" sz="1800" b="0" i="0" dirty="0">
                <a:solidFill>
                  <a:srgbClr val="666666"/>
                </a:solidFill>
                <a:latin typeface="Arial"/>
                <a:ea typeface="+mj-ea"/>
                <a:cs typeface="Arial"/>
              </a:rPr>
              <a:t> </a:t>
            </a:r>
            <a:r>
              <a:rPr lang="en-US" sz="1800" b="0" i="0" dirty="0" err="1">
                <a:solidFill>
                  <a:srgbClr val="666666"/>
                </a:solidFill>
                <a:latin typeface="Arial"/>
                <a:ea typeface="+mj-ea"/>
                <a:cs typeface="Arial"/>
              </a:rPr>
              <a:t>документами</a:t>
            </a:r>
            <a:r>
              <a:rPr lang="en-US" sz="1800" b="0" i="0" dirty="0">
                <a:solidFill>
                  <a:srgbClr val="666666"/>
                </a:solidFill>
                <a:latin typeface="Arial"/>
                <a:ea typeface="+mj-ea"/>
                <a:cs typeface="Arial"/>
              </a:rPr>
              <a:t> </a:t>
            </a:r>
            <a:r>
              <a:rPr lang="en-US" sz="1800" b="0" i="0" dirty="0" err="1">
                <a:solidFill>
                  <a:srgbClr val="666666"/>
                </a:solidFill>
                <a:latin typeface="Arial"/>
                <a:ea typeface="+mj-ea"/>
                <a:cs typeface="Arial"/>
              </a:rPr>
              <a:t>для</a:t>
            </a:r>
            <a:r>
              <a:rPr lang="en-US" sz="1800" b="0" i="0" dirty="0">
                <a:solidFill>
                  <a:srgbClr val="666666"/>
                </a:solidFill>
                <a:latin typeface="Arial"/>
                <a:ea typeface="+mj-ea"/>
                <a:cs typeface="Arial"/>
              </a:rPr>
              <a:t> </a:t>
            </a:r>
            <a:r>
              <a:rPr lang="en-US" sz="1800" b="0" i="0" dirty="0" err="1">
                <a:solidFill>
                  <a:srgbClr val="666666"/>
                </a:solidFill>
                <a:latin typeface="Arial"/>
                <a:ea typeface="+mj-ea"/>
                <a:cs typeface="Arial"/>
              </a:rPr>
              <a:t>портала</a:t>
            </a:r>
            <a:r>
              <a:rPr lang="en-US" sz="1800" b="0" i="0" dirty="0">
                <a:solidFill>
                  <a:srgbClr val="666666"/>
                </a:solidFill>
                <a:latin typeface="Arial"/>
                <a:ea typeface="+mj-ea"/>
                <a:cs typeface="Arial"/>
              </a:rPr>
              <a:t> SAP и </a:t>
            </a:r>
            <a:r>
              <a:rPr lang="en-US" sz="1800" b="0" i="0" dirty="0" err="1">
                <a:solidFill>
                  <a:srgbClr val="666666"/>
                </a:solidFill>
                <a:latin typeface="Arial"/>
                <a:ea typeface="+mj-ea"/>
                <a:cs typeface="Arial"/>
              </a:rPr>
              <a:t>корпоративных</a:t>
            </a:r>
            <a:r>
              <a:rPr lang="en-US" sz="1800" b="0" i="0" dirty="0">
                <a:solidFill>
                  <a:srgbClr val="666666"/>
                </a:solidFill>
                <a:latin typeface="Arial"/>
                <a:ea typeface="+mj-ea"/>
                <a:cs typeface="Arial"/>
              </a:rPr>
              <a:t> </a:t>
            </a:r>
            <a:r>
              <a:rPr lang="en-US" sz="1800" b="0" i="0" dirty="0" err="1">
                <a:solidFill>
                  <a:srgbClr val="666666"/>
                </a:solidFill>
                <a:latin typeface="Arial"/>
                <a:ea typeface="+mj-ea"/>
                <a:cs typeface="Arial"/>
              </a:rPr>
              <a:t>рабочих</a:t>
            </a:r>
            <a:r>
              <a:rPr lang="en-US" sz="1800" b="0" i="0" dirty="0">
                <a:solidFill>
                  <a:srgbClr val="666666"/>
                </a:solidFill>
                <a:latin typeface="Arial"/>
                <a:ea typeface="+mj-ea"/>
                <a:cs typeface="Arial"/>
              </a:rPr>
              <a:t> </a:t>
            </a:r>
            <a:r>
              <a:rPr lang="en-US" sz="1800" b="0" i="0" dirty="0" err="1">
                <a:solidFill>
                  <a:srgbClr val="666666"/>
                </a:solidFill>
                <a:latin typeface="Arial"/>
                <a:ea typeface="+mj-ea"/>
                <a:cs typeface="Arial"/>
              </a:rPr>
              <a:t>пространств</a:t>
            </a:r>
            <a:endParaRPr lang="en-US" sz="1800" b="0" i="0" dirty="0">
              <a:solidFill>
                <a:srgbClr val="666666"/>
              </a:solidFill>
              <a:latin typeface="Arial"/>
              <a:ea typeface="+mj-ea"/>
              <a:cs typeface="Arial"/>
            </a:endParaRPr>
          </a:p>
        </p:txBody>
      </p:sp>
      <p:sp>
        <p:nvSpPr>
          <p:cNvPr id="5" name="Rectangle 4"/>
          <p:cNvSpPr/>
          <p:nvPr/>
        </p:nvSpPr>
        <p:spPr>
          <a:xfrm>
            <a:off x="319597" y="3460379"/>
            <a:ext cx="5093662" cy="2946961"/>
          </a:xfrm>
          <a:prstGeom prst="rect">
            <a:avLst/>
          </a:prstGeom>
        </p:spPr>
        <p:txBody>
          <a:bodyPr wrap="square" lIns="36000" rIns="36000">
            <a:spAutoFit/>
          </a:bodyPr>
          <a:lstStyle/>
          <a:p>
            <a:pPr algn="l" defTabSz="914400">
              <a:spcBef>
                <a:spcPts val="300"/>
              </a:spcBef>
              <a:buNone/>
            </a:pPr>
            <a:r>
              <a:rPr lang="en-US" sz="1200" b="1" i="0" dirty="0" err="1">
                <a:solidFill>
                  <a:srgbClr val="0070C0"/>
                </a:solidFill>
                <a:latin typeface="Arial"/>
                <a:ea typeface="Arial Unicode MS"/>
                <a:cs typeface="Arial Unicode MS"/>
              </a:rPr>
              <a:t>Основные</a:t>
            </a:r>
            <a:r>
              <a:rPr lang="en-US" sz="1200" b="1" i="0" dirty="0">
                <a:solidFill>
                  <a:srgbClr val="0070C0"/>
                </a:solidFill>
                <a:latin typeface="Arial"/>
                <a:ea typeface="Arial Unicode MS"/>
                <a:cs typeface="Arial Unicode MS"/>
              </a:rPr>
              <a:t> </a:t>
            </a:r>
            <a:r>
              <a:rPr lang="en-US" sz="1200" b="1" i="0" dirty="0" err="1">
                <a:solidFill>
                  <a:srgbClr val="0070C0"/>
                </a:solidFill>
                <a:latin typeface="Arial"/>
                <a:ea typeface="Arial Unicode MS"/>
                <a:cs typeface="Arial Unicode MS"/>
              </a:rPr>
              <a:t>возможности</a:t>
            </a:r>
            <a:endParaRPr lang="en-US" sz="1200" b="1" i="0" dirty="0">
              <a:solidFill>
                <a:srgbClr val="0070C0"/>
              </a:solidFill>
              <a:latin typeface="Arial"/>
              <a:ea typeface="Arial Unicode MS"/>
              <a:cs typeface="Arial Unicode MS"/>
            </a:endParaRPr>
          </a:p>
          <a:p>
            <a:pPr marL="173736" indent="-173736" algn="l" defTabSz="914400">
              <a:spcBef>
                <a:spcPts val="300"/>
              </a:spcBef>
              <a:buClr>
                <a:srgbClr val="F0AB00"/>
              </a:buClr>
              <a:buFont typeface="Wingdings"/>
              <a:buChar char="§"/>
            </a:pPr>
            <a:r>
              <a:rPr lang="en-US" sz="1200" b="0" i="0" dirty="0" err="1">
                <a:latin typeface="Arial"/>
              </a:rPr>
              <a:t>Готовые</a:t>
            </a:r>
            <a:r>
              <a:rPr lang="en-US" sz="1200" b="0" i="0" dirty="0">
                <a:latin typeface="Arial"/>
              </a:rPr>
              <a:t> к </a:t>
            </a:r>
            <a:r>
              <a:rPr lang="en-US" sz="1200" b="0" i="0" dirty="0" err="1">
                <a:latin typeface="Arial"/>
              </a:rPr>
              <a:t>использованию</a:t>
            </a:r>
            <a:r>
              <a:rPr lang="en-US" sz="1200" b="0" i="0" dirty="0">
                <a:latin typeface="Arial"/>
              </a:rPr>
              <a:t> </a:t>
            </a:r>
            <a:r>
              <a:rPr lang="en-US" sz="1200" b="0" i="0" dirty="0" err="1">
                <a:latin typeface="Arial"/>
              </a:rPr>
              <a:t>компоненты</a:t>
            </a:r>
            <a:r>
              <a:rPr lang="en-US" sz="1200" b="0" i="0" dirty="0">
                <a:latin typeface="Arial"/>
              </a:rPr>
              <a:t> Web </a:t>
            </a:r>
            <a:r>
              <a:rPr lang="en-US" sz="1200" b="0" i="0" dirty="0" err="1">
                <a:latin typeface="Arial"/>
              </a:rPr>
              <a:t>Dynpro</a:t>
            </a:r>
            <a:r>
              <a:rPr lang="en-US" sz="1200" b="0" i="0" dirty="0">
                <a:latin typeface="Arial"/>
              </a:rPr>
              <a:t> Java </a:t>
            </a:r>
            <a:r>
              <a:rPr lang="en-US" sz="1200" b="0" i="0" dirty="0" err="1">
                <a:latin typeface="Arial"/>
              </a:rPr>
              <a:t>iViews</a:t>
            </a:r>
            <a:r>
              <a:rPr lang="en-US" sz="1200" b="0" i="0" dirty="0">
                <a:latin typeface="Arial"/>
              </a:rPr>
              <a:t> </a:t>
            </a:r>
            <a:r>
              <a:rPr lang="en-US" sz="1200" b="0" i="0" dirty="0" err="1">
                <a:latin typeface="Arial"/>
              </a:rPr>
              <a:t>для</a:t>
            </a:r>
            <a:r>
              <a:rPr lang="en-US" sz="1200" b="0" i="0" dirty="0">
                <a:latin typeface="Arial"/>
              </a:rPr>
              <a:t> </a:t>
            </a:r>
            <a:r>
              <a:rPr lang="en-US" sz="1200" b="0" i="0" dirty="0" err="1">
                <a:latin typeface="Arial"/>
              </a:rPr>
              <a:t>наиболее</a:t>
            </a:r>
            <a:r>
              <a:rPr lang="en-US" sz="1200" b="0" i="0" dirty="0">
                <a:latin typeface="Arial"/>
              </a:rPr>
              <a:t> </a:t>
            </a:r>
            <a:r>
              <a:rPr lang="en-US" sz="1200" b="0" i="0" dirty="0" err="1">
                <a:latin typeface="Arial"/>
              </a:rPr>
              <a:t>важных</a:t>
            </a:r>
            <a:r>
              <a:rPr lang="en-US" sz="1200" b="0" i="0" dirty="0">
                <a:latin typeface="Arial"/>
              </a:rPr>
              <a:t> </a:t>
            </a:r>
            <a:r>
              <a:rPr lang="en-US" sz="1200" b="0" i="0" dirty="0" err="1">
                <a:latin typeface="Arial"/>
              </a:rPr>
              <a:t>операций</a:t>
            </a:r>
            <a:r>
              <a:rPr lang="en-US" sz="1200" b="0" i="0" dirty="0">
                <a:latin typeface="Arial"/>
              </a:rPr>
              <a:t> </a:t>
            </a:r>
            <a:r>
              <a:rPr lang="en-US" sz="1200" b="0" i="0" dirty="0" err="1">
                <a:latin typeface="Arial"/>
              </a:rPr>
              <a:t>доступа</a:t>
            </a:r>
            <a:r>
              <a:rPr lang="en-US" sz="1200" b="0" i="0" dirty="0">
                <a:latin typeface="Arial"/>
              </a:rPr>
              <a:t> к </a:t>
            </a:r>
            <a:r>
              <a:rPr lang="en-US" sz="1200" b="0" i="0" dirty="0" err="1">
                <a:latin typeface="Arial"/>
              </a:rPr>
              <a:t>информации</a:t>
            </a:r>
            <a:r>
              <a:rPr lang="en-US" sz="1200" b="0" i="0" dirty="0">
                <a:latin typeface="Arial"/>
              </a:rPr>
              <a:t> и </a:t>
            </a:r>
            <a:r>
              <a:rPr lang="en-US" sz="1200" b="0" i="0" dirty="0" err="1">
                <a:latin typeface="Arial"/>
              </a:rPr>
              <a:t>её</a:t>
            </a:r>
            <a:r>
              <a:rPr lang="en-US" sz="1200" b="0" i="0" dirty="0">
                <a:latin typeface="Arial"/>
              </a:rPr>
              <a:t> </a:t>
            </a:r>
            <a:r>
              <a:rPr lang="en-US" sz="1200" b="0" i="0" dirty="0" err="1">
                <a:latin typeface="Arial"/>
              </a:rPr>
              <a:t>обзора</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Сервисы</a:t>
            </a:r>
            <a:r>
              <a:rPr lang="en-US" sz="1200" b="0" i="0" dirty="0">
                <a:latin typeface="Arial"/>
              </a:rPr>
              <a:t> </a:t>
            </a:r>
            <a:r>
              <a:rPr lang="en-US" sz="1200" b="0" i="0" dirty="0" err="1">
                <a:latin typeface="Arial"/>
              </a:rPr>
              <a:t>социальных</a:t>
            </a:r>
            <a:r>
              <a:rPr lang="en-US" sz="1200" b="0" i="0" dirty="0">
                <a:latin typeface="Arial"/>
              </a:rPr>
              <a:t> </a:t>
            </a:r>
            <a:r>
              <a:rPr lang="en-US" sz="1200" b="0" i="0" dirty="0" err="1">
                <a:latin typeface="Arial"/>
              </a:rPr>
              <a:t>сетей</a:t>
            </a:r>
            <a:r>
              <a:rPr lang="en-US" sz="1200" b="0" i="0" dirty="0">
                <a:latin typeface="Arial"/>
              </a:rPr>
              <a:t>, </a:t>
            </a:r>
            <a:r>
              <a:rPr lang="en-US" sz="1200" b="0" i="0" dirty="0" err="1">
                <a:latin typeface="Arial"/>
              </a:rPr>
              <a:t>например</a:t>
            </a:r>
            <a:r>
              <a:rPr lang="en-US" sz="1200" b="0" i="0" dirty="0">
                <a:latin typeface="Arial"/>
              </a:rPr>
              <a:t>, </a:t>
            </a:r>
            <a:r>
              <a:rPr lang="en-US" sz="1200" b="0" i="0" dirty="0" err="1">
                <a:latin typeface="Arial"/>
              </a:rPr>
              <a:t>обмен</a:t>
            </a:r>
            <a:r>
              <a:rPr lang="en-US" sz="1200" b="0" i="0" dirty="0">
                <a:latin typeface="Arial"/>
              </a:rPr>
              <a:t> </a:t>
            </a:r>
            <a:r>
              <a:rPr lang="en-US" sz="1200" b="0" i="0" dirty="0" err="1">
                <a:latin typeface="Arial"/>
              </a:rPr>
              <a:t>статусами</a:t>
            </a:r>
            <a:r>
              <a:rPr lang="en-US" sz="1200" b="0" i="0" dirty="0">
                <a:latin typeface="Arial"/>
              </a:rPr>
              <a:t> </a:t>
            </a:r>
            <a:r>
              <a:rPr lang="en-US" sz="1200" b="0" i="0" dirty="0" smtClean="0">
                <a:latin typeface="Arial"/>
              </a:rPr>
              <a:t>и</a:t>
            </a:r>
            <a:r>
              <a:rPr lang="ru-RU" sz="1200" b="0" i="0" dirty="0" smtClean="0">
                <a:latin typeface="Arial"/>
              </a:rPr>
              <a:t> </a:t>
            </a:r>
            <a:r>
              <a:rPr lang="en-US" sz="1200" b="0" i="0" dirty="0" err="1" smtClean="0">
                <a:latin typeface="Arial"/>
              </a:rPr>
              <a:t>информацией</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Реализация</a:t>
            </a:r>
            <a:r>
              <a:rPr lang="en-US" sz="1200" b="0" i="0" dirty="0">
                <a:latin typeface="Arial"/>
              </a:rPr>
              <a:t> «</a:t>
            </a:r>
            <a:r>
              <a:rPr lang="en-US" sz="1200" b="0" i="0" dirty="0" err="1">
                <a:latin typeface="Arial"/>
              </a:rPr>
              <a:t>службы</a:t>
            </a:r>
            <a:r>
              <a:rPr lang="en-US" sz="1200" b="0" i="0" dirty="0">
                <a:latin typeface="Arial"/>
              </a:rPr>
              <a:t> </a:t>
            </a:r>
            <a:r>
              <a:rPr lang="en-US" sz="1200" b="0" i="0" dirty="0" err="1">
                <a:latin typeface="Arial"/>
              </a:rPr>
              <a:t>поиска</a:t>
            </a:r>
            <a:r>
              <a:rPr lang="en-US" sz="1200" b="0" i="0" dirty="0">
                <a:latin typeface="Arial"/>
              </a:rPr>
              <a:t>» </a:t>
            </a:r>
            <a:r>
              <a:rPr lang="en-US" sz="1200" b="0" i="0" dirty="0" err="1">
                <a:latin typeface="Arial"/>
              </a:rPr>
              <a:t>от</a:t>
            </a:r>
            <a:r>
              <a:rPr lang="en-US" sz="1200" b="0" i="0" dirty="0">
                <a:latin typeface="Arial"/>
              </a:rPr>
              <a:t> </a:t>
            </a:r>
            <a:r>
              <a:rPr lang="en-US" sz="1200" b="0" i="0" dirty="0" err="1">
                <a:latin typeface="Arial"/>
              </a:rPr>
              <a:t>OpenText</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Предоставление</a:t>
            </a:r>
            <a:r>
              <a:rPr lang="en-US" sz="1200" b="0" i="0" dirty="0">
                <a:latin typeface="Arial"/>
              </a:rPr>
              <a:t> </a:t>
            </a:r>
            <a:r>
              <a:rPr lang="en-US" sz="1200" b="0" i="0" dirty="0" err="1">
                <a:latin typeface="Arial"/>
              </a:rPr>
              <a:t>доступа</a:t>
            </a:r>
            <a:r>
              <a:rPr lang="en-US" sz="1200" b="0" i="0" dirty="0">
                <a:latin typeface="Arial"/>
              </a:rPr>
              <a:t> к </a:t>
            </a:r>
            <a:r>
              <a:rPr lang="en-US" sz="1200" b="0" i="0" dirty="0" err="1">
                <a:latin typeface="Arial"/>
              </a:rPr>
              <a:t>избранному</a:t>
            </a:r>
            <a:r>
              <a:rPr lang="en-US" sz="1200" b="0" i="0" dirty="0">
                <a:latin typeface="Arial"/>
              </a:rPr>
              <a:t> </a:t>
            </a:r>
            <a:r>
              <a:rPr lang="en-US" sz="1200" b="0" i="0" dirty="0" err="1">
                <a:latin typeface="Arial"/>
              </a:rPr>
              <a:t>содержимому</a:t>
            </a:r>
            <a:r>
              <a:rPr lang="en-US" sz="1200" b="0" i="0" dirty="0">
                <a:latin typeface="Arial"/>
              </a:rPr>
              <a:t> </a:t>
            </a:r>
            <a:r>
              <a:rPr lang="en-US" sz="1200" b="0" i="0" dirty="0" err="1">
                <a:latin typeface="Arial"/>
              </a:rPr>
              <a:t>различных</a:t>
            </a:r>
            <a:r>
              <a:rPr lang="en-US" sz="1200" b="0" i="0" dirty="0">
                <a:latin typeface="Arial"/>
              </a:rPr>
              <a:t> </a:t>
            </a:r>
            <a:r>
              <a:rPr lang="en-US" sz="1200" b="0" i="0" dirty="0" err="1">
                <a:latin typeface="Arial"/>
              </a:rPr>
              <a:t>систем</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Задачи</a:t>
            </a:r>
            <a:r>
              <a:rPr lang="en-US" sz="1200" b="0" i="0" dirty="0">
                <a:latin typeface="Arial"/>
              </a:rPr>
              <a:t> и </a:t>
            </a:r>
            <a:r>
              <a:rPr lang="en-US" sz="1200" b="0" i="0" dirty="0" err="1">
                <a:latin typeface="Arial"/>
              </a:rPr>
              <a:t>персональные</a:t>
            </a:r>
            <a:r>
              <a:rPr lang="en-US" sz="1200" b="0" i="0" dirty="0">
                <a:latin typeface="Arial"/>
              </a:rPr>
              <a:t> </a:t>
            </a:r>
            <a:r>
              <a:rPr lang="en-US" sz="1200" b="0" i="0" dirty="0" err="1">
                <a:latin typeface="Arial"/>
              </a:rPr>
              <a:t>назначения</a:t>
            </a:r>
            <a:r>
              <a:rPr lang="en-US" sz="1200" b="0" i="0" dirty="0">
                <a:latin typeface="Arial"/>
              </a:rPr>
              <a:t> </a:t>
            </a:r>
            <a:r>
              <a:rPr lang="en-US" sz="1200" b="0" i="0" dirty="0" err="1">
                <a:latin typeface="Arial"/>
              </a:rPr>
              <a:t>OpenText</a:t>
            </a:r>
            <a:r>
              <a:rPr lang="en-US" sz="1200" b="0" i="0" dirty="0">
                <a:latin typeface="Arial"/>
              </a:rPr>
              <a:t> </a:t>
            </a:r>
            <a:r>
              <a:rPr lang="en-US" sz="1200" b="0" i="0" dirty="0" err="1">
                <a:latin typeface="Arial"/>
              </a:rPr>
              <a:t>интегрированы</a:t>
            </a:r>
            <a:r>
              <a:rPr lang="en-US" sz="1200" b="0" i="0" dirty="0">
                <a:latin typeface="Arial"/>
              </a:rPr>
              <a:t> </a:t>
            </a:r>
            <a:r>
              <a:rPr lang="en-US" sz="1200" b="0" i="0" dirty="0" smtClean="0">
                <a:latin typeface="Arial"/>
              </a:rPr>
              <a:t>с</a:t>
            </a:r>
            <a:r>
              <a:rPr lang="ru-RU" sz="1200" b="0" i="0" dirty="0" smtClean="0">
                <a:latin typeface="Arial"/>
              </a:rPr>
              <a:t> </a:t>
            </a:r>
            <a:r>
              <a:rPr lang="en-US" sz="1200" b="0" i="0" dirty="0" err="1" smtClean="0">
                <a:latin typeface="Arial"/>
              </a:rPr>
              <a:t>универсальным</a:t>
            </a:r>
            <a:r>
              <a:rPr lang="en-US" sz="1200" b="0" i="0" dirty="0" smtClean="0">
                <a:latin typeface="Arial"/>
              </a:rPr>
              <a:t> </a:t>
            </a:r>
            <a:r>
              <a:rPr lang="en-US" sz="1200" b="0" i="0" dirty="0" err="1">
                <a:latin typeface="Arial"/>
              </a:rPr>
              <a:t>списком</a:t>
            </a:r>
            <a:r>
              <a:rPr lang="en-US" sz="1200" b="0" i="0" dirty="0">
                <a:latin typeface="Arial"/>
              </a:rPr>
              <a:t> </a:t>
            </a:r>
            <a:r>
              <a:rPr lang="en-US" sz="1200" b="0" i="0" dirty="0" err="1">
                <a:latin typeface="Arial"/>
              </a:rPr>
              <a:t>задач</a:t>
            </a:r>
            <a:r>
              <a:rPr lang="en-US" sz="1200" b="0" i="0" dirty="0">
                <a:latin typeface="Arial"/>
              </a:rPr>
              <a:t> SAP</a:t>
            </a:r>
          </a:p>
          <a:p>
            <a:pPr marL="173736" indent="-173736" algn="l" defTabSz="914400">
              <a:spcBef>
                <a:spcPts val="300"/>
              </a:spcBef>
              <a:buClr>
                <a:srgbClr val="F0AB00"/>
              </a:buClr>
              <a:buFont typeface="Wingdings"/>
              <a:buChar char="§"/>
            </a:pPr>
            <a:r>
              <a:rPr lang="en-US" sz="1200" b="0" i="0" dirty="0" err="1">
                <a:latin typeface="Arial"/>
              </a:rPr>
              <a:t>Поддержка</a:t>
            </a:r>
            <a:r>
              <a:rPr lang="en-US" sz="1200" b="0" i="0" dirty="0">
                <a:latin typeface="Arial"/>
              </a:rPr>
              <a:t> </a:t>
            </a:r>
            <a:r>
              <a:rPr lang="en-US" sz="1200" b="0" i="0" dirty="0" err="1">
                <a:latin typeface="Arial"/>
              </a:rPr>
              <a:t>механизма</a:t>
            </a:r>
            <a:r>
              <a:rPr lang="en-US" sz="1200" b="0" i="0" dirty="0">
                <a:latin typeface="Arial"/>
              </a:rPr>
              <a:t> </a:t>
            </a:r>
            <a:r>
              <a:rPr lang="en-US" sz="1200" b="0" i="0" dirty="0" err="1">
                <a:latin typeface="Arial"/>
              </a:rPr>
              <a:t>однократного</a:t>
            </a:r>
            <a:r>
              <a:rPr lang="en-US" sz="1200" b="0" i="0" dirty="0">
                <a:latin typeface="Arial"/>
              </a:rPr>
              <a:t> </a:t>
            </a:r>
            <a:r>
              <a:rPr lang="en-US" sz="1200" b="0" i="0" dirty="0" err="1">
                <a:latin typeface="Arial"/>
              </a:rPr>
              <a:t>предъявления</a:t>
            </a:r>
            <a:r>
              <a:rPr lang="en-US" sz="1200" b="0" i="0" dirty="0">
                <a:latin typeface="Arial"/>
              </a:rPr>
              <a:t> </a:t>
            </a:r>
            <a:r>
              <a:rPr lang="en-US" sz="1200" b="0" i="0" dirty="0" err="1">
                <a:latin typeface="Arial"/>
              </a:rPr>
              <a:t>пароля</a:t>
            </a:r>
            <a:r>
              <a:rPr lang="en-US" sz="1200" b="0" i="0" dirty="0">
                <a:latin typeface="Arial"/>
              </a:rPr>
              <a:t> </a:t>
            </a:r>
            <a:r>
              <a:rPr lang="en-US" sz="1200" b="0" i="0" dirty="0" smtClean="0">
                <a:latin typeface="Arial"/>
              </a:rPr>
              <a:t>и</a:t>
            </a:r>
            <a:r>
              <a:rPr lang="ru-RU" sz="1200" b="0" i="0" dirty="0" smtClean="0">
                <a:latin typeface="Arial"/>
              </a:rPr>
              <a:t> </a:t>
            </a:r>
            <a:r>
              <a:rPr lang="en-US" sz="1200" b="0" i="0" dirty="0" err="1" smtClean="0">
                <a:latin typeface="Arial"/>
              </a:rPr>
              <a:t>синхронизированного</a:t>
            </a:r>
            <a:r>
              <a:rPr lang="en-US" sz="1200" b="0" i="0" dirty="0" smtClean="0">
                <a:latin typeface="Arial"/>
              </a:rPr>
              <a:t> </a:t>
            </a:r>
            <a:r>
              <a:rPr lang="en-US" sz="1200" b="0" i="0" dirty="0" err="1">
                <a:latin typeface="Arial"/>
              </a:rPr>
              <a:t>облегченного</a:t>
            </a:r>
            <a:r>
              <a:rPr lang="en-US" sz="1200" b="0" i="0" dirty="0">
                <a:latin typeface="Arial"/>
              </a:rPr>
              <a:t> </a:t>
            </a:r>
            <a:r>
              <a:rPr lang="en-US" sz="1200" b="0" i="0" dirty="0" err="1">
                <a:latin typeface="Arial"/>
              </a:rPr>
              <a:t>протокола</a:t>
            </a:r>
            <a:r>
              <a:rPr lang="en-US" sz="1200" b="0" i="0" dirty="0">
                <a:latin typeface="Arial"/>
              </a:rPr>
              <a:t> </a:t>
            </a:r>
            <a:r>
              <a:rPr lang="en-US" sz="1200" b="0" i="0" dirty="0" err="1">
                <a:latin typeface="Arial"/>
              </a:rPr>
              <a:t>доступа</a:t>
            </a:r>
            <a:r>
              <a:rPr lang="en-US" sz="1200" b="0" i="0" dirty="0">
                <a:latin typeface="Arial"/>
              </a:rPr>
              <a:t> </a:t>
            </a:r>
            <a:r>
              <a:rPr lang="en-US" sz="1200" b="0" i="0" dirty="0" smtClean="0">
                <a:latin typeface="Arial"/>
              </a:rPr>
              <a:t>к</a:t>
            </a:r>
            <a:r>
              <a:rPr lang="ru-RU" sz="1200" b="0" i="0" dirty="0" smtClean="0">
                <a:latin typeface="Arial"/>
              </a:rPr>
              <a:t> </a:t>
            </a:r>
            <a:r>
              <a:rPr lang="en-US" sz="1200" b="0" i="0" dirty="0" err="1" smtClean="0">
                <a:latin typeface="Arial"/>
              </a:rPr>
              <a:t>директориям</a:t>
            </a:r>
            <a:r>
              <a:rPr lang="en-US" sz="1200" b="0" i="0" dirty="0" smtClean="0">
                <a:latin typeface="Arial"/>
              </a:rPr>
              <a:t> </a:t>
            </a:r>
            <a:r>
              <a:rPr lang="en-US" sz="1200" b="0" i="0" dirty="0">
                <a:latin typeface="Arial"/>
              </a:rPr>
              <a:t>(LDAP)</a:t>
            </a:r>
          </a:p>
          <a:p>
            <a:pPr marL="173736" indent="-173736" algn="l" defTabSz="914400">
              <a:spcBef>
                <a:spcPts val="300"/>
              </a:spcBef>
              <a:buClr>
                <a:srgbClr val="F0AB00"/>
              </a:buClr>
              <a:buFont typeface="Wingdings"/>
              <a:buChar char="§"/>
            </a:pPr>
            <a:r>
              <a:rPr lang="en-US" sz="1200" b="0" i="0" dirty="0" err="1">
                <a:latin typeface="Arial"/>
              </a:rPr>
              <a:t>Поддержка</a:t>
            </a:r>
            <a:r>
              <a:rPr lang="en-US" sz="1200" b="0" i="0" dirty="0">
                <a:latin typeface="Arial"/>
              </a:rPr>
              <a:t> </a:t>
            </a:r>
            <a:r>
              <a:rPr lang="en-US" sz="1200" b="0" i="0" dirty="0" err="1" smtClean="0">
                <a:latin typeface="Arial"/>
              </a:rPr>
              <a:t>мэшапов</a:t>
            </a:r>
            <a:endParaRPr lang="en-US" sz="1200" b="0" i="0" dirty="0">
              <a:latin typeface="Arial"/>
            </a:endParaRPr>
          </a:p>
        </p:txBody>
      </p:sp>
      <p:sp>
        <p:nvSpPr>
          <p:cNvPr id="24" name="Rectangle 23"/>
          <p:cNvSpPr/>
          <p:nvPr/>
        </p:nvSpPr>
        <p:spPr>
          <a:xfrm>
            <a:off x="319597" y="1491462"/>
            <a:ext cx="5093662" cy="1500411"/>
          </a:xfrm>
          <a:prstGeom prst="rect">
            <a:avLst/>
          </a:prstGeom>
        </p:spPr>
        <p:txBody>
          <a:bodyPr wrap="square">
            <a:spAutoFit/>
          </a:bodyPr>
          <a:lstStyle/>
          <a:p>
            <a:pPr algn="l" defTabSz="914400">
              <a:spcBef>
                <a:spcPts val="300"/>
              </a:spcBef>
              <a:buNone/>
            </a:pPr>
            <a:r>
              <a:rPr lang="en-US" sz="1200" b="1" i="0" dirty="0" err="1">
                <a:solidFill>
                  <a:srgbClr val="0070C0"/>
                </a:solidFill>
                <a:latin typeface="Arial"/>
                <a:ea typeface="Arial Unicode MS"/>
                <a:cs typeface="Arial Unicode MS"/>
              </a:rPr>
              <a:t>Преимущества</a:t>
            </a:r>
            <a:endParaRPr lang="en-US" sz="1200" b="1" i="0" dirty="0">
              <a:solidFill>
                <a:srgbClr val="0070C0"/>
              </a:solidFill>
              <a:latin typeface="Arial"/>
              <a:ea typeface="Arial Unicode MS"/>
              <a:cs typeface="Arial Unicode MS"/>
            </a:endParaRPr>
          </a:p>
          <a:p>
            <a:pPr marL="173736" indent="-173736" algn="l" defTabSz="914400">
              <a:spcBef>
                <a:spcPts val="300"/>
              </a:spcBef>
              <a:buClr>
                <a:srgbClr val="F0AB00"/>
              </a:buClr>
              <a:buFont typeface="Wingdings"/>
              <a:buChar char="§"/>
            </a:pPr>
            <a:r>
              <a:rPr lang="en-US" sz="1200" b="0" i="0" dirty="0" err="1" smtClean="0">
                <a:latin typeface="Arial"/>
              </a:rPr>
              <a:t>Передово</a:t>
            </a:r>
            <a:r>
              <a:rPr lang="ru-RU" sz="1200" b="0" i="0" dirty="0" err="1" smtClean="0">
                <a:latin typeface="Arial"/>
              </a:rPr>
              <a:t>й</a:t>
            </a:r>
            <a:r>
              <a:rPr lang="en-US" sz="1200" b="0" i="0" dirty="0" smtClean="0">
                <a:latin typeface="Arial"/>
              </a:rPr>
              <a:t> </a:t>
            </a:r>
            <a:r>
              <a:rPr lang="en-US" sz="1200" b="0" i="0" dirty="0" err="1">
                <a:latin typeface="Arial"/>
              </a:rPr>
              <a:t>дополнительный</a:t>
            </a:r>
            <a:r>
              <a:rPr lang="en-US" sz="1200" b="0" i="0" dirty="0">
                <a:latin typeface="Arial"/>
              </a:rPr>
              <a:t> </a:t>
            </a:r>
            <a:r>
              <a:rPr lang="en-US" sz="1200" b="0" i="0" dirty="0" err="1">
                <a:latin typeface="Arial"/>
              </a:rPr>
              <a:t>модуль</a:t>
            </a:r>
            <a:r>
              <a:rPr lang="en-US" sz="1200" b="0" i="0" dirty="0">
                <a:latin typeface="Arial"/>
              </a:rPr>
              <a:t> </a:t>
            </a:r>
            <a:r>
              <a:rPr lang="en-US" sz="1200" b="0" i="0" dirty="0" err="1">
                <a:latin typeface="Arial"/>
              </a:rPr>
              <a:t>для</a:t>
            </a:r>
            <a:r>
              <a:rPr lang="en-US" sz="1200" b="0" i="0" dirty="0">
                <a:latin typeface="Arial"/>
              </a:rPr>
              <a:t> </a:t>
            </a:r>
            <a:r>
              <a:rPr lang="en-US" sz="1200" b="0" i="0" dirty="0" err="1">
                <a:latin typeface="Arial"/>
              </a:rPr>
              <a:t>клиентов</a:t>
            </a:r>
            <a:r>
              <a:rPr lang="en-US" sz="1200" b="0" i="0" dirty="0">
                <a:latin typeface="Arial"/>
              </a:rPr>
              <a:t>, </a:t>
            </a:r>
            <a:r>
              <a:rPr lang="en-US" sz="1200" b="0" i="0" dirty="0" err="1">
                <a:latin typeface="Arial"/>
              </a:rPr>
              <a:t>которым</a:t>
            </a:r>
            <a:r>
              <a:rPr lang="en-US" sz="1200" b="0" i="0" dirty="0">
                <a:latin typeface="Arial"/>
              </a:rPr>
              <a:t> </a:t>
            </a:r>
            <a:r>
              <a:rPr lang="en-US" sz="1200" b="0" i="0" dirty="0" err="1">
                <a:latin typeface="Arial"/>
              </a:rPr>
              <a:t>нужна</a:t>
            </a:r>
            <a:r>
              <a:rPr lang="en-US" sz="1200" b="0" i="0" dirty="0">
                <a:latin typeface="Arial"/>
              </a:rPr>
              <a:t> </a:t>
            </a:r>
            <a:r>
              <a:rPr lang="en-US" sz="1200" b="0" i="0" dirty="0" err="1">
                <a:latin typeface="Arial"/>
              </a:rPr>
              <a:t>лучшая</a:t>
            </a:r>
            <a:r>
              <a:rPr lang="en-US" sz="1200" b="0" i="0" dirty="0">
                <a:latin typeface="Arial"/>
              </a:rPr>
              <a:t> в </a:t>
            </a:r>
            <a:r>
              <a:rPr lang="en-US" sz="1200" b="0" i="0" dirty="0" err="1">
                <a:latin typeface="Arial"/>
              </a:rPr>
              <a:t>своём</a:t>
            </a:r>
            <a:r>
              <a:rPr lang="en-US" sz="1200" b="0" i="0" dirty="0">
                <a:latin typeface="Arial"/>
              </a:rPr>
              <a:t> </a:t>
            </a:r>
            <a:r>
              <a:rPr lang="en-US" sz="1200" b="0" i="0" dirty="0" err="1">
                <a:latin typeface="Arial"/>
              </a:rPr>
              <a:t>классе</a:t>
            </a:r>
            <a:r>
              <a:rPr lang="en-US" sz="1200" b="0" i="0" dirty="0">
                <a:latin typeface="Arial"/>
              </a:rPr>
              <a:t> </a:t>
            </a:r>
            <a:r>
              <a:rPr lang="en-US" sz="1200" b="0" i="0" dirty="0" err="1">
                <a:latin typeface="Arial"/>
              </a:rPr>
              <a:t>система</a:t>
            </a:r>
            <a:r>
              <a:rPr lang="en-US" sz="1200" b="0" i="0" dirty="0">
                <a:latin typeface="Arial"/>
              </a:rPr>
              <a:t> </a:t>
            </a:r>
            <a:r>
              <a:rPr lang="en-US" sz="1200" b="0" i="0" dirty="0" err="1">
                <a:latin typeface="Arial"/>
              </a:rPr>
              <a:t>управления</a:t>
            </a:r>
            <a:r>
              <a:rPr lang="en-US" sz="1200" b="0" i="0" dirty="0">
                <a:latin typeface="Arial"/>
              </a:rPr>
              <a:t> </a:t>
            </a:r>
            <a:r>
              <a:rPr lang="en-US" sz="1200" b="0" i="0" dirty="0" err="1">
                <a:latin typeface="Arial"/>
              </a:rPr>
              <a:t>документами</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Полностью</a:t>
            </a:r>
            <a:r>
              <a:rPr lang="en-US" sz="1200" b="0" i="0" dirty="0">
                <a:latin typeface="Arial"/>
              </a:rPr>
              <a:t> </a:t>
            </a:r>
            <a:r>
              <a:rPr lang="en-US" sz="1200" b="0" i="0" dirty="0" err="1">
                <a:latin typeface="Arial"/>
              </a:rPr>
              <a:t>интегрирован</a:t>
            </a:r>
            <a:r>
              <a:rPr lang="en-US" sz="1200" b="0" i="0" dirty="0">
                <a:latin typeface="Arial"/>
              </a:rPr>
              <a:t> с </a:t>
            </a:r>
            <a:r>
              <a:rPr lang="en-US" sz="1200" b="0" i="0" dirty="0" err="1">
                <a:latin typeface="Arial"/>
              </a:rPr>
              <a:t>порталом</a:t>
            </a:r>
            <a:r>
              <a:rPr lang="en-US" sz="1200" b="0" i="0" dirty="0">
                <a:latin typeface="Arial"/>
              </a:rPr>
              <a:t> SAP и </a:t>
            </a:r>
            <a:r>
              <a:rPr lang="en-US" sz="1200" b="0" i="0" dirty="0" err="1">
                <a:latin typeface="Arial"/>
              </a:rPr>
              <a:t>корпоративными</a:t>
            </a:r>
            <a:r>
              <a:rPr lang="en-US" sz="1200" b="0" i="0" dirty="0">
                <a:latin typeface="Arial"/>
              </a:rPr>
              <a:t> </a:t>
            </a:r>
            <a:r>
              <a:rPr lang="en-US" sz="1200" b="0" i="0" dirty="0" err="1">
                <a:latin typeface="Arial"/>
              </a:rPr>
              <a:t>рабочими</a:t>
            </a:r>
            <a:r>
              <a:rPr lang="en-US" sz="1200" b="0" i="0" dirty="0">
                <a:latin typeface="Arial"/>
              </a:rPr>
              <a:t> </a:t>
            </a:r>
            <a:r>
              <a:rPr lang="en-US" sz="1200" b="0" i="0" dirty="0" err="1">
                <a:latin typeface="Arial"/>
              </a:rPr>
              <a:t>пространствами</a:t>
            </a:r>
            <a:endParaRPr lang="en-US" sz="1200" b="0" i="0" dirty="0">
              <a:latin typeface="Arial"/>
            </a:endParaRPr>
          </a:p>
          <a:p>
            <a:pPr marL="173736" indent="-173736" algn="l" defTabSz="914400">
              <a:spcBef>
                <a:spcPts val="300"/>
              </a:spcBef>
              <a:buClr>
                <a:srgbClr val="F0AB00"/>
              </a:buClr>
              <a:buFont typeface="Wingdings"/>
              <a:buChar char="§"/>
            </a:pPr>
            <a:r>
              <a:rPr lang="en-US" sz="1200" b="0" i="0" dirty="0" err="1">
                <a:latin typeface="Arial"/>
              </a:rPr>
              <a:t>Легко</a:t>
            </a:r>
            <a:r>
              <a:rPr lang="en-US" sz="1200" b="0" i="0" dirty="0">
                <a:latin typeface="Arial"/>
              </a:rPr>
              <a:t> </a:t>
            </a:r>
            <a:r>
              <a:rPr lang="en-US" sz="1200" b="0" i="0" dirty="0" err="1">
                <a:latin typeface="Arial"/>
              </a:rPr>
              <a:t>обновляется</a:t>
            </a:r>
            <a:r>
              <a:rPr lang="en-US" sz="1200" b="0" i="0" dirty="0">
                <a:latin typeface="Arial"/>
              </a:rPr>
              <a:t> </a:t>
            </a:r>
            <a:r>
              <a:rPr lang="en-US" sz="1200" b="0" i="0" dirty="0" err="1">
                <a:latin typeface="Arial"/>
              </a:rPr>
              <a:t>до</a:t>
            </a:r>
            <a:r>
              <a:rPr lang="en-US" sz="1200" b="0" i="0" dirty="0">
                <a:latin typeface="Arial"/>
              </a:rPr>
              <a:t> </a:t>
            </a:r>
            <a:r>
              <a:rPr lang="en-US" sz="1200" b="0" i="0" dirty="0" err="1">
                <a:latin typeface="Arial"/>
              </a:rPr>
              <a:t>полномасштабной</a:t>
            </a:r>
            <a:r>
              <a:rPr lang="en-US" sz="1200" b="0" i="0" dirty="0">
                <a:latin typeface="Arial"/>
              </a:rPr>
              <a:t> </a:t>
            </a:r>
            <a:r>
              <a:rPr lang="en-US" sz="1200" b="0" i="0" dirty="0" err="1">
                <a:latin typeface="Arial"/>
              </a:rPr>
              <a:t>системы</a:t>
            </a:r>
            <a:r>
              <a:rPr lang="en-US" sz="1200" b="0" i="0" dirty="0">
                <a:latin typeface="Arial"/>
              </a:rPr>
              <a:t> </a:t>
            </a:r>
            <a:r>
              <a:rPr lang="en-US" sz="1200" b="0" i="0" dirty="0" err="1">
                <a:latin typeface="Arial"/>
              </a:rPr>
              <a:t>управления</a:t>
            </a:r>
            <a:r>
              <a:rPr lang="en-US" sz="1200" b="0" i="0" dirty="0">
                <a:latin typeface="Arial"/>
              </a:rPr>
              <a:t> </a:t>
            </a:r>
            <a:r>
              <a:rPr lang="en-US" sz="1200" b="0" i="0" dirty="0" err="1">
                <a:latin typeface="Arial"/>
              </a:rPr>
              <a:t>корпоративной</a:t>
            </a:r>
            <a:r>
              <a:rPr lang="en-US" sz="1200" b="0" i="0" dirty="0">
                <a:latin typeface="Arial"/>
              </a:rPr>
              <a:t> </a:t>
            </a:r>
            <a:r>
              <a:rPr lang="en-US" sz="1200" b="0" i="0" dirty="0" err="1">
                <a:latin typeface="Arial"/>
              </a:rPr>
              <a:t>информацией</a:t>
            </a:r>
            <a:endParaRPr lang="en-US" sz="1200" b="0" i="0" dirty="0">
              <a:latin typeface="Arial"/>
            </a:endParaRPr>
          </a:p>
        </p:txBody>
      </p:sp>
      <p:pic>
        <p:nvPicPr>
          <p:cNvPr id="17" name="Picture 2"/>
          <p:cNvPicPr>
            <a:picLocks noChangeAspect="1" noChangeArrowheads="1"/>
          </p:cNvPicPr>
          <p:nvPr/>
        </p:nvPicPr>
        <p:blipFill>
          <a:blip r:embed="rId3" cstate="screen"/>
          <a:srcRect/>
          <a:stretch>
            <a:fillRect/>
          </a:stretch>
        </p:blipFill>
        <p:spPr bwMode="auto">
          <a:xfrm>
            <a:off x="5626360" y="1700018"/>
            <a:ext cx="2919730" cy="154451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1" descr="Picture (Device Independent Bitmap)"/>
          <p:cNvPicPr>
            <a:picLocks noChangeAspect="1" noChangeArrowheads="1"/>
          </p:cNvPicPr>
          <p:nvPr/>
        </p:nvPicPr>
        <p:blipFill>
          <a:blip r:embed="rId4" cstate="screen"/>
          <a:srcRect/>
          <a:stretch>
            <a:fillRect/>
          </a:stretch>
        </p:blipFill>
        <p:spPr bwMode="auto">
          <a:xfrm>
            <a:off x="5625903" y="3837663"/>
            <a:ext cx="2975607" cy="211240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1"/>
          <p:cNvSpPr>
            <a:spLocks noChangeArrowheads="1"/>
          </p:cNvSpPr>
          <p:nvPr/>
        </p:nvSpPr>
        <p:spPr bwMode="auto">
          <a:xfrm>
            <a:off x="2413000" y="6504057"/>
            <a:ext cx="62477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cxnSp>
        <p:nvCxnSpPr>
          <p:cNvPr id="10" name="Straight Connector 9"/>
          <p:cNvCxnSpPr/>
          <p:nvPr/>
        </p:nvCxnSpPr>
        <p:spPr>
          <a:xfrm rot="10800000" flipV="1">
            <a:off x="319597" y="3212741"/>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210762" y="5779328"/>
            <a:ext cx="938902" cy="253095"/>
          </a:xfrm>
          <a:prstGeom prst="rect">
            <a:avLst/>
          </a:prstGeom>
          <a:noFill/>
          <a:ln w="9525">
            <a:noFill/>
            <a:miter lim="800000"/>
            <a:headEnd/>
            <a:tailEnd/>
          </a:ln>
        </p:spPr>
      </p:pic>
      <p:sp>
        <p:nvSpPr>
          <p:cNvPr id="2" name="Title 1"/>
          <p:cNvSpPr>
            <a:spLocks noGrp="1"/>
          </p:cNvSpPr>
          <p:nvPr>
            <p:ph type="title"/>
          </p:nvPr>
        </p:nvSpPr>
        <p:spPr>
          <a:xfrm>
            <a:off x="324000" y="197000"/>
            <a:ext cx="8718400" cy="984100"/>
          </a:xfrm>
        </p:spPr>
        <p:txBody>
          <a:bodyPr/>
          <a:lstStyle/>
          <a:p>
            <a:pPr algn="l" defTabSz="914400">
              <a:spcBef>
                <a:spcPts val="0"/>
              </a:spcBef>
              <a:buNone/>
            </a:pPr>
            <a:r>
              <a:rPr lang="en-US" sz="2200" b="1" i="0" dirty="0" err="1">
                <a:solidFill>
                  <a:srgbClr val="666666"/>
                </a:solidFill>
                <a:latin typeface="Arial"/>
                <a:ea typeface="+mj-ea"/>
                <a:cs typeface="+mj-cs"/>
              </a:rPr>
              <a:t>Портал</a:t>
            </a:r>
            <a:r>
              <a:rPr lang="en-US" sz="2200" b="1" i="0" dirty="0">
                <a:solidFill>
                  <a:srgbClr val="666666"/>
                </a:solidFill>
                <a:latin typeface="Arial"/>
                <a:ea typeface="+mj-ea"/>
                <a:cs typeface="+mj-cs"/>
              </a:rPr>
              <a:t> SAP </a:t>
            </a:r>
            <a:r>
              <a:rPr lang="en-US" sz="2200" b="1" i="0" dirty="0" err="1">
                <a:solidFill>
                  <a:srgbClr val="666666"/>
                </a:solidFill>
                <a:latin typeface="Arial"/>
                <a:ea typeface="+mj-ea"/>
                <a:cs typeface="+mj-cs"/>
              </a:rPr>
              <a:t>становится</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центральным</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информационным</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узлом</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предприятия</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1400" b="0" i="0" dirty="0" err="1">
                <a:solidFill>
                  <a:srgbClr val="666666"/>
                </a:solidFill>
                <a:latin typeface="Arial"/>
                <a:ea typeface="+mj-ea"/>
                <a:cs typeface="Arial"/>
              </a:rPr>
              <a:t>Агрегирование</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множественных</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интерфейсов</a:t>
            </a:r>
            <a:r>
              <a:rPr lang="en-US" sz="1400" b="0" i="0" dirty="0">
                <a:solidFill>
                  <a:srgbClr val="666666"/>
                </a:solidFill>
                <a:latin typeface="Arial"/>
                <a:ea typeface="+mj-ea"/>
                <a:cs typeface="Arial"/>
              </a:rPr>
              <a:t> и </a:t>
            </a:r>
            <a:r>
              <a:rPr lang="en-US" sz="1400" b="0" i="0" dirty="0" err="1">
                <a:solidFill>
                  <a:srgbClr val="666666"/>
                </a:solidFill>
                <a:latin typeface="Arial"/>
                <a:ea typeface="+mj-ea"/>
                <a:cs typeface="Arial"/>
              </a:rPr>
              <a:t>поставщиков</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данных</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для</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различных</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каналов</a:t>
            </a:r>
            <a:r>
              <a:rPr lang="en-US" sz="1400" b="0" i="0" dirty="0">
                <a:solidFill>
                  <a:srgbClr val="666666"/>
                </a:solidFill>
                <a:latin typeface="Arial"/>
                <a:ea typeface="+mj-ea"/>
                <a:cs typeface="Arial"/>
              </a:rPr>
              <a:t> </a:t>
            </a:r>
            <a:r>
              <a:rPr lang="en-US" sz="1400" b="0" i="0" dirty="0" err="1">
                <a:solidFill>
                  <a:srgbClr val="666666"/>
                </a:solidFill>
                <a:latin typeface="Arial"/>
                <a:ea typeface="+mj-ea"/>
                <a:cs typeface="Arial"/>
              </a:rPr>
              <a:t>работы</a:t>
            </a:r>
            <a:r>
              <a:rPr lang="en-US" sz="1400" b="0" i="0" dirty="0">
                <a:solidFill>
                  <a:srgbClr val="666666"/>
                </a:solidFill>
                <a:latin typeface="Arial"/>
                <a:ea typeface="+mj-ea"/>
                <a:cs typeface="Arial"/>
              </a:rPr>
              <a:t> </a:t>
            </a:r>
            <a:r>
              <a:rPr lang="en-US" sz="1400" b="0" i="0" dirty="0" smtClean="0">
                <a:solidFill>
                  <a:srgbClr val="666666"/>
                </a:solidFill>
                <a:latin typeface="Arial"/>
                <a:ea typeface="+mj-ea"/>
                <a:cs typeface="Arial"/>
              </a:rPr>
              <a:t>с</a:t>
            </a:r>
            <a:r>
              <a:rPr lang="ru-RU" sz="1400" b="0" i="0" dirty="0" smtClean="0">
                <a:solidFill>
                  <a:srgbClr val="666666"/>
                </a:solidFill>
                <a:latin typeface="Arial"/>
                <a:ea typeface="+mj-ea"/>
                <a:cs typeface="Arial"/>
              </a:rPr>
              <a:t> </a:t>
            </a:r>
            <a:r>
              <a:rPr lang="en-US" sz="1400" b="0" i="0" dirty="0" err="1" smtClean="0">
                <a:solidFill>
                  <a:srgbClr val="666666"/>
                </a:solidFill>
                <a:latin typeface="Arial"/>
                <a:ea typeface="+mj-ea"/>
                <a:cs typeface="Arial"/>
              </a:rPr>
              <a:t>данными</a:t>
            </a:r>
            <a:endParaRPr lang="en-US" sz="1400" b="0" i="0" dirty="0">
              <a:solidFill>
                <a:srgbClr val="666666"/>
              </a:solidFill>
              <a:latin typeface="Arial"/>
              <a:ea typeface="+mj-ea"/>
              <a:cs typeface="Arial"/>
            </a:endParaRPr>
          </a:p>
        </p:txBody>
      </p:sp>
      <p:pic>
        <p:nvPicPr>
          <p:cNvPr id="65" name="Content Placeholder 53" descr="gateway.jpg"/>
          <p:cNvPicPr>
            <a:picLocks noGrp="1" noChangeAspect="1"/>
          </p:cNvPicPr>
          <p:nvPr>
            <p:ph idx="4294967295"/>
          </p:nvPr>
        </p:nvPicPr>
        <p:blipFill>
          <a:blip r:embed="rId4" cstate="screen"/>
          <a:stretch>
            <a:fillRect/>
          </a:stretch>
        </p:blipFill>
        <p:spPr>
          <a:xfrm>
            <a:off x="8450263" y="5595938"/>
            <a:ext cx="693737" cy="404812"/>
          </a:xfrm>
        </p:spPr>
      </p:pic>
      <p:sp>
        <p:nvSpPr>
          <p:cNvPr id="81" name="Rectangle 80"/>
          <p:cNvSpPr/>
          <p:nvPr/>
        </p:nvSpPr>
        <p:spPr bwMode="gray">
          <a:xfrm>
            <a:off x="312230" y="5281668"/>
            <a:ext cx="8507769" cy="1265786"/>
          </a:xfrm>
          <a:prstGeom prst="rect">
            <a:avLst/>
          </a:prstGeom>
          <a:solidFill>
            <a:schemeClr val="bg2">
              <a:alpha val="42000"/>
            </a:schemeClr>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3" name="Group 72"/>
          <p:cNvGrpSpPr/>
          <p:nvPr/>
        </p:nvGrpSpPr>
        <p:grpSpPr>
          <a:xfrm>
            <a:off x="785952" y="5472271"/>
            <a:ext cx="1369077" cy="1014902"/>
            <a:chOff x="2440946" y="3683100"/>
            <a:chExt cx="1369077" cy="1014902"/>
          </a:xfrm>
        </p:grpSpPr>
        <p:pic>
          <p:nvPicPr>
            <p:cNvPr id="72" name="Picture 14" descr="http://t3.gstatic.com/images?q=tbn:ANd9GcRR-KNYfXLLNHda3CnEqJZ4IncNw6UbJUO7GkzkTQ4XjMlJOiE&amp;t=1&amp;usg=__jaVV37xYD-9eK_7viUX18TRgG0s="/>
            <p:cNvPicPr>
              <a:picLocks noChangeAspect="1" noChangeArrowheads="1"/>
            </p:cNvPicPr>
            <p:nvPr/>
          </p:nvPicPr>
          <p:blipFill>
            <a:blip r:embed="rId5" cstate="screen">
              <a:clrChange>
                <a:clrFrom>
                  <a:srgbClr val="FCFFFF"/>
                </a:clrFrom>
                <a:clrTo>
                  <a:srgbClr val="FCFFFF">
                    <a:alpha val="0"/>
                  </a:srgbClr>
                </a:clrTo>
              </a:clrChange>
            </a:blip>
            <a:srcRect/>
            <a:stretch>
              <a:fillRect/>
            </a:stretch>
          </p:blipFill>
          <p:spPr bwMode="auto">
            <a:xfrm>
              <a:off x="3171677" y="3707511"/>
              <a:ext cx="580290" cy="542772"/>
            </a:xfrm>
            <a:prstGeom prst="rect">
              <a:avLst/>
            </a:prstGeom>
            <a:noFill/>
          </p:spPr>
        </p:pic>
        <p:pic>
          <p:nvPicPr>
            <p:cNvPr id="73" name="Picture 12" descr="http://t1.gstatic.com/images?q=tbn:ANd9GcQJTQW36wUOnsN2I7e83w2cdcguUza1SLrzjiRixO0iRtXfKFw&amp;t=1&amp;usg=__6qOUaZxMP_Rc2SuqITjbiMD2-6U="/>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2440946" y="3683100"/>
              <a:ext cx="597272" cy="584116"/>
            </a:xfrm>
            <a:prstGeom prst="rect">
              <a:avLst/>
            </a:prstGeom>
            <a:noFill/>
          </p:spPr>
        </p:pic>
        <p:sp>
          <p:nvSpPr>
            <p:cNvPr id="74" name="Text Box 32">
              <a:hlinkClick r:id="" action="ppaction://noaction"/>
            </p:cNvPr>
            <p:cNvSpPr txBox="1">
              <a:spLocks noChangeArrowheads="1"/>
            </p:cNvSpPr>
            <p:nvPr/>
          </p:nvSpPr>
          <p:spPr bwMode="auto">
            <a:xfrm>
              <a:off x="2487989" y="4297892"/>
              <a:ext cx="1322034" cy="400110"/>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defTabSz="914400">
                <a:buNone/>
              </a:pPr>
              <a:r>
                <a:rPr lang="en-US" sz="1000" b="0" i="0" dirty="0" err="1">
                  <a:solidFill>
                    <a:srgbClr val="FFFFFF"/>
                  </a:solidFill>
                  <a:latin typeface="Arial"/>
                  <a:ea typeface="+mn-ea"/>
                  <a:cs typeface="+mn-cs"/>
                </a:rPr>
                <a:t>Сторонние</a:t>
              </a:r>
              <a:r>
                <a:rPr lang="en-US" sz="1000" b="0" i="0" dirty="0">
                  <a:solidFill>
                    <a:srgbClr val="FFFFFF"/>
                  </a:solidFill>
                  <a:latin typeface="Arial"/>
                  <a:ea typeface="+mn-ea"/>
                  <a:cs typeface="+mn-cs"/>
                </a:rPr>
                <a:t> </a:t>
              </a:r>
              <a:r>
                <a:rPr lang="en-US" sz="1000" b="0" i="0" dirty="0" err="1">
                  <a:solidFill>
                    <a:srgbClr val="FFFFFF"/>
                  </a:solidFill>
                  <a:latin typeface="Arial"/>
                  <a:ea typeface="+mn-ea"/>
                  <a:cs typeface="+mn-cs"/>
                </a:rPr>
                <a:t>платформы</a:t>
              </a:r>
              <a:endParaRPr lang="en-US" sz="1000" b="0" i="0" dirty="0">
                <a:solidFill>
                  <a:srgbClr val="FFFFFF"/>
                </a:solidFill>
                <a:latin typeface="Arial"/>
                <a:ea typeface="+mn-ea"/>
                <a:cs typeface="+mn-cs"/>
              </a:endParaRPr>
            </a:p>
          </p:txBody>
        </p:sp>
      </p:grpSp>
      <p:grpSp>
        <p:nvGrpSpPr>
          <p:cNvPr id="4" name="Group 83"/>
          <p:cNvGrpSpPr/>
          <p:nvPr/>
        </p:nvGrpSpPr>
        <p:grpSpPr>
          <a:xfrm>
            <a:off x="7882874" y="5572854"/>
            <a:ext cx="1232097" cy="945896"/>
            <a:chOff x="6964437" y="5849533"/>
            <a:chExt cx="1232097" cy="945896"/>
          </a:xfrm>
        </p:grpSpPr>
        <p:pic>
          <p:nvPicPr>
            <p:cNvPr id="77" name="Picture 76" descr="BI.bmp"/>
            <p:cNvPicPr>
              <a:picLocks noChangeAspect="1"/>
            </p:cNvPicPr>
            <p:nvPr/>
          </p:nvPicPr>
          <p:blipFill>
            <a:blip r:embed="rId7" cstate="screen">
              <a:clrChange>
                <a:clrFrom>
                  <a:srgbClr val="FFFFFF"/>
                </a:clrFrom>
                <a:clrTo>
                  <a:srgbClr val="FFFFFF">
                    <a:alpha val="0"/>
                  </a:srgbClr>
                </a:clrTo>
              </a:clrChange>
            </a:blip>
            <a:stretch>
              <a:fillRect/>
            </a:stretch>
          </p:blipFill>
          <p:spPr>
            <a:xfrm>
              <a:off x="7125726" y="5849533"/>
              <a:ext cx="469227" cy="483533"/>
            </a:xfrm>
            <a:prstGeom prst="rect">
              <a:avLst/>
            </a:prstGeom>
          </p:spPr>
        </p:pic>
        <p:sp>
          <p:nvSpPr>
            <p:cNvPr id="78" name="Text Box 32">
              <a:hlinkClick r:id="" action="ppaction://noaction"/>
            </p:cNvPr>
            <p:cNvSpPr txBox="1">
              <a:spLocks noChangeArrowheads="1"/>
            </p:cNvSpPr>
            <p:nvPr/>
          </p:nvSpPr>
          <p:spPr bwMode="auto">
            <a:xfrm>
              <a:off x="6964437" y="6456875"/>
              <a:ext cx="1232097" cy="338554"/>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defTabSz="914400">
                <a:buNone/>
              </a:pPr>
              <a:r>
                <a:rPr lang="en-US" sz="800" b="0" i="0" dirty="0" err="1">
                  <a:solidFill>
                    <a:srgbClr val="FFFFFF"/>
                  </a:solidFill>
                  <a:latin typeface="Arial"/>
                  <a:ea typeface="+mn-ea"/>
                  <a:cs typeface="+mn-cs"/>
                </a:rPr>
                <a:t>Решения</a:t>
              </a:r>
              <a:r>
                <a:rPr lang="en-US" sz="800" b="0" i="0" dirty="0">
                  <a:solidFill>
                    <a:srgbClr val="FFFFFF"/>
                  </a:solidFill>
                  <a:latin typeface="Arial"/>
                  <a:ea typeface="+mn-ea"/>
                  <a:cs typeface="+mn-cs"/>
                </a:rPr>
                <a:t> SAP </a:t>
              </a:r>
              <a:r>
                <a:rPr lang="en-US" sz="800" b="0" i="0" dirty="0" err="1">
                  <a:solidFill>
                    <a:srgbClr val="FFFFFF"/>
                  </a:solidFill>
                  <a:latin typeface="Arial"/>
                  <a:ea typeface="+mn-ea"/>
                  <a:cs typeface="+mn-cs"/>
                </a:rPr>
                <a:t>для</a:t>
              </a:r>
              <a:r>
                <a:rPr lang="en-US" sz="800" b="0" i="0" dirty="0">
                  <a:solidFill>
                    <a:srgbClr val="FFFFFF"/>
                  </a:solidFill>
                  <a:latin typeface="Arial"/>
                  <a:ea typeface="+mn-ea"/>
                  <a:cs typeface="+mn-cs"/>
                </a:rPr>
                <a:t> </a:t>
              </a:r>
              <a:r>
                <a:rPr lang="en-US" sz="800" b="0" i="0" dirty="0" err="1">
                  <a:solidFill>
                    <a:srgbClr val="FFFFFF"/>
                  </a:solidFill>
                  <a:latin typeface="Arial"/>
                  <a:ea typeface="+mn-ea"/>
                  <a:cs typeface="+mn-cs"/>
                </a:rPr>
                <a:t>бизнес-аналитики</a:t>
              </a:r>
              <a:endParaRPr lang="en-US" sz="800" b="0" i="0" dirty="0">
                <a:solidFill>
                  <a:srgbClr val="FFFFFF"/>
                </a:solidFill>
                <a:latin typeface="Arial"/>
                <a:ea typeface="+mn-ea"/>
                <a:cs typeface="+mn-cs"/>
              </a:endParaRPr>
            </a:p>
          </p:txBody>
        </p:sp>
      </p:grpSp>
      <p:grpSp>
        <p:nvGrpSpPr>
          <p:cNvPr id="5" name="Group 84"/>
          <p:cNvGrpSpPr/>
          <p:nvPr/>
        </p:nvGrpSpPr>
        <p:grpSpPr>
          <a:xfrm>
            <a:off x="6588369" y="5557356"/>
            <a:ext cx="1198785" cy="870496"/>
            <a:chOff x="4521053" y="5900334"/>
            <a:chExt cx="1198785" cy="870496"/>
          </a:xfrm>
        </p:grpSpPr>
        <p:pic>
          <p:nvPicPr>
            <p:cNvPr id="76" name="Picture 22" descr="http://t1.gstatic.com/images?q=tbn:ANd9GcSBkfbO3T4aVqpdXMWjLK4UtjR7273_dZ48qhYgQMVTVMxCArI&amp;t=1&amp;usg=__dzYF-9g9J6XR_M72ZrDcCZQsd04="/>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4648423" y="5900334"/>
              <a:ext cx="1013475" cy="475067"/>
            </a:xfrm>
            <a:prstGeom prst="rect">
              <a:avLst/>
            </a:prstGeom>
            <a:noFill/>
          </p:spPr>
        </p:pic>
        <p:sp>
          <p:nvSpPr>
            <p:cNvPr id="80" name="Text Box 32">
              <a:hlinkClick r:id="" action="ppaction://noaction"/>
            </p:cNvPr>
            <p:cNvSpPr txBox="1">
              <a:spLocks noChangeArrowheads="1"/>
            </p:cNvSpPr>
            <p:nvPr/>
          </p:nvSpPr>
          <p:spPr bwMode="auto">
            <a:xfrm>
              <a:off x="4521053" y="6524609"/>
              <a:ext cx="1198785"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marL="347472" indent="-347472" algn="ctr" defTabSz="914400">
                <a:buNone/>
              </a:pPr>
              <a:r>
                <a:rPr lang="en-US" sz="1000" b="0" i="0" dirty="0">
                  <a:solidFill>
                    <a:srgbClr val="FFFFFF"/>
                  </a:solidFill>
                  <a:latin typeface="Arial"/>
                  <a:ea typeface="+mn-ea"/>
                  <a:cs typeface="+mn-cs"/>
                </a:rPr>
                <a:t>Business Objects</a:t>
              </a:r>
            </a:p>
          </p:txBody>
        </p:sp>
      </p:grpSp>
      <p:grpSp>
        <p:nvGrpSpPr>
          <p:cNvPr id="6" name="Group 91"/>
          <p:cNvGrpSpPr/>
          <p:nvPr/>
        </p:nvGrpSpPr>
        <p:grpSpPr>
          <a:xfrm>
            <a:off x="3819073" y="5685774"/>
            <a:ext cx="1022948" cy="723710"/>
            <a:chOff x="2887147" y="5877787"/>
            <a:chExt cx="656890" cy="723710"/>
          </a:xfrm>
        </p:grpSpPr>
        <p:pic>
          <p:nvPicPr>
            <p:cNvPr id="86" name="Picture 85" descr="imagesCA16DYWP.jpg"/>
            <p:cNvPicPr>
              <a:picLocks noChangeAspect="1"/>
            </p:cNvPicPr>
            <p:nvPr/>
          </p:nvPicPr>
          <p:blipFill>
            <a:blip r:embed="rId9" cstate="screen"/>
            <a:stretch>
              <a:fillRect/>
            </a:stretch>
          </p:blipFill>
          <p:spPr>
            <a:xfrm>
              <a:off x="3097489" y="5877787"/>
              <a:ext cx="231175" cy="360000"/>
            </a:xfrm>
            <a:prstGeom prst="rect">
              <a:avLst/>
            </a:prstGeom>
            <a:noFill/>
            <a:ln>
              <a:noFill/>
            </a:ln>
          </p:spPr>
        </p:pic>
        <p:sp>
          <p:nvSpPr>
            <p:cNvPr id="87" name="Text Box 32">
              <a:hlinkClick r:id="" action="ppaction://noaction"/>
            </p:cNvPr>
            <p:cNvSpPr txBox="1">
              <a:spLocks noChangeArrowheads="1"/>
            </p:cNvSpPr>
            <p:nvPr/>
          </p:nvSpPr>
          <p:spPr bwMode="auto">
            <a:xfrm>
              <a:off x="2887147" y="6355276"/>
              <a:ext cx="656890"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lIns="72000" rIns="72000">
              <a:spAutoFit/>
            </a:bodyPr>
            <a:lstStyle/>
            <a:p>
              <a:pPr marL="347472" indent="-347472" algn="ctr" defTabSz="914400">
                <a:buNone/>
              </a:pPr>
              <a:r>
                <a:rPr lang="en-US" sz="1000" b="0" i="0">
                  <a:solidFill>
                    <a:srgbClr val="FFFFFF"/>
                  </a:solidFill>
                  <a:latin typeface="Arial"/>
                  <a:ea typeface="+mn-ea"/>
                  <a:cs typeface="+mn-cs"/>
                </a:rPr>
                <a:t>Business Suite</a:t>
              </a:r>
            </a:p>
          </p:txBody>
        </p:sp>
      </p:grpSp>
      <p:sp>
        <p:nvSpPr>
          <p:cNvPr id="95" name="TextBox 94"/>
          <p:cNvSpPr txBox="1"/>
          <p:nvPr/>
        </p:nvSpPr>
        <p:spPr>
          <a:xfrm rot="16200000">
            <a:off x="-86676" y="5673200"/>
            <a:ext cx="1260000" cy="456232"/>
          </a:xfrm>
          <a:prstGeom prst="rect">
            <a:avLst/>
          </a:prstGeom>
          <a:solidFill>
            <a:srgbClr val="FFC000"/>
          </a:solidFill>
          <a:ln w="3175">
            <a:solidFill>
              <a:schemeClr val="bg1">
                <a:lumMod val="50000"/>
              </a:schemeClr>
            </a:solidFill>
          </a:ln>
        </p:spPr>
        <p:txBody>
          <a:bodyPr wrap="square" lIns="36000" rIns="36000" rtlCol="0">
            <a:noAutofit/>
          </a:bodyPr>
          <a:lstStyle/>
          <a:p>
            <a:pPr algn="ctr" defTabSz="914400">
              <a:spcBef>
                <a:spcPts val="840"/>
              </a:spcBef>
              <a:spcAft>
                <a:spcPts val="0"/>
              </a:spcAft>
              <a:buNone/>
            </a:pPr>
            <a:r>
              <a:rPr lang="en-US" sz="1400" b="1" i="0" dirty="0" err="1">
                <a:solidFill>
                  <a:srgbClr val="002060"/>
                </a:solidFill>
                <a:latin typeface="Calibri"/>
                <a:ea typeface="Arial Unicode MS"/>
                <a:cs typeface="Calibri"/>
              </a:rPr>
              <a:t>Поставщики</a:t>
            </a:r>
            <a:r>
              <a:rPr lang="en-US" sz="1400" b="1" i="0" dirty="0">
                <a:solidFill>
                  <a:srgbClr val="002060"/>
                </a:solidFill>
                <a:latin typeface="Calibri"/>
                <a:ea typeface="Arial Unicode MS"/>
                <a:cs typeface="Calibri"/>
              </a:rPr>
              <a:t> </a:t>
            </a:r>
            <a:r>
              <a:rPr lang="en-US" sz="1400" b="1" i="0" dirty="0" err="1">
                <a:solidFill>
                  <a:srgbClr val="002060"/>
                </a:solidFill>
                <a:latin typeface="Calibri"/>
                <a:ea typeface="Arial Unicode MS"/>
                <a:cs typeface="Calibri"/>
              </a:rPr>
              <a:t>данных</a:t>
            </a:r>
            <a:endParaRPr lang="en-US" sz="1400" b="1" i="0" dirty="0">
              <a:solidFill>
                <a:srgbClr val="002060"/>
              </a:solidFill>
              <a:latin typeface="Calibri"/>
              <a:ea typeface="Arial Unicode MS"/>
              <a:cs typeface="Calibri"/>
            </a:endParaRPr>
          </a:p>
        </p:txBody>
      </p:sp>
      <p:sp>
        <p:nvSpPr>
          <p:cNvPr id="117" name="Rectangle 116"/>
          <p:cNvSpPr/>
          <p:nvPr/>
        </p:nvSpPr>
        <p:spPr bwMode="gray">
          <a:xfrm>
            <a:off x="401011" y="1401365"/>
            <a:ext cx="8418989" cy="1318975"/>
          </a:xfrm>
          <a:prstGeom prst="rect">
            <a:avLst/>
          </a:prstGeom>
          <a:solidFill>
            <a:schemeClr val="bg2">
              <a:alpha val="42000"/>
            </a:schemeClr>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 name="Group 96"/>
          <p:cNvGrpSpPr/>
          <p:nvPr/>
        </p:nvGrpSpPr>
        <p:grpSpPr>
          <a:xfrm>
            <a:off x="832810" y="1453986"/>
            <a:ext cx="7890935" cy="1446400"/>
            <a:chOff x="550332" y="890027"/>
            <a:chExt cx="7890935" cy="1446400"/>
          </a:xfrm>
        </p:grpSpPr>
        <p:grpSp>
          <p:nvGrpSpPr>
            <p:cNvPr id="8" name="Group 76"/>
            <p:cNvGrpSpPr/>
            <p:nvPr/>
          </p:nvGrpSpPr>
          <p:grpSpPr>
            <a:xfrm>
              <a:off x="7332133" y="984396"/>
              <a:ext cx="1109134" cy="1198143"/>
              <a:chOff x="7366000" y="3346612"/>
              <a:chExt cx="1109134" cy="1198143"/>
            </a:xfrm>
          </p:grpSpPr>
          <p:grpSp>
            <p:nvGrpSpPr>
              <p:cNvPr id="9" name="Group 51"/>
              <p:cNvGrpSpPr/>
              <p:nvPr/>
            </p:nvGrpSpPr>
            <p:grpSpPr>
              <a:xfrm>
                <a:off x="7646835" y="3346612"/>
                <a:ext cx="760570" cy="724091"/>
                <a:chOff x="7768138" y="3652607"/>
                <a:chExt cx="653158" cy="617163"/>
              </a:xfrm>
            </p:grpSpPr>
            <p:pic>
              <p:nvPicPr>
                <p:cNvPr id="53" name="Picture 34" descr="http://research.pal.sap.corp:1080/mediawiki/images/thumb/a/a3/SMWAjaxCRMLead.tiff/250px-SMWAjaxCRMLead.tiff.png">
                  <a:hlinkClick r:id="rId10"/>
                </p:cNvPr>
                <p:cNvPicPr>
                  <a:picLocks noChangeAspect="1" noChangeArrowheads="1"/>
                </p:cNvPicPr>
                <p:nvPr/>
              </p:nvPicPr>
              <p:blipFill>
                <a:blip r:embed="rId11" cstate="screen"/>
                <a:srcRect/>
                <a:stretch>
                  <a:fillRect/>
                </a:stretch>
              </p:blipFill>
              <p:spPr bwMode="auto">
                <a:xfrm>
                  <a:off x="8215595" y="3652607"/>
                  <a:ext cx="205701" cy="395887"/>
                </a:xfrm>
                <a:prstGeom prst="rect">
                  <a:avLst/>
                </a:prstGeom>
                <a:noFill/>
                <a:ln w="9525">
                  <a:noFill/>
                  <a:miter lim="800000"/>
                  <a:headEnd/>
                  <a:tailEnd/>
                </a:ln>
              </p:spPr>
            </p:pic>
            <p:grpSp>
              <p:nvGrpSpPr>
                <p:cNvPr id="10" name="Group 53"/>
                <p:cNvGrpSpPr>
                  <a:grpSpLocks noChangeAspect="1"/>
                </p:cNvGrpSpPr>
                <p:nvPr/>
              </p:nvGrpSpPr>
              <p:grpSpPr bwMode="auto">
                <a:xfrm>
                  <a:off x="7768138" y="3788410"/>
                  <a:ext cx="274818" cy="481360"/>
                  <a:chOff x="1883" y="672"/>
                  <a:chExt cx="1285" cy="2251"/>
                </a:xfrm>
              </p:grpSpPr>
              <p:pic>
                <p:nvPicPr>
                  <p:cNvPr id="55" name="Picture 4" descr="front_att"/>
                  <p:cNvPicPr>
                    <a:picLocks noChangeAspect="1" noChangeArrowheads="1"/>
                  </p:cNvPicPr>
                  <p:nvPr/>
                </p:nvPicPr>
                <p:blipFill>
                  <a:blip r:embed="rId12" cstate="screen"/>
                  <a:srcRect/>
                  <a:stretch>
                    <a:fillRect/>
                  </a:stretch>
                </p:blipFill>
                <p:spPr bwMode="auto">
                  <a:xfrm>
                    <a:off x="1883" y="672"/>
                    <a:ext cx="1285" cy="2251"/>
                  </a:xfrm>
                  <a:prstGeom prst="rect">
                    <a:avLst/>
                  </a:prstGeom>
                  <a:noFill/>
                  <a:ln w="9525">
                    <a:noFill/>
                    <a:miter lim="800000"/>
                    <a:headEnd/>
                    <a:tailEnd/>
                  </a:ln>
                </p:spPr>
              </p:pic>
              <p:pic>
                <p:nvPicPr>
                  <p:cNvPr id="56" name="Picture 5"/>
                  <p:cNvPicPr preferRelativeResize="0">
                    <a:picLocks noChangeArrowheads="1"/>
                  </p:cNvPicPr>
                  <p:nvPr/>
                </p:nvPicPr>
                <p:blipFill>
                  <a:blip r:embed="rId13" cstate="screen"/>
                  <a:srcRect/>
                  <a:stretch>
                    <a:fillRect/>
                  </a:stretch>
                </p:blipFill>
                <p:spPr bwMode="auto">
                  <a:xfrm>
                    <a:off x="2026" y="1054"/>
                    <a:ext cx="1015" cy="835"/>
                  </a:xfrm>
                  <a:prstGeom prst="rect">
                    <a:avLst/>
                  </a:prstGeom>
                  <a:noFill/>
                  <a:ln w="12700">
                    <a:noFill/>
                    <a:miter lim="800000"/>
                    <a:headEnd type="none" w="sm" len="sm"/>
                    <a:tailEnd type="none" w="sm" len="sm"/>
                  </a:ln>
                </p:spPr>
              </p:pic>
            </p:grpSp>
          </p:grpSp>
          <p:sp>
            <p:nvSpPr>
              <p:cNvPr id="59" name="Text Box 32">
                <a:hlinkClick r:id="" action="ppaction://noaction"/>
              </p:cNvPr>
              <p:cNvSpPr txBox="1">
                <a:spLocks noChangeArrowheads="1"/>
              </p:cNvSpPr>
              <p:nvPr/>
            </p:nvSpPr>
            <p:spPr bwMode="auto">
              <a:xfrm>
                <a:off x="7366000" y="4144645"/>
                <a:ext cx="1109134" cy="400110"/>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algn="ctr" defTabSz="914400">
                  <a:buNone/>
                </a:pPr>
                <a:r>
                  <a:rPr lang="en-US" sz="1000" b="0" i="0" dirty="0" err="1">
                    <a:solidFill>
                      <a:srgbClr val="FFFFFF"/>
                    </a:solidFill>
                    <a:latin typeface="Arial"/>
                    <a:ea typeface="+mn-ea"/>
                    <a:cs typeface="+mn-cs"/>
                  </a:rPr>
                  <a:t>Мобильное</a:t>
                </a:r>
                <a:r>
                  <a:rPr lang="en-US" sz="1000" b="0" i="0" dirty="0">
                    <a:solidFill>
                      <a:srgbClr val="FFFFFF"/>
                    </a:solidFill>
                    <a:latin typeface="Arial"/>
                    <a:ea typeface="+mn-ea"/>
                    <a:cs typeface="+mn-cs"/>
                  </a:rPr>
                  <a:t> </a:t>
                </a:r>
                <a:r>
                  <a:rPr lang="en-US" sz="1000" b="0" i="0" dirty="0" err="1">
                    <a:solidFill>
                      <a:srgbClr val="FFFFFF"/>
                    </a:solidFill>
                    <a:latin typeface="Arial"/>
                    <a:ea typeface="+mn-ea"/>
                    <a:cs typeface="+mn-cs"/>
                  </a:rPr>
                  <a:t>устройство</a:t>
                </a:r>
                <a:endParaRPr lang="en-US" sz="1000" b="0" i="0" dirty="0">
                  <a:solidFill>
                    <a:srgbClr val="FFFFFF"/>
                  </a:solidFill>
                  <a:latin typeface="Arial"/>
                  <a:ea typeface="+mn-ea"/>
                  <a:cs typeface="+mn-cs"/>
                </a:endParaRPr>
              </a:p>
            </p:txBody>
          </p:sp>
        </p:grpSp>
        <p:grpSp>
          <p:nvGrpSpPr>
            <p:cNvPr id="11" name="Group 85"/>
            <p:cNvGrpSpPr/>
            <p:nvPr/>
          </p:nvGrpSpPr>
          <p:grpSpPr>
            <a:xfrm>
              <a:off x="5596467" y="1016001"/>
              <a:ext cx="1377950" cy="1012649"/>
              <a:chOff x="7366000" y="1409717"/>
              <a:chExt cx="1377950" cy="1012649"/>
            </a:xfrm>
          </p:grpSpPr>
          <p:pic>
            <p:nvPicPr>
              <p:cNvPr id="1026" name="Picture 2" descr="http://t2.gstatic.com/images?q=tbn:ANd9GcR7PbU6ve_Abp84rx5um9zMiSDpw1O0G6UqezOO_SauwJgsBNo&amp;t=1&amp;usg=__JJ_jZ1RlLG3eZe71NhtkKyXOnig="/>
              <p:cNvPicPr>
                <a:picLocks noChangeAspect="1" noChangeArrowheads="1"/>
              </p:cNvPicPr>
              <p:nvPr/>
            </p:nvPicPr>
            <p:blipFill>
              <a:blip r:embed="rId14" cstate="screen">
                <a:clrChange>
                  <a:clrFrom>
                    <a:srgbClr val="FFFFFF"/>
                  </a:clrFrom>
                  <a:clrTo>
                    <a:srgbClr val="FFFFFF">
                      <a:alpha val="0"/>
                    </a:srgbClr>
                  </a:clrTo>
                </a:clrChange>
              </a:blip>
              <a:srcRect/>
              <a:stretch>
                <a:fillRect/>
              </a:stretch>
            </p:blipFill>
            <p:spPr bwMode="auto">
              <a:xfrm>
                <a:off x="7529715" y="1409717"/>
                <a:ext cx="1150248" cy="692538"/>
              </a:xfrm>
              <a:prstGeom prst="rect">
                <a:avLst/>
              </a:prstGeom>
              <a:noFill/>
            </p:spPr>
          </p:pic>
          <p:sp>
            <p:nvSpPr>
              <p:cNvPr id="60" name="Text Box 32">
                <a:hlinkClick r:id="" action="ppaction://noaction"/>
              </p:cNvPr>
              <p:cNvSpPr txBox="1">
                <a:spLocks noChangeArrowheads="1"/>
              </p:cNvSpPr>
              <p:nvPr/>
            </p:nvSpPr>
            <p:spPr bwMode="auto">
              <a:xfrm>
                <a:off x="7366000" y="2176145"/>
                <a:ext cx="1377950"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marL="347472" indent="-347472" algn="ctr" defTabSz="914400">
                  <a:buNone/>
                </a:pPr>
                <a:r>
                  <a:rPr lang="en-US" sz="1000" b="0" i="0">
                    <a:solidFill>
                      <a:srgbClr val="FFFFFF"/>
                    </a:solidFill>
                    <a:latin typeface="Arial"/>
                    <a:ea typeface="+mn-ea"/>
                    <a:cs typeface="+mn-cs"/>
                  </a:rPr>
                  <a:t>Планшет</a:t>
                </a:r>
              </a:p>
            </p:txBody>
          </p:sp>
        </p:grpSp>
        <p:grpSp>
          <p:nvGrpSpPr>
            <p:cNvPr id="12" name="Group 72"/>
            <p:cNvGrpSpPr/>
            <p:nvPr/>
          </p:nvGrpSpPr>
          <p:grpSpPr>
            <a:xfrm>
              <a:off x="550332" y="933370"/>
              <a:ext cx="1377951" cy="1403057"/>
              <a:chOff x="2565399" y="3295586"/>
              <a:chExt cx="1377951" cy="1403057"/>
            </a:xfrm>
          </p:grpSpPr>
          <p:pic>
            <p:nvPicPr>
              <p:cNvPr id="61" name="Picture 14" descr="http://t3.gstatic.com/images?q=tbn:ANd9GcRR-KNYfXLLNHda3CnEqJZ4IncNw6UbJUO7GkzkTQ4XjMlJOiE&amp;t=1&amp;usg=__jaVV37xYD-9eK_7viUX18TRgG0s="/>
              <p:cNvPicPr>
                <a:picLocks noChangeAspect="1" noChangeArrowheads="1"/>
              </p:cNvPicPr>
              <p:nvPr/>
            </p:nvPicPr>
            <p:blipFill>
              <a:blip r:embed="rId15" cstate="screen">
                <a:clrChange>
                  <a:clrFrom>
                    <a:srgbClr val="FFFFFF"/>
                  </a:clrFrom>
                  <a:clrTo>
                    <a:srgbClr val="FFFFFF">
                      <a:alpha val="0"/>
                    </a:srgbClr>
                  </a:clrTo>
                </a:clrChange>
              </a:blip>
              <a:srcRect/>
              <a:stretch>
                <a:fillRect/>
              </a:stretch>
            </p:blipFill>
            <p:spPr bwMode="auto">
              <a:xfrm>
                <a:off x="3115813" y="3492497"/>
                <a:ext cx="618230" cy="578258"/>
              </a:xfrm>
              <a:prstGeom prst="rect">
                <a:avLst/>
              </a:prstGeom>
              <a:noFill/>
            </p:spPr>
          </p:pic>
          <p:pic>
            <p:nvPicPr>
              <p:cNvPr id="62" name="Picture 12" descr="http://t1.gstatic.com/images?q=tbn:ANd9GcQJTQW36wUOnsN2I7e83w2cdcguUza1SLrzjiRixO0iRtXfKFw&amp;t=1&amp;usg=__6qOUaZxMP_Rc2SuqITjbiMD2-6U="/>
              <p:cNvPicPr>
                <a:picLocks noChangeAspect="1" noChangeArrowheads="1"/>
              </p:cNvPicPr>
              <p:nvPr/>
            </p:nvPicPr>
            <p:blipFill>
              <a:blip r:embed="rId16" cstate="screen">
                <a:clrChange>
                  <a:clrFrom>
                    <a:srgbClr val="FFFFFF"/>
                  </a:clrFrom>
                  <a:clrTo>
                    <a:srgbClr val="FFFFFF">
                      <a:alpha val="0"/>
                    </a:srgbClr>
                  </a:clrTo>
                </a:clrChange>
              </a:blip>
              <a:srcRect/>
              <a:stretch>
                <a:fillRect/>
              </a:stretch>
            </p:blipFill>
            <p:spPr bwMode="auto">
              <a:xfrm>
                <a:off x="2588698" y="3295586"/>
                <a:ext cx="527115" cy="515505"/>
              </a:xfrm>
              <a:prstGeom prst="rect">
                <a:avLst/>
              </a:prstGeom>
              <a:noFill/>
            </p:spPr>
          </p:pic>
          <p:sp>
            <p:nvSpPr>
              <p:cNvPr id="63" name="Text Box 32">
                <a:hlinkClick r:id="" action="ppaction://noaction"/>
              </p:cNvPr>
              <p:cNvSpPr txBox="1">
                <a:spLocks noChangeArrowheads="1"/>
              </p:cNvSpPr>
              <p:nvPr/>
            </p:nvSpPr>
            <p:spPr bwMode="auto">
              <a:xfrm>
                <a:off x="2565399" y="4144645"/>
                <a:ext cx="1377951" cy="553998"/>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defTabSz="914400">
                  <a:buNone/>
                </a:pPr>
                <a:r>
                  <a:rPr lang="en-US" sz="1000" b="0" i="0" dirty="0" err="1">
                    <a:solidFill>
                      <a:srgbClr val="FFFFFF"/>
                    </a:solidFill>
                    <a:latin typeface="Arial"/>
                    <a:ea typeface="+mn-ea"/>
                    <a:cs typeface="+mn-cs"/>
                  </a:rPr>
                  <a:t>Портал</a:t>
                </a:r>
                <a:r>
                  <a:rPr lang="en-US" sz="1000" b="0" i="0" dirty="0">
                    <a:solidFill>
                      <a:srgbClr val="FFFFFF"/>
                    </a:solidFill>
                    <a:latin typeface="Arial"/>
                    <a:ea typeface="+mn-ea"/>
                    <a:cs typeface="+mn-cs"/>
                  </a:rPr>
                  <a:t> </a:t>
                </a:r>
                <a:r>
                  <a:rPr lang="en-US" sz="1000" b="0" i="0" dirty="0" err="1" smtClean="0">
                    <a:solidFill>
                      <a:srgbClr val="FFFFFF"/>
                    </a:solidFill>
                    <a:latin typeface="Arial"/>
                    <a:ea typeface="+mn-ea"/>
                    <a:cs typeface="+mn-cs"/>
                  </a:rPr>
                  <a:t>от</a:t>
                </a:r>
                <a:r>
                  <a:rPr lang="ru-RU" sz="1000" dirty="0">
                    <a:solidFill>
                      <a:srgbClr val="FFFFFF"/>
                    </a:solidFill>
                  </a:rPr>
                  <a:t> </a:t>
                </a:r>
                <a:r>
                  <a:rPr lang="en-US" sz="1000" b="0" i="0" dirty="0" err="1" smtClean="0">
                    <a:solidFill>
                      <a:srgbClr val="FFFFFF"/>
                    </a:solidFill>
                    <a:latin typeface="Arial"/>
                    <a:ea typeface="+mn-ea"/>
                    <a:cs typeface="+mn-cs"/>
                  </a:rPr>
                  <a:t>сторонних</a:t>
                </a:r>
                <a:r>
                  <a:rPr lang="en-US" sz="1000" b="0" i="0" dirty="0" smtClean="0">
                    <a:solidFill>
                      <a:srgbClr val="FFFFFF"/>
                    </a:solidFill>
                    <a:latin typeface="Arial"/>
                    <a:ea typeface="+mn-ea"/>
                    <a:cs typeface="+mn-cs"/>
                  </a:rPr>
                  <a:t> </a:t>
                </a:r>
                <a:r>
                  <a:rPr lang="en-US" sz="1000" b="0" i="0" dirty="0" err="1">
                    <a:solidFill>
                      <a:srgbClr val="FFFFFF"/>
                    </a:solidFill>
                    <a:latin typeface="Arial"/>
                    <a:ea typeface="+mn-ea"/>
                    <a:cs typeface="+mn-cs"/>
                  </a:rPr>
                  <a:t>разработчиков</a:t>
                </a:r>
                <a:endParaRPr lang="en-US" sz="1000" b="0" i="0" dirty="0">
                  <a:solidFill>
                    <a:srgbClr val="FFFFFF"/>
                  </a:solidFill>
                  <a:latin typeface="Arial"/>
                  <a:ea typeface="+mn-ea"/>
                  <a:cs typeface="+mn-cs"/>
                </a:endParaRPr>
              </a:p>
            </p:txBody>
          </p:sp>
        </p:grpSp>
        <p:grpSp>
          <p:nvGrpSpPr>
            <p:cNvPr id="13" name="Group 84"/>
            <p:cNvGrpSpPr/>
            <p:nvPr/>
          </p:nvGrpSpPr>
          <p:grpSpPr>
            <a:xfrm>
              <a:off x="3881966" y="896104"/>
              <a:ext cx="1377950" cy="1132546"/>
              <a:chOff x="4991100" y="1289820"/>
              <a:chExt cx="1377950" cy="1132546"/>
            </a:xfrm>
          </p:grpSpPr>
          <p:pic>
            <p:nvPicPr>
              <p:cNvPr id="1034" name="Picture 10" descr="http://dsvensson.files.wordpress.com/2008/10/lenovo-thinkpad-x200-laptop.jpg"/>
              <p:cNvPicPr>
                <a:picLocks noChangeAspect="1" noChangeArrowheads="1"/>
              </p:cNvPicPr>
              <p:nvPr/>
            </p:nvPicPr>
            <p:blipFill>
              <a:blip r:embed="rId17" cstate="screen">
                <a:clrChange>
                  <a:clrFrom>
                    <a:srgbClr val="FFFFFF"/>
                  </a:clrFrom>
                  <a:clrTo>
                    <a:srgbClr val="FFFFFF">
                      <a:alpha val="0"/>
                    </a:srgbClr>
                  </a:clrTo>
                </a:clrChange>
              </a:blip>
              <a:srcRect/>
              <a:stretch>
                <a:fillRect/>
              </a:stretch>
            </p:blipFill>
            <p:spPr bwMode="auto">
              <a:xfrm>
                <a:off x="5319545" y="1289820"/>
                <a:ext cx="878056" cy="763909"/>
              </a:xfrm>
              <a:prstGeom prst="rect">
                <a:avLst/>
              </a:prstGeom>
              <a:noFill/>
            </p:spPr>
          </p:pic>
          <p:sp>
            <p:nvSpPr>
              <p:cNvPr id="68" name="Text Box 32">
                <a:hlinkClick r:id="" action="ppaction://noaction"/>
              </p:cNvPr>
              <p:cNvSpPr txBox="1">
                <a:spLocks noChangeArrowheads="1"/>
              </p:cNvSpPr>
              <p:nvPr/>
            </p:nvSpPr>
            <p:spPr bwMode="auto">
              <a:xfrm>
                <a:off x="4991100" y="2176145"/>
                <a:ext cx="1377950"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marL="347472" indent="-347472" algn="ctr" defTabSz="914400">
                  <a:buNone/>
                </a:pPr>
                <a:r>
                  <a:rPr lang="en-US" sz="1000" b="0" i="0">
                    <a:solidFill>
                      <a:srgbClr val="FFFFFF"/>
                    </a:solidFill>
                    <a:latin typeface="Arial"/>
                    <a:ea typeface="+mn-ea"/>
                    <a:cs typeface="+mn-cs"/>
                  </a:rPr>
                  <a:t>Настольный ПК</a:t>
                </a:r>
              </a:p>
            </p:txBody>
          </p:sp>
        </p:grpSp>
        <p:grpSp>
          <p:nvGrpSpPr>
            <p:cNvPr id="14" name="Group 83"/>
            <p:cNvGrpSpPr/>
            <p:nvPr/>
          </p:nvGrpSpPr>
          <p:grpSpPr>
            <a:xfrm>
              <a:off x="2209801" y="890027"/>
              <a:ext cx="1377950" cy="1138623"/>
              <a:chOff x="2819400" y="1283743"/>
              <a:chExt cx="1377950" cy="1138623"/>
            </a:xfrm>
          </p:grpSpPr>
          <p:pic>
            <p:nvPicPr>
              <p:cNvPr id="69" name="Picture 10" descr="http://t0.gstatic.com/images?q=tbn:ANd9GcS4yEAjKsTcm0oR_Dv0ALjH83J0mEmwedA1N_G-q4iJSSLQe58&amp;t=1&amp;usg=__yy3G15BXPYncpdgZw6zRilHIYsk="/>
              <p:cNvPicPr>
                <a:picLocks noChangeAspect="1" noChangeArrowheads="1"/>
              </p:cNvPicPr>
              <p:nvPr/>
            </p:nvPicPr>
            <p:blipFill>
              <a:blip r:embed="rId18" cstate="screen">
                <a:clrChange>
                  <a:clrFrom>
                    <a:srgbClr val="FFFFFF"/>
                  </a:clrFrom>
                  <a:clrTo>
                    <a:srgbClr val="FFFFFF">
                      <a:alpha val="0"/>
                    </a:srgbClr>
                  </a:clrTo>
                </a:clrChange>
                <a:lum contrast="2000"/>
              </a:blip>
              <a:srcRect/>
              <a:stretch>
                <a:fillRect/>
              </a:stretch>
            </p:blipFill>
            <p:spPr bwMode="auto">
              <a:xfrm>
                <a:off x="3348410" y="1283743"/>
                <a:ext cx="512390" cy="769986"/>
              </a:xfrm>
              <a:prstGeom prst="rect">
                <a:avLst/>
              </a:prstGeom>
              <a:noFill/>
              <a:ln>
                <a:noFill/>
              </a:ln>
            </p:spPr>
          </p:pic>
          <p:sp>
            <p:nvSpPr>
              <p:cNvPr id="70" name="Text Box 32">
                <a:hlinkClick r:id="" action="ppaction://noaction"/>
              </p:cNvPr>
              <p:cNvSpPr txBox="1">
                <a:spLocks noChangeArrowheads="1"/>
              </p:cNvSpPr>
              <p:nvPr/>
            </p:nvSpPr>
            <p:spPr bwMode="auto">
              <a:xfrm>
                <a:off x="2819400" y="2176145"/>
                <a:ext cx="1377950"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marL="347472" indent="-347472" algn="ctr" defTabSz="914400">
                  <a:buNone/>
                </a:pPr>
                <a:r>
                  <a:rPr lang="en-US" sz="1000" b="0" i="0">
                    <a:solidFill>
                      <a:srgbClr val="FFFFFF"/>
                    </a:solidFill>
                    <a:latin typeface="Arial"/>
                    <a:ea typeface="+mn-ea"/>
                    <a:cs typeface="+mn-cs"/>
                  </a:rPr>
                  <a:t>По запросу</a:t>
                </a:r>
              </a:p>
            </p:txBody>
          </p:sp>
        </p:grpSp>
      </p:grpSp>
      <p:sp>
        <p:nvSpPr>
          <p:cNvPr id="120" name="TextBox 119"/>
          <p:cNvSpPr txBox="1"/>
          <p:nvPr/>
        </p:nvSpPr>
        <p:spPr>
          <a:xfrm rot="16200000">
            <a:off x="-174719" y="1906965"/>
            <a:ext cx="1318977" cy="307777"/>
          </a:xfrm>
          <a:prstGeom prst="rect">
            <a:avLst/>
          </a:prstGeom>
          <a:solidFill>
            <a:srgbClr val="FFC000"/>
          </a:solidFill>
          <a:ln w="3175">
            <a:solidFill>
              <a:schemeClr val="bg1">
                <a:lumMod val="50000"/>
              </a:schemeClr>
            </a:solidFill>
          </a:ln>
        </p:spPr>
        <p:txBody>
          <a:bodyPr wrap="square" rtlCol="0">
            <a:spAutoFit/>
          </a:bodyPr>
          <a:lstStyle/>
          <a:p>
            <a:pPr marL="155448" indent="-155448" algn="ctr" defTabSz="914400">
              <a:spcBef>
                <a:spcPts val="840"/>
              </a:spcBef>
              <a:spcAft>
                <a:spcPts val="0"/>
              </a:spcAft>
              <a:buNone/>
            </a:pPr>
            <a:r>
              <a:rPr lang="en-US" sz="1400" b="1" i="0">
                <a:solidFill>
                  <a:srgbClr val="002060"/>
                </a:solidFill>
                <a:latin typeface="Calibri"/>
                <a:ea typeface="Arial Unicode MS"/>
                <a:cs typeface="Calibri"/>
              </a:rPr>
              <a:t>Каналы UI</a:t>
            </a:r>
          </a:p>
        </p:txBody>
      </p:sp>
      <p:sp>
        <p:nvSpPr>
          <p:cNvPr id="66" name="Isosceles Triangle 65"/>
          <p:cNvSpPr/>
          <p:nvPr/>
        </p:nvSpPr>
        <p:spPr bwMode="gray">
          <a:xfrm>
            <a:off x="312230" y="3909060"/>
            <a:ext cx="8411515" cy="1372609"/>
          </a:xfrm>
          <a:prstGeom prst="triangle">
            <a:avLst>
              <a:gd name="adj" fmla="val 50358"/>
            </a:avLst>
          </a:prstGeom>
          <a:solidFill>
            <a:schemeClr val="bg2">
              <a:alpha val="42000"/>
            </a:schemeClr>
          </a:solidFill>
          <a:ln w="9525" algn="ctr">
            <a:noFill/>
            <a:miter lim="800000"/>
            <a:headEnd/>
            <a:tailEnd/>
          </a:ln>
        </p:spPr>
        <p:txBody>
          <a:bodyPr lIns="90000" tIns="72000" rIns="90000" bIns="72000" rtlCol="0" anchor="ctr"/>
          <a:lstStyle/>
          <a:p>
            <a:pPr marL="184150" indent="-184150"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71" name="Text Box 32">
            <a:hlinkClick r:id=""/>
          </p:cNvPr>
          <p:cNvSpPr txBox="1">
            <a:spLocks noChangeArrowheads="1"/>
          </p:cNvSpPr>
          <p:nvPr/>
        </p:nvSpPr>
        <p:spPr bwMode="auto">
          <a:xfrm>
            <a:off x="5776498" y="6171286"/>
            <a:ext cx="745178"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marL="347472" indent="-347472" algn="ctr" defTabSz="914400">
              <a:buNone/>
            </a:pPr>
            <a:r>
              <a:rPr lang="en-US" sz="1000" b="0" i="0">
                <a:solidFill>
                  <a:srgbClr val="FFFFFF"/>
                </a:solidFill>
                <a:latin typeface="Arial"/>
                <a:ea typeface="+mn-ea"/>
                <a:cs typeface="+mn-cs"/>
              </a:rPr>
              <a:t>Gateway</a:t>
            </a:r>
          </a:p>
        </p:txBody>
      </p:sp>
      <p:grpSp>
        <p:nvGrpSpPr>
          <p:cNvPr id="17" name="Group 81"/>
          <p:cNvGrpSpPr/>
          <p:nvPr/>
        </p:nvGrpSpPr>
        <p:grpSpPr>
          <a:xfrm>
            <a:off x="4937742" y="5572853"/>
            <a:ext cx="743035" cy="842332"/>
            <a:chOff x="4579807" y="5572853"/>
            <a:chExt cx="743035" cy="842332"/>
          </a:xfrm>
        </p:grpSpPr>
        <p:pic>
          <p:nvPicPr>
            <p:cNvPr id="15" name="Picture 2"/>
            <p:cNvPicPr>
              <a:picLocks noChangeAspect="1" noChangeArrowheads="1"/>
            </p:cNvPicPr>
            <p:nvPr/>
          </p:nvPicPr>
          <p:blipFill>
            <a:blip r:embed="rId19" cstate="screen">
              <a:clrChange>
                <a:clrFrom>
                  <a:srgbClr val="FFFFFF"/>
                </a:clrFrom>
                <a:clrTo>
                  <a:srgbClr val="FFFFFF">
                    <a:alpha val="0"/>
                  </a:srgbClr>
                </a:clrTo>
              </a:clrChange>
            </a:blip>
            <a:srcRect/>
            <a:stretch>
              <a:fillRect/>
            </a:stretch>
          </p:blipFill>
          <p:spPr bwMode="auto">
            <a:xfrm>
              <a:off x="4579807" y="5572853"/>
              <a:ext cx="743035" cy="483533"/>
            </a:xfrm>
            <a:prstGeom prst="rect">
              <a:avLst/>
            </a:prstGeom>
            <a:noFill/>
            <a:ln w="9525">
              <a:noFill/>
              <a:miter lim="800000"/>
              <a:headEnd/>
              <a:tailEnd/>
            </a:ln>
          </p:spPr>
        </p:pic>
        <p:sp>
          <p:nvSpPr>
            <p:cNvPr id="79" name="Text Box 32">
              <a:hlinkClick r:id="" action="ppaction://noaction"/>
            </p:cNvPr>
            <p:cNvSpPr txBox="1">
              <a:spLocks noChangeArrowheads="1"/>
            </p:cNvSpPr>
            <p:nvPr/>
          </p:nvSpPr>
          <p:spPr bwMode="auto">
            <a:xfrm>
              <a:off x="4632960" y="6168964"/>
              <a:ext cx="659402" cy="246221"/>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marL="347472" indent="-347472" algn="ctr" defTabSz="914400">
                <a:buNone/>
              </a:pPr>
              <a:r>
                <a:rPr lang="en-US" sz="1000" b="0" i="0">
                  <a:solidFill>
                    <a:srgbClr val="FFFFFF"/>
                  </a:solidFill>
                  <a:latin typeface="Arial"/>
                  <a:ea typeface="+mn-ea"/>
                  <a:cs typeface="+mn-cs"/>
                </a:rPr>
                <a:t>HANA</a:t>
              </a:r>
            </a:p>
          </p:txBody>
        </p:sp>
      </p:grpSp>
      <p:sp>
        <p:nvSpPr>
          <p:cNvPr id="83" name="Text Box 32">
            <a:hlinkClick r:id=""/>
          </p:cNvPr>
          <p:cNvSpPr txBox="1">
            <a:spLocks noChangeArrowheads="1"/>
          </p:cNvSpPr>
          <p:nvPr/>
        </p:nvSpPr>
        <p:spPr bwMode="auto">
          <a:xfrm>
            <a:off x="2221722" y="6163263"/>
            <a:ext cx="1530658" cy="338554"/>
          </a:xfrm>
          <a:prstGeom prst="rect">
            <a:avLst/>
          </a:prstGeom>
          <a:solidFill>
            <a:srgbClr val="002060"/>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defTabSz="914400">
              <a:buNone/>
            </a:pPr>
            <a:r>
              <a:rPr lang="en-US" sz="800" b="0" i="0" dirty="0" err="1">
                <a:solidFill>
                  <a:srgbClr val="FFFFFF"/>
                </a:solidFill>
                <a:latin typeface="Arial"/>
                <a:ea typeface="+mn-ea"/>
                <a:cs typeface="+mn-cs"/>
              </a:rPr>
              <a:t>Управление</a:t>
            </a:r>
            <a:r>
              <a:rPr lang="en-US" sz="800" b="0" i="0" dirty="0">
                <a:solidFill>
                  <a:srgbClr val="FFFFFF"/>
                </a:solidFill>
                <a:latin typeface="Arial"/>
                <a:ea typeface="+mn-ea"/>
                <a:cs typeface="+mn-cs"/>
              </a:rPr>
              <a:t> </a:t>
            </a:r>
            <a:r>
              <a:rPr lang="en-US" sz="800" b="0" i="0" dirty="0" err="1">
                <a:solidFill>
                  <a:srgbClr val="FFFFFF"/>
                </a:solidFill>
                <a:latin typeface="Arial"/>
                <a:ea typeface="+mn-ea"/>
                <a:cs typeface="+mn-cs"/>
              </a:rPr>
              <a:t>содержанием</a:t>
            </a:r>
            <a:r>
              <a:rPr lang="en-US" sz="800" b="0" i="0" dirty="0">
                <a:solidFill>
                  <a:srgbClr val="FFFFFF"/>
                </a:solidFill>
                <a:latin typeface="Arial"/>
                <a:ea typeface="+mn-ea"/>
                <a:cs typeface="+mn-cs"/>
              </a:rPr>
              <a:t> </a:t>
            </a:r>
            <a:r>
              <a:rPr lang="en-US" sz="800" b="0" i="0" dirty="0" smtClean="0">
                <a:solidFill>
                  <a:srgbClr val="FFFFFF"/>
                </a:solidFill>
                <a:latin typeface="Arial"/>
                <a:ea typeface="+mn-ea"/>
                <a:cs typeface="+mn-cs"/>
              </a:rPr>
              <a:t>и</a:t>
            </a:r>
            <a:r>
              <a:rPr lang="ru-RU" sz="800" b="0" i="0" dirty="0" smtClean="0">
                <a:solidFill>
                  <a:srgbClr val="FFFFFF"/>
                </a:solidFill>
                <a:latin typeface="Arial"/>
                <a:ea typeface="+mn-ea"/>
                <a:cs typeface="+mn-cs"/>
              </a:rPr>
              <a:t> </a:t>
            </a:r>
            <a:r>
              <a:rPr lang="en-US" sz="800" b="0" i="0" dirty="0" err="1" smtClean="0">
                <a:solidFill>
                  <a:srgbClr val="FFFFFF"/>
                </a:solidFill>
                <a:latin typeface="Arial"/>
                <a:ea typeface="+mn-ea"/>
                <a:cs typeface="+mn-cs"/>
              </a:rPr>
              <a:t>совместная</a:t>
            </a:r>
            <a:r>
              <a:rPr lang="en-US" sz="800" b="0" i="0" dirty="0" smtClean="0">
                <a:solidFill>
                  <a:srgbClr val="FFFFFF"/>
                </a:solidFill>
                <a:latin typeface="Arial"/>
                <a:ea typeface="+mn-ea"/>
                <a:cs typeface="+mn-cs"/>
              </a:rPr>
              <a:t> </a:t>
            </a:r>
            <a:r>
              <a:rPr lang="en-US" sz="800" b="0" i="0" dirty="0" err="1">
                <a:solidFill>
                  <a:srgbClr val="FFFFFF"/>
                </a:solidFill>
                <a:latin typeface="Arial"/>
                <a:ea typeface="+mn-ea"/>
                <a:cs typeface="+mn-cs"/>
              </a:rPr>
              <a:t>работа</a:t>
            </a:r>
            <a:endParaRPr lang="en-US" sz="800" b="0" i="0" dirty="0">
              <a:solidFill>
                <a:srgbClr val="FFFFFF"/>
              </a:solidFill>
              <a:latin typeface="Arial"/>
              <a:ea typeface="+mn-ea"/>
              <a:cs typeface="+mn-cs"/>
            </a:endParaRPr>
          </a:p>
        </p:txBody>
      </p:sp>
      <p:grpSp>
        <p:nvGrpSpPr>
          <p:cNvPr id="18" name="Group 84"/>
          <p:cNvGrpSpPr/>
          <p:nvPr/>
        </p:nvGrpSpPr>
        <p:grpSpPr>
          <a:xfrm>
            <a:off x="3232785" y="5532803"/>
            <a:ext cx="432435" cy="495759"/>
            <a:chOff x="1439086" y="3670301"/>
            <a:chExt cx="523875" cy="695993"/>
          </a:xfrm>
        </p:grpSpPr>
        <p:pic>
          <p:nvPicPr>
            <p:cNvPr id="16" name="Picture 4"/>
            <p:cNvPicPr>
              <a:picLocks noChangeAspect="1" noChangeArrowheads="1"/>
            </p:cNvPicPr>
            <p:nvPr/>
          </p:nvPicPr>
          <p:blipFill>
            <a:blip r:embed="rId20" cstate="screen">
              <a:clrChange>
                <a:clrFrom>
                  <a:srgbClr val="FFFFFF"/>
                </a:clrFrom>
                <a:clrTo>
                  <a:srgbClr val="FFFFFF">
                    <a:alpha val="0"/>
                  </a:srgbClr>
                </a:clrTo>
              </a:clrChange>
            </a:blip>
            <a:srcRect/>
            <a:stretch>
              <a:fillRect/>
            </a:stretch>
          </p:blipFill>
          <p:spPr bwMode="auto">
            <a:xfrm>
              <a:off x="1439086" y="3670301"/>
              <a:ext cx="523875" cy="533400"/>
            </a:xfrm>
            <a:prstGeom prst="rect">
              <a:avLst/>
            </a:prstGeom>
            <a:noFill/>
            <a:ln w="9525">
              <a:noFill/>
              <a:miter lim="800000"/>
              <a:headEnd/>
              <a:tailEnd/>
            </a:ln>
          </p:spPr>
        </p:pic>
        <p:sp>
          <p:nvSpPr>
            <p:cNvPr id="84" name="TextBox 83"/>
            <p:cNvSpPr txBox="1"/>
            <p:nvPr/>
          </p:nvSpPr>
          <p:spPr>
            <a:xfrm>
              <a:off x="1449070" y="4107043"/>
              <a:ext cx="513891" cy="259251"/>
            </a:xfrm>
            <a:prstGeom prst="rect">
              <a:avLst/>
            </a:prstGeom>
            <a:noFill/>
          </p:spPr>
          <p:txBody>
            <a:bodyPr wrap="square" lIns="0" tIns="0" rIns="0" bIns="0" rtlCol="0">
              <a:spAutoFit/>
            </a:bodyPr>
            <a:lstStyle/>
            <a:p>
              <a:pPr algn="l" defTabSz="914400">
                <a:spcBef>
                  <a:spcPts val="360"/>
                </a:spcBef>
                <a:spcAft>
                  <a:spcPts val="0"/>
                </a:spcAft>
                <a:buNone/>
              </a:pPr>
              <a:r>
                <a:rPr lang="en-US" sz="400" b="1" i="0" dirty="0" err="1">
                  <a:latin typeface="Calibri"/>
                  <a:ea typeface="Arial Unicode MS"/>
                  <a:cs typeface="Calibri"/>
                </a:rPr>
                <a:t>Корпоративные</a:t>
              </a:r>
              <a:r>
                <a:rPr lang="en-US" sz="400" b="1" i="0" dirty="0">
                  <a:latin typeface="Calibri"/>
                  <a:ea typeface="Arial Unicode MS"/>
                  <a:cs typeface="Calibri"/>
                </a:rPr>
                <a:t> </a:t>
              </a:r>
              <a:br>
                <a:rPr lang="en-US" sz="400" b="1" i="0" dirty="0">
                  <a:latin typeface="Calibri"/>
                  <a:ea typeface="Arial Unicode MS"/>
                  <a:cs typeface="Calibri"/>
                </a:rPr>
              </a:br>
              <a:r>
                <a:rPr lang="en-US" sz="400" b="1" i="0" dirty="0" err="1">
                  <a:latin typeface="Calibri"/>
                  <a:ea typeface="Arial Unicode MS"/>
                  <a:cs typeface="Calibri"/>
                </a:rPr>
                <a:t>рабочие</a:t>
              </a:r>
              <a:r>
                <a:rPr lang="en-US" sz="400" b="1" i="0" dirty="0">
                  <a:latin typeface="Calibri"/>
                  <a:ea typeface="Arial Unicode MS"/>
                  <a:cs typeface="Calibri"/>
                </a:rPr>
                <a:t> </a:t>
              </a:r>
              <a:r>
                <a:rPr lang="en-US" sz="400" b="1" i="0" dirty="0" err="1">
                  <a:latin typeface="Calibri"/>
                  <a:ea typeface="Arial Unicode MS"/>
                  <a:cs typeface="Calibri"/>
                </a:rPr>
                <a:t>пространства</a:t>
              </a:r>
              <a:endParaRPr lang="en-US" sz="400" b="1" i="0" dirty="0">
                <a:latin typeface="Calibri"/>
                <a:ea typeface="Arial Unicode MS"/>
                <a:cs typeface="Calibri"/>
              </a:endParaRPr>
            </a:p>
          </p:txBody>
        </p:sp>
      </p:grpSp>
      <p:graphicFrame>
        <p:nvGraphicFramePr>
          <p:cNvPr id="90" name="Diagram 89"/>
          <p:cNvGraphicFramePr/>
          <p:nvPr>
            <p:extLst>
              <p:ext uri="{D42A27DB-BD31-4B8C-83A1-F6EECF244321}">
                <p14:modId xmlns:p14="http://schemas.microsoft.com/office/powerpoint/2010/main" val="2866584544"/>
              </p:ext>
            </p:extLst>
          </p:nvPr>
        </p:nvGraphicFramePr>
        <p:xfrm>
          <a:off x="2750821" y="2766058"/>
          <a:ext cx="3102724" cy="250525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54" name="Rectangle 1"/>
          <p:cNvSpPr>
            <a:spLocks noChangeArrowheads="1"/>
          </p:cNvSpPr>
          <p:nvPr/>
        </p:nvSpPr>
        <p:spPr bwMode="auto">
          <a:xfrm>
            <a:off x="2400300" y="6504057"/>
            <a:ext cx="62604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Обзор портфеля решений</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Резюме</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Рекомендация</a:t>
            </a:r>
            <a:r>
              <a:rPr lang="en-US" sz="2000" b="0" i="0" dirty="0">
                <a:solidFill>
                  <a:srgbClr val="666666"/>
                </a:solidFill>
                <a:latin typeface="Arial"/>
                <a:ea typeface="+mj-ea"/>
                <a:cs typeface="+mj-cs"/>
              </a:rPr>
              <a:t>: </a:t>
            </a:r>
            <a:r>
              <a:rPr lang="ru-RU" sz="2000" b="0" i="0" dirty="0" smtClean="0">
                <a:solidFill>
                  <a:srgbClr val="666666"/>
                </a:solidFill>
                <a:latin typeface="Arial"/>
                <a:ea typeface="+mj-ea"/>
                <a:cs typeface="+mj-cs"/>
              </a:rPr>
              <a:t>о</a:t>
            </a:r>
            <a:r>
              <a:rPr lang="en-US" sz="2000" b="0" i="0" dirty="0" err="1" smtClean="0">
                <a:solidFill>
                  <a:srgbClr val="666666"/>
                </a:solidFill>
                <a:latin typeface="Arial"/>
                <a:ea typeface="+mj-ea"/>
                <a:cs typeface="+mj-cs"/>
              </a:rPr>
              <a:t>цените</a:t>
            </a:r>
            <a:r>
              <a:rPr lang="en-US" sz="2000" b="0" i="0" dirty="0" smtClean="0">
                <a:solidFill>
                  <a:srgbClr val="666666"/>
                </a:solidFill>
                <a:latin typeface="Arial"/>
                <a:ea typeface="+mj-ea"/>
                <a:cs typeface="+mj-cs"/>
              </a:rPr>
              <a:t> </a:t>
            </a:r>
            <a:r>
              <a:rPr lang="en-US" sz="2000" b="0" i="0" dirty="0" err="1">
                <a:solidFill>
                  <a:srgbClr val="666666"/>
                </a:solidFill>
                <a:latin typeface="Arial"/>
                <a:ea typeface="+mj-ea"/>
                <a:cs typeface="+mj-cs"/>
              </a:rPr>
              <a:t>платформу</a:t>
            </a:r>
            <a:r>
              <a:rPr lang="en-US" sz="2000" b="0" i="0" dirty="0">
                <a:solidFill>
                  <a:srgbClr val="666666"/>
                </a:solidFill>
                <a:latin typeface="Arial"/>
                <a:ea typeface="+mj-ea"/>
                <a:cs typeface="+mj-cs"/>
              </a:rPr>
              <a:t> SAP «</a:t>
            </a:r>
            <a:r>
              <a:rPr lang="en-US" sz="2000" b="0" i="0" dirty="0" err="1">
                <a:solidFill>
                  <a:srgbClr val="666666"/>
                </a:solidFill>
                <a:latin typeface="Arial"/>
                <a:ea typeface="+mj-ea"/>
                <a:cs typeface="+mj-cs"/>
              </a:rPr>
              <a:t>Портал</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предприятия</a:t>
            </a:r>
            <a:r>
              <a:rPr lang="en-US" sz="2000" b="0" i="0" dirty="0">
                <a:solidFill>
                  <a:srgbClr val="666666"/>
                </a:solidFill>
                <a:latin typeface="Arial"/>
                <a:ea typeface="+mj-ea"/>
                <a:cs typeface="+mj-cs"/>
              </a:rPr>
              <a:t>» </a:t>
            </a:r>
            <a:r>
              <a:rPr lang="en-US" sz="2000" b="0" i="0" dirty="0" smtClean="0">
                <a:solidFill>
                  <a:srgbClr val="666666"/>
                </a:solidFill>
                <a:latin typeface="Arial"/>
                <a:ea typeface="+mj-ea"/>
                <a:cs typeface="+mj-cs"/>
              </a:rPr>
              <a:t>и</a:t>
            </a:r>
            <a:r>
              <a:rPr lang="ru-RU" sz="2000" b="0" i="0" dirty="0" smtClean="0">
                <a:solidFill>
                  <a:srgbClr val="666666"/>
                </a:solidFill>
                <a:latin typeface="Arial"/>
                <a:ea typeface="+mj-ea"/>
                <a:cs typeface="+mj-cs"/>
              </a:rPr>
              <a:t> </a:t>
            </a:r>
            <a:r>
              <a:rPr lang="en-US" sz="2000" b="0" i="0" dirty="0" err="1" smtClean="0">
                <a:solidFill>
                  <a:srgbClr val="666666"/>
                </a:solidFill>
                <a:latin typeface="Arial"/>
                <a:ea typeface="+mj-ea"/>
                <a:cs typeface="+mj-cs"/>
              </a:rPr>
              <a:t>перейдите</a:t>
            </a:r>
            <a:r>
              <a:rPr lang="en-US" sz="2000" b="0" i="0" dirty="0" smtClean="0">
                <a:solidFill>
                  <a:srgbClr val="666666"/>
                </a:solidFill>
                <a:latin typeface="Arial"/>
                <a:ea typeface="+mj-ea"/>
                <a:cs typeface="+mj-cs"/>
              </a:rPr>
              <a:t> </a:t>
            </a:r>
            <a:r>
              <a:rPr lang="en-US" sz="2000" b="0" i="0" dirty="0" err="1">
                <a:solidFill>
                  <a:srgbClr val="666666"/>
                </a:solidFill>
                <a:latin typeface="Arial"/>
                <a:ea typeface="+mj-ea"/>
                <a:cs typeface="+mj-cs"/>
              </a:rPr>
              <a:t>на</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версию</a:t>
            </a:r>
            <a:r>
              <a:rPr lang="en-US" sz="2000" b="0" i="0" dirty="0">
                <a:solidFill>
                  <a:srgbClr val="666666"/>
                </a:solidFill>
                <a:latin typeface="Arial"/>
                <a:ea typeface="+mj-ea"/>
                <a:cs typeface="+mj-cs"/>
              </a:rPr>
              <a:t> 7.3</a:t>
            </a:r>
          </a:p>
        </p:txBody>
      </p:sp>
      <p:sp>
        <p:nvSpPr>
          <p:cNvPr id="4" name="Text Placeholder 3"/>
          <p:cNvSpPr>
            <a:spLocks noGrp="1"/>
          </p:cNvSpPr>
          <p:nvPr>
            <p:ph type="body" sz="quarter" idx="10"/>
          </p:nvPr>
        </p:nvSpPr>
        <p:spPr>
          <a:xfrm>
            <a:off x="324000" y="1512887"/>
            <a:ext cx="5686656" cy="4859536"/>
          </a:xfrm>
        </p:spPr>
        <p:txBody>
          <a:bodyPr/>
          <a:lstStyle/>
          <a:p>
            <a:pPr marL="173736" indent="-173736" algn="l" defTabSz="914400">
              <a:spcBef>
                <a:spcPts val="1200"/>
              </a:spcBef>
              <a:buClr>
                <a:srgbClr val="FFC000"/>
              </a:buClr>
              <a:buFont typeface="Wingdings"/>
              <a:buChar char="n"/>
            </a:pPr>
            <a:r>
              <a:rPr lang="en-US" sz="1800" b="0" i="0" dirty="0" err="1">
                <a:solidFill>
                  <a:srgbClr val="000000"/>
                </a:solidFill>
                <a:latin typeface="Arial"/>
                <a:ea typeface="+mn-ea"/>
                <a:cs typeface="+mn-cs"/>
              </a:rPr>
              <a:t>Платформа</a:t>
            </a:r>
            <a:r>
              <a:rPr lang="en-US" sz="1800" b="0" i="0" dirty="0">
                <a:solidFill>
                  <a:srgbClr val="000000"/>
                </a:solidFill>
                <a:latin typeface="Arial"/>
                <a:ea typeface="+mn-ea"/>
                <a:cs typeface="+mn-cs"/>
              </a:rPr>
              <a:t> SAP «</a:t>
            </a:r>
            <a:r>
              <a:rPr lang="en-US" sz="1800" b="0" i="0" dirty="0" err="1">
                <a:solidFill>
                  <a:srgbClr val="000000"/>
                </a:solidFill>
                <a:latin typeface="Arial"/>
                <a:ea typeface="+mn-ea"/>
                <a:cs typeface="+mn-cs"/>
              </a:rPr>
              <a:t>Портал</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предприятия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играет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ключевую</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роль</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стратегии</a:t>
            </a:r>
            <a:r>
              <a:rPr lang="en-US" sz="1800" b="0" i="0" dirty="0">
                <a:solidFill>
                  <a:srgbClr val="000000"/>
                </a:solidFill>
                <a:latin typeface="Arial"/>
                <a:ea typeface="+mn-ea"/>
                <a:cs typeface="+mn-cs"/>
              </a:rPr>
              <a:t> SAP </a:t>
            </a:r>
            <a:r>
              <a:rPr lang="en-US" sz="1800" b="0" i="0" dirty="0" err="1">
                <a:solidFill>
                  <a:srgbClr val="000000"/>
                </a:solidFill>
                <a:latin typeface="Arial"/>
                <a:ea typeface="+mn-ea"/>
                <a:cs typeface="+mn-cs"/>
              </a:rPr>
              <a:t>по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обеспечению</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взаимодействия</a:t>
            </a:r>
            <a:r>
              <a:rPr lang="en-US" sz="1800" b="0" i="0" dirty="0">
                <a:solidFill>
                  <a:srgbClr val="000000"/>
                </a:solidFill>
                <a:latin typeface="Arial"/>
                <a:ea typeface="+mn-ea"/>
                <a:cs typeface="+mn-cs"/>
              </a:rPr>
              <a:t> </a:t>
            </a:r>
            <a:r>
              <a:rPr lang="en-US" sz="1800" b="0" i="0" dirty="0" err="1" smtClean="0">
                <a:solidFill>
                  <a:srgbClr val="000000"/>
                </a:solidFill>
                <a:latin typeface="Arial"/>
                <a:ea typeface="+mn-ea"/>
                <a:cs typeface="+mn-cs"/>
              </a:rPr>
              <a:t>пользователей</a:t>
            </a:r>
            <a:endParaRPr lang="en-US" sz="1800" b="0" i="0" dirty="0">
              <a:solidFill>
                <a:srgbClr val="000000"/>
              </a:solidFill>
              <a:latin typeface="Arial"/>
              <a:ea typeface="+mn-ea"/>
              <a:cs typeface="+mn-cs"/>
            </a:endParaRPr>
          </a:p>
          <a:p>
            <a:pPr marL="173736" indent="-173736" algn="l" defTabSz="914400">
              <a:spcBef>
                <a:spcPts val="1200"/>
              </a:spcBef>
              <a:buClr>
                <a:srgbClr val="FFC000"/>
              </a:buClr>
              <a:buFont typeface="Wingdings"/>
              <a:buChar char="n"/>
            </a:pPr>
            <a:r>
              <a:rPr lang="en-US" sz="1800" b="0" i="0" dirty="0">
                <a:solidFill>
                  <a:srgbClr val="000000"/>
                </a:solidFill>
                <a:latin typeface="Arial"/>
                <a:ea typeface="+mn-ea"/>
                <a:cs typeface="+mn-cs"/>
              </a:rPr>
              <a:t>В </a:t>
            </a:r>
            <a:r>
              <a:rPr lang="en-US" sz="1800" b="0" i="0" dirty="0" err="1">
                <a:solidFill>
                  <a:srgbClr val="000000"/>
                </a:solidFill>
                <a:latin typeface="Arial"/>
                <a:ea typeface="+mn-ea"/>
                <a:cs typeface="+mn-cs"/>
              </a:rPr>
              <a:t>платформе</a:t>
            </a:r>
            <a:r>
              <a:rPr lang="en-US" sz="1800" b="0" i="0" dirty="0">
                <a:solidFill>
                  <a:srgbClr val="000000"/>
                </a:solidFill>
                <a:latin typeface="Arial"/>
                <a:ea typeface="+mn-ea"/>
                <a:cs typeface="+mn-cs"/>
              </a:rPr>
              <a:t> SAP «</a:t>
            </a:r>
            <a:r>
              <a:rPr lang="en-US" sz="1800" b="0" i="0" dirty="0" err="1">
                <a:solidFill>
                  <a:srgbClr val="000000"/>
                </a:solidFill>
                <a:latin typeface="Arial"/>
                <a:ea typeface="+mn-ea"/>
                <a:cs typeface="+mn-cs"/>
              </a:rPr>
              <a:t>Портал</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предприятия</a:t>
            </a:r>
            <a:r>
              <a:rPr lang="en-US" sz="1800" b="0" i="0" dirty="0">
                <a:solidFill>
                  <a:srgbClr val="000000"/>
                </a:solidFill>
                <a:latin typeface="Arial"/>
                <a:ea typeface="+mn-ea"/>
                <a:cs typeface="+mn-cs"/>
              </a:rPr>
              <a:t>» 7.3 </a:t>
            </a:r>
            <a:r>
              <a:rPr lang="en-US" sz="1800" b="0" i="0" dirty="0" err="1">
                <a:solidFill>
                  <a:srgbClr val="000000"/>
                </a:solidFill>
                <a:latin typeface="Arial"/>
                <a:ea typeface="+mn-ea"/>
                <a:cs typeface="+mn-cs"/>
              </a:rPr>
              <a:t>внедрены</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существенные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улучшения</a:t>
            </a:r>
            <a:r>
              <a:rPr lang="en-US" sz="1800" b="0" i="0" dirty="0">
                <a:solidFill>
                  <a:srgbClr val="000000"/>
                </a:solidFill>
                <a:latin typeface="Arial"/>
                <a:ea typeface="+mn-ea"/>
                <a:cs typeface="+mn-cs"/>
              </a:rPr>
              <a:t> и </a:t>
            </a:r>
            <a:r>
              <a:rPr lang="en-US" sz="1800" b="0" i="0" dirty="0" err="1" smtClean="0">
                <a:solidFill>
                  <a:srgbClr val="000000"/>
                </a:solidFill>
                <a:latin typeface="Arial"/>
                <a:ea typeface="+mn-ea"/>
                <a:cs typeface="+mn-cs"/>
              </a:rPr>
              <a:t>дополнения</a:t>
            </a:r>
            <a:endParaRPr lang="en-US" sz="1800" b="0" i="0" dirty="0">
              <a:solidFill>
                <a:srgbClr val="000000"/>
              </a:solidFill>
              <a:latin typeface="Arial"/>
              <a:ea typeface="+mn-ea"/>
              <a:cs typeface="+mn-cs"/>
            </a:endParaRPr>
          </a:p>
          <a:p>
            <a:pPr marL="173736" indent="-173736" algn="l" defTabSz="914400">
              <a:spcBef>
                <a:spcPts val="1200"/>
              </a:spcBef>
              <a:buClr>
                <a:srgbClr val="FFC000"/>
              </a:buClr>
              <a:buFont typeface="Wingdings"/>
              <a:buChar char="n"/>
            </a:pPr>
            <a:r>
              <a:rPr lang="en-US" sz="1800" b="0" i="0" dirty="0" err="1">
                <a:solidFill>
                  <a:srgbClr val="000000"/>
                </a:solidFill>
                <a:latin typeface="Arial"/>
                <a:ea typeface="+mn-ea"/>
                <a:cs typeface="+mn-cs"/>
              </a:rPr>
              <a:t>Направления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развития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портфеля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решений</a:t>
            </a:r>
            <a:r>
              <a:rPr lang="en-US" sz="1800" b="0" i="0" dirty="0">
                <a:solidFill>
                  <a:srgbClr val="000000"/>
                </a:solidFill>
                <a:latin typeface="Arial"/>
                <a:ea typeface="+mn-ea"/>
                <a:cs typeface="+mn-cs"/>
              </a:rPr>
              <a:t>:</a:t>
            </a:r>
          </a:p>
          <a:p>
            <a:pPr marL="356616" lvl="2" indent="-173736" algn="l">
              <a:spcBef>
                <a:spcPts val="600"/>
              </a:spcBef>
              <a:buFont typeface="Wingdings"/>
              <a:buChar char="§"/>
            </a:pPr>
            <a:r>
              <a:rPr lang="ru-RU" b="0" i="0" dirty="0" err="1" smtClean="0">
                <a:latin typeface="Arial"/>
                <a:cs typeface="Arial"/>
              </a:rPr>
              <a:t>п</a:t>
            </a:r>
            <a:r>
              <a:rPr lang="en-US" b="0" i="0" dirty="0" err="1" smtClean="0">
                <a:latin typeface="Arial"/>
                <a:cs typeface="Arial"/>
              </a:rPr>
              <a:t>ереход</a:t>
            </a:r>
            <a:r>
              <a:rPr lang="en-US" b="0" i="0" dirty="0" smtClean="0">
                <a:latin typeface="Arial"/>
                <a:cs typeface="Arial"/>
              </a:rPr>
              <a:t> </a:t>
            </a:r>
            <a:r>
              <a:rPr lang="en-US" b="0" i="0" dirty="0">
                <a:latin typeface="Arial"/>
                <a:cs typeface="Arial"/>
              </a:rPr>
              <a:t>к </a:t>
            </a:r>
            <a:r>
              <a:rPr lang="en-US" b="0" i="0" dirty="0" err="1">
                <a:latin typeface="Arial"/>
                <a:cs typeface="Arial"/>
              </a:rPr>
              <a:t>мобильному</a:t>
            </a:r>
            <a:r>
              <a:rPr lang="en-US" b="0" i="0" dirty="0">
                <a:latin typeface="Arial"/>
                <a:cs typeface="Arial"/>
              </a:rPr>
              <a:t> </a:t>
            </a:r>
            <a:r>
              <a:rPr lang="en-US" b="0" i="0" dirty="0" err="1">
                <a:latin typeface="Arial"/>
                <a:cs typeface="Arial"/>
              </a:rPr>
              <a:t>порталу</a:t>
            </a:r>
            <a:r>
              <a:rPr lang="en-US" b="0" i="0" dirty="0">
                <a:latin typeface="Arial"/>
                <a:cs typeface="Arial"/>
              </a:rPr>
              <a:t> с </a:t>
            </a:r>
            <a:r>
              <a:rPr lang="en-US" b="0" i="0" dirty="0" err="1">
                <a:latin typeface="Arial"/>
                <a:cs typeface="Arial"/>
              </a:rPr>
              <a:t>помощью</a:t>
            </a:r>
            <a:r>
              <a:rPr lang="en-US" b="0" i="0" dirty="0">
                <a:latin typeface="Arial"/>
                <a:cs typeface="Arial"/>
              </a:rPr>
              <a:t> SUP </a:t>
            </a:r>
            <a:r>
              <a:rPr lang="en-US" b="0" i="0" dirty="0" err="1" smtClean="0">
                <a:latin typeface="Arial"/>
                <a:cs typeface="Arial"/>
              </a:rPr>
              <a:t>при</a:t>
            </a:r>
            <a:r>
              <a:rPr lang="ru-RU" dirty="0">
                <a:latin typeface="Arial"/>
                <a:cs typeface="Arial"/>
              </a:rPr>
              <a:t> </a:t>
            </a:r>
            <a:r>
              <a:rPr lang="en-US" b="0" i="0" dirty="0" err="1" smtClean="0">
                <a:latin typeface="Arial"/>
                <a:cs typeface="Arial"/>
              </a:rPr>
              <a:t>сохранении</a:t>
            </a:r>
            <a:r>
              <a:rPr lang="en-US" b="0" i="0" dirty="0" smtClean="0">
                <a:latin typeface="Arial"/>
                <a:cs typeface="Arial"/>
              </a:rPr>
              <a:t> </a:t>
            </a:r>
            <a:r>
              <a:rPr lang="en-US" b="0" i="0" dirty="0" err="1">
                <a:latin typeface="Arial"/>
                <a:cs typeface="Arial"/>
              </a:rPr>
              <a:t>существующих</a:t>
            </a:r>
            <a:r>
              <a:rPr lang="en-US" b="0" i="0" dirty="0">
                <a:latin typeface="Arial"/>
                <a:cs typeface="Arial"/>
              </a:rPr>
              <a:t> </a:t>
            </a:r>
            <a:r>
              <a:rPr lang="en-US" b="0" i="0" dirty="0" err="1">
                <a:latin typeface="Arial"/>
                <a:cs typeface="Arial"/>
              </a:rPr>
              <a:t>вложений</a:t>
            </a:r>
            <a:r>
              <a:rPr lang="en-US" b="0" i="0" dirty="0">
                <a:latin typeface="Arial"/>
                <a:cs typeface="Arial"/>
              </a:rPr>
              <a:t> в </a:t>
            </a:r>
            <a:r>
              <a:rPr lang="en-US" b="0" i="0" dirty="0" err="1">
                <a:latin typeface="Arial"/>
                <a:cs typeface="Arial"/>
              </a:rPr>
              <a:t>портал</a:t>
            </a:r>
            <a:endParaRPr lang="en-US" b="0" i="0" dirty="0">
              <a:latin typeface="Arial"/>
              <a:cs typeface="Arial"/>
            </a:endParaRPr>
          </a:p>
          <a:p>
            <a:pPr marL="356616" lvl="2" indent="-173736" algn="l">
              <a:spcBef>
                <a:spcPts val="600"/>
              </a:spcBef>
              <a:buFont typeface="Wingdings"/>
              <a:buChar char="§"/>
            </a:pPr>
            <a:r>
              <a:rPr lang="ru-RU" b="0" i="0" dirty="0" smtClean="0">
                <a:latin typeface="Arial"/>
                <a:cs typeface="Arial"/>
              </a:rPr>
              <a:t>в</a:t>
            </a:r>
            <a:r>
              <a:rPr lang="en-US" b="0" i="0" dirty="0" err="1" smtClean="0">
                <a:latin typeface="Arial"/>
                <a:cs typeface="Arial"/>
              </a:rPr>
              <a:t>заимодействие</a:t>
            </a:r>
            <a:r>
              <a:rPr lang="en-US" b="0" i="0" dirty="0" smtClean="0">
                <a:latin typeface="Arial"/>
                <a:cs typeface="Arial"/>
              </a:rPr>
              <a:t> </a:t>
            </a:r>
            <a:r>
              <a:rPr lang="en-US" b="0" i="0" dirty="0">
                <a:latin typeface="Arial"/>
                <a:cs typeface="Arial"/>
              </a:rPr>
              <a:t>с </a:t>
            </a:r>
            <a:r>
              <a:rPr lang="en-US" b="0" i="0" dirty="0" err="1">
                <a:latin typeface="Arial"/>
                <a:cs typeface="Arial"/>
              </a:rPr>
              <a:t>предоставляемыми</a:t>
            </a:r>
            <a:r>
              <a:rPr lang="en-US" b="0" i="0" dirty="0">
                <a:latin typeface="Arial"/>
                <a:cs typeface="Arial"/>
              </a:rPr>
              <a:t> </a:t>
            </a:r>
            <a:r>
              <a:rPr lang="en-US" b="0" i="0" dirty="0" err="1">
                <a:latin typeface="Arial"/>
                <a:cs typeface="Arial"/>
              </a:rPr>
              <a:t>по</a:t>
            </a:r>
            <a:r>
              <a:rPr lang="en-US" b="0" i="0" dirty="0">
                <a:latin typeface="Arial"/>
                <a:cs typeface="Arial"/>
              </a:rPr>
              <a:t> </a:t>
            </a:r>
            <a:r>
              <a:rPr lang="en-US" b="0" i="0" dirty="0" err="1">
                <a:latin typeface="Arial"/>
                <a:cs typeface="Arial"/>
              </a:rPr>
              <a:t>требованию</a:t>
            </a:r>
            <a:r>
              <a:rPr lang="en-US" b="0" i="0" dirty="0">
                <a:latin typeface="Arial"/>
                <a:cs typeface="Arial"/>
              </a:rPr>
              <a:t> </a:t>
            </a:r>
            <a:r>
              <a:rPr lang="en-US" b="0" i="0" dirty="0" err="1">
                <a:latin typeface="Arial"/>
                <a:cs typeface="Arial"/>
              </a:rPr>
              <a:t>сервисами</a:t>
            </a:r>
            <a:r>
              <a:rPr lang="en-US" b="0" i="0" dirty="0">
                <a:latin typeface="Arial"/>
                <a:cs typeface="Arial"/>
              </a:rPr>
              <a:t> </a:t>
            </a:r>
            <a:r>
              <a:rPr lang="en-US" b="0" i="0" dirty="0" err="1">
                <a:latin typeface="Arial"/>
                <a:cs typeface="Arial"/>
              </a:rPr>
              <a:t>от</a:t>
            </a:r>
            <a:r>
              <a:rPr lang="en-US" b="0" i="0" dirty="0">
                <a:latin typeface="Arial"/>
                <a:cs typeface="Arial"/>
              </a:rPr>
              <a:t> SAP и </a:t>
            </a:r>
            <a:r>
              <a:rPr lang="en-US" b="0" i="0" dirty="0" err="1">
                <a:latin typeface="Arial"/>
                <a:cs typeface="Arial"/>
              </a:rPr>
              <a:t>сторонних</a:t>
            </a:r>
            <a:r>
              <a:rPr lang="en-US" b="0" i="0" dirty="0">
                <a:latin typeface="Arial"/>
                <a:cs typeface="Arial"/>
              </a:rPr>
              <a:t> </a:t>
            </a:r>
            <a:r>
              <a:rPr lang="en-US" b="0" i="0" dirty="0" err="1">
                <a:latin typeface="Arial"/>
                <a:cs typeface="Arial"/>
              </a:rPr>
              <a:t>разработчиков</a:t>
            </a:r>
            <a:r>
              <a:rPr lang="en-US" b="0" i="0" dirty="0">
                <a:latin typeface="Arial"/>
                <a:cs typeface="Arial"/>
              </a:rPr>
              <a:t> </a:t>
            </a:r>
          </a:p>
          <a:p>
            <a:pPr marL="356616" lvl="2" indent="-173736" algn="l">
              <a:spcBef>
                <a:spcPts val="600"/>
              </a:spcBef>
              <a:buFont typeface="Wingdings"/>
              <a:buChar char="§"/>
            </a:pPr>
            <a:r>
              <a:rPr lang="ru-RU" b="0" i="0" dirty="0" err="1" smtClean="0">
                <a:latin typeface="Arial"/>
                <a:cs typeface="Arial"/>
              </a:rPr>
              <a:t>р</a:t>
            </a:r>
            <a:r>
              <a:rPr lang="en-US" b="0" i="0" dirty="0" err="1" smtClean="0">
                <a:latin typeface="Arial"/>
                <a:cs typeface="Arial"/>
              </a:rPr>
              <a:t>ешение</a:t>
            </a:r>
            <a:r>
              <a:rPr lang="en-US" b="0" i="0" dirty="0" smtClean="0">
                <a:latin typeface="Arial"/>
                <a:cs typeface="Arial"/>
              </a:rPr>
              <a:t> </a:t>
            </a:r>
            <a:r>
              <a:rPr lang="en-US" b="0" i="0" dirty="0" err="1">
                <a:latin typeface="Arial"/>
                <a:cs typeface="Arial"/>
              </a:rPr>
              <a:t>для</a:t>
            </a:r>
            <a:r>
              <a:rPr lang="en-US" b="0" i="0" dirty="0">
                <a:latin typeface="Arial"/>
                <a:cs typeface="Arial"/>
              </a:rPr>
              <a:t> </a:t>
            </a:r>
            <a:r>
              <a:rPr lang="en-US" b="0" i="0" dirty="0" err="1">
                <a:latin typeface="Arial"/>
                <a:cs typeface="Arial"/>
              </a:rPr>
              <a:t>работы</a:t>
            </a:r>
            <a:r>
              <a:rPr lang="en-US" b="0" i="0" dirty="0">
                <a:latin typeface="Arial"/>
                <a:cs typeface="Arial"/>
              </a:rPr>
              <a:t> с </a:t>
            </a:r>
            <a:r>
              <a:rPr lang="en-US" b="0" i="0" dirty="0" err="1">
                <a:latin typeface="Arial"/>
                <a:cs typeface="Arial"/>
              </a:rPr>
              <a:t>порталом</a:t>
            </a:r>
            <a:r>
              <a:rPr lang="en-US" b="0" i="0" dirty="0">
                <a:latin typeface="Arial"/>
                <a:cs typeface="Arial"/>
              </a:rPr>
              <a:t> SAP, </a:t>
            </a:r>
            <a:r>
              <a:rPr lang="en-US" b="0" i="0" dirty="0" err="1">
                <a:latin typeface="Arial"/>
                <a:cs typeface="Arial"/>
              </a:rPr>
              <a:t>расположенное</a:t>
            </a:r>
            <a:r>
              <a:rPr lang="en-US" b="0" i="0" dirty="0">
                <a:latin typeface="Arial"/>
                <a:cs typeface="Arial"/>
              </a:rPr>
              <a:t> </a:t>
            </a:r>
            <a:r>
              <a:rPr lang="en-US" b="0" i="0" dirty="0" smtClean="0">
                <a:latin typeface="Arial"/>
                <a:cs typeface="Arial"/>
              </a:rPr>
              <a:t>в</a:t>
            </a:r>
            <a:r>
              <a:rPr lang="ru-RU" b="0" i="0" dirty="0" smtClean="0">
                <a:latin typeface="Arial"/>
                <a:cs typeface="Arial"/>
              </a:rPr>
              <a:t> </a:t>
            </a:r>
            <a:r>
              <a:rPr lang="en-US" b="0" i="0" dirty="0" err="1" smtClean="0">
                <a:latin typeface="Arial"/>
                <a:cs typeface="Arial"/>
              </a:rPr>
              <a:t>облаке</a:t>
            </a:r>
            <a:r>
              <a:rPr lang="en-US" b="0" i="0" dirty="0">
                <a:latin typeface="Arial"/>
                <a:cs typeface="Arial"/>
              </a:rPr>
              <a:t>, </a:t>
            </a:r>
            <a:r>
              <a:rPr lang="en-US" b="0" i="0" dirty="0" err="1">
                <a:latin typeface="Arial"/>
                <a:cs typeface="Arial"/>
              </a:rPr>
              <a:t>позволит</a:t>
            </a:r>
            <a:r>
              <a:rPr lang="en-US" b="0" i="0" dirty="0">
                <a:latin typeface="Arial"/>
                <a:cs typeface="Arial"/>
              </a:rPr>
              <a:t> </a:t>
            </a:r>
            <a:r>
              <a:rPr lang="en-US" b="0" i="0" dirty="0" err="1">
                <a:latin typeface="Arial"/>
                <a:cs typeface="Arial"/>
              </a:rPr>
              <a:t>более</a:t>
            </a:r>
            <a:r>
              <a:rPr lang="en-US" b="0" i="0" dirty="0">
                <a:latin typeface="Arial"/>
                <a:cs typeface="Arial"/>
              </a:rPr>
              <a:t> </a:t>
            </a:r>
            <a:r>
              <a:rPr lang="en-US" b="0" i="0" dirty="0" err="1">
                <a:latin typeface="Arial"/>
                <a:cs typeface="Arial"/>
              </a:rPr>
              <a:t>эффективно</a:t>
            </a:r>
            <a:r>
              <a:rPr lang="en-US" b="0" i="0" dirty="0">
                <a:latin typeface="Arial"/>
                <a:cs typeface="Arial"/>
              </a:rPr>
              <a:t> </a:t>
            </a:r>
            <a:r>
              <a:rPr lang="en-US" b="0" i="0" dirty="0" err="1" smtClean="0">
                <a:latin typeface="Arial"/>
                <a:cs typeface="Arial"/>
              </a:rPr>
              <a:t>взаимо</a:t>
            </a:r>
            <a:r>
              <a:rPr lang="ru-RU" b="0" i="0" dirty="0" smtClean="0">
                <a:latin typeface="Arial"/>
                <a:cs typeface="Arial"/>
              </a:rPr>
              <a:t>-</a:t>
            </a:r>
            <a:r>
              <a:rPr lang="en-US" b="0" i="0" dirty="0" err="1" smtClean="0">
                <a:latin typeface="Arial"/>
                <a:cs typeface="Arial"/>
              </a:rPr>
              <a:t>действовать</a:t>
            </a:r>
            <a:r>
              <a:rPr lang="en-US" b="0" i="0" dirty="0" smtClean="0">
                <a:latin typeface="Arial"/>
                <a:cs typeface="Arial"/>
              </a:rPr>
              <a:t> </a:t>
            </a:r>
            <a:r>
              <a:rPr lang="en-US" b="0" i="0" dirty="0">
                <a:latin typeface="Arial"/>
                <a:cs typeface="Arial"/>
              </a:rPr>
              <a:t>с </a:t>
            </a:r>
            <a:r>
              <a:rPr lang="ru-RU" b="0" i="0" dirty="0" smtClean="0">
                <a:latin typeface="Arial"/>
                <a:cs typeface="Arial"/>
              </a:rPr>
              <a:t>В</a:t>
            </a:r>
            <a:r>
              <a:rPr lang="en-US" b="0" i="0" dirty="0" err="1" smtClean="0">
                <a:latin typeface="Arial"/>
                <a:cs typeface="Arial"/>
              </a:rPr>
              <a:t>ашими</a:t>
            </a:r>
            <a:r>
              <a:rPr lang="en-US" b="0" i="0" dirty="0" smtClean="0">
                <a:latin typeface="Arial"/>
                <a:cs typeface="Arial"/>
              </a:rPr>
              <a:t> </a:t>
            </a:r>
            <a:r>
              <a:rPr lang="en-US" b="0" i="0" dirty="0" err="1">
                <a:latin typeface="Arial"/>
                <a:cs typeface="Arial"/>
              </a:rPr>
              <a:t>клиентами</a:t>
            </a:r>
            <a:r>
              <a:rPr lang="en-US" b="0" i="0" dirty="0">
                <a:latin typeface="Arial"/>
                <a:cs typeface="Arial"/>
              </a:rPr>
              <a:t> и </a:t>
            </a:r>
            <a:r>
              <a:rPr lang="en-US" b="0" i="0" dirty="0" err="1">
                <a:latin typeface="Arial"/>
                <a:cs typeface="Arial"/>
              </a:rPr>
              <a:t>клиентами</a:t>
            </a:r>
            <a:r>
              <a:rPr lang="en-US" b="0" i="0" dirty="0">
                <a:latin typeface="Arial"/>
                <a:cs typeface="Arial"/>
              </a:rPr>
              <a:t> </a:t>
            </a:r>
            <a:r>
              <a:rPr lang="ru-RU" b="0" i="0" dirty="0" smtClean="0">
                <a:latin typeface="Arial"/>
                <a:cs typeface="Arial"/>
              </a:rPr>
              <a:t>В</a:t>
            </a:r>
            <a:r>
              <a:rPr lang="en-US" b="0" i="0" dirty="0" err="1" smtClean="0">
                <a:latin typeface="Arial"/>
                <a:cs typeface="Arial"/>
              </a:rPr>
              <a:t>аших</a:t>
            </a:r>
            <a:r>
              <a:rPr lang="ru-RU" dirty="0">
                <a:latin typeface="Arial"/>
                <a:cs typeface="Arial"/>
              </a:rPr>
              <a:t> </a:t>
            </a:r>
            <a:r>
              <a:rPr lang="en-US" b="0" i="0" dirty="0" err="1" smtClean="0">
                <a:latin typeface="Arial"/>
                <a:cs typeface="Arial"/>
              </a:rPr>
              <a:t>клиентов</a:t>
            </a:r>
            <a:r>
              <a:rPr lang="en-US" b="0" i="0" dirty="0" smtClean="0">
                <a:latin typeface="Arial"/>
                <a:cs typeface="Arial"/>
              </a:rPr>
              <a:t> </a:t>
            </a:r>
            <a:endParaRPr lang="en-US" b="0" i="0" dirty="0">
              <a:latin typeface="Arial"/>
              <a:cs typeface="Arial"/>
            </a:endParaRPr>
          </a:p>
          <a:p>
            <a:pPr marL="356616" lvl="2" indent="-173736" algn="l">
              <a:spcBef>
                <a:spcPts val="600"/>
              </a:spcBef>
              <a:buFont typeface="Wingdings"/>
              <a:buChar char="§"/>
            </a:pPr>
            <a:r>
              <a:rPr lang="en-US" b="0" i="0" dirty="0" err="1">
                <a:latin typeface="Arial"/>
                <a:cs typeface="Arial"/>
              </a:rPr>
              <a:t>Продолжение</a:t>
            </a:r>
            <a:r>
              <a:rPr lang="en-US" b="0" i="0" dirty="0">
                <a:latin typeface="Arial"/>
                <a:cs typeface="Arial"/>
              </a:rPr>
              <a:t> </a:t>
            </a:r>
            <a:r>
              <a:rPr lang="en-US" b="0" i="0" dirty="0" err="1">
                <a:latin typeface="Arial"/>
                <a:cs typeface="Arial"/>
              </a:rPr>
              <a:t>выпуска</a:t>
            </a:r>
            <a:r>
              <a:rPr lang="en-US" b="0" i="0" dirty="0">
                <a:latin typeface="Arial"/>
                <a:cs typeface="Arial"/>
              </a:rPr>
              <a:t> </a:t>
            </a:r>
            <a:r>
              <a:rPr lang="en-US" b="0" i="0" dirty="0" err="1">
                <a:latin typeface="Arial"/>
                <a:cs typeface="Arial"/>
              </a:rPr>
              <a:t>дополняющих</a:t>
            </a:r>
            <a:r>
              <a:rPr lang="en-US" b="0" i="0" dirty="0">
                <a:latin typeface="Arial"/>
                <a:cs typeface="Arial"/>
              </a:rPr>
              <a:t> </a:t>
            </a:r>
            <a:r>
              <a:rPr lang="en-US" b="0" i="0" dirty="0" err="1">
                <a:latin typeface="Arial"/>
                <a:cs typeface="Arial"/>
              </a:rPr>
              <a:t>решений</a:t>
            </a:r>
            <a:r>
              <a:rPr lang="en-US" b="0" i="0" dirty="0">
                <a:latin typeface="Arial"/>
                <a:cs typeface="Arial"/>
              </a:rPr>
              <a:t>, </a:t>
            </a:r>
            <a:r>
              <a:rPr lang="en-US" b="0" i="0" dirty="0" err="1">
                <a:latin typeface="Arial"/>
                <a:cs typeface="Arial"/>
              </a:rPr>
              <a:t>например</a:t>
            </a:r>
            <a:r>
              <a:rPr lang="en-US" b="0" i="0" dirty="0">
                <a:latin typeface="Arial"/>
                <a:cs typeface="Arial"/>
              </a:rPr>
              <a:t>, SAP Portal Content Management </a:t>
            </a:r>
            <a:r>
              <a:rPr lang="en-US" b="0" i="0" dirty="0" err="1">
                <a:latin typeface="Arial"/>
                <a:cs typeface="Arial"/>
              </a:rPr>
              <a:t>от</a:t>
            </a:r>
            <a:r>
              <a:rPr lang="en-US" b="0" i="0" dirty="0">
                <a:latin typeface="Arial"/>
                <a:cs typeface="Arial"/>
              </a:rPr>
              <a:t> </a:t>
            </a:r>
            <a:r>
              <a:rPr lang="en-US" b="0" i="0" dirty="0" err="1">
                <a:latin typeface="Arial"/>
                <a:cs typeface="Arial"/>
              </a:rPr>
              <a:t>OpenText</a:t>
            </a:r>
            <a:endParaRPr lang="en-US" b="0" i="0" dirty="0">
              <a:latin typeface="Arial"/>
              <a:cs typeface="Arial"/>
            </a:endParaRPr>
          </a:p>
        </p:txBody>
      </p:sp>
      <p:grpSp>
        <p:nvGrpSpPr>
          <p:cNvPr id="8" name="Group 7"/>
          <p:cNvGrpSpPr/>
          <p:nvPr/>
        </p:nvGrpSpPr>
        <p:grpSpPr>
          <a:xfrm>
            <a:off x="6038406" y="1384301"/>
            <a:ext cx="2776347" cy="4635500"/>
            <a:chOff x="5936806" y="1384301"/>
            <a:chExt cx="2776347" cy="4635500"/>
          </a:xfrm>
        </p:grpSpPr>
        <p:pic>
          <p:nvPicPr>
            <p:cNvPr id="6" name="Picture 7" descr="banner_2grids.jpg"/>
            <p:cNvPicPr>
              <a:picLocks noChangeAspect="1"/>
            </p:cNvPicPr>
            <p:nvPr/>
          </p:nvPicPr>
          <p:blipFill>
            <a:blip r:embed="rId3" cstate="screen"/>
            <a:srcRect/>
            <a:stretch>
              <a:fillRect/>
            </a:stretch>
          </p:blipFill>
          <p:spPr bwMode="auto">
            <a:xfrm>
              <a:off x="6105388" y="1418364"/>
              <a:ext cx="2607765" cy="4550636"/>
            </a:xfrm>
            <a:prstGeom prst="rect">
              <a:avLst/>
            </a:prstGeom>
            <a:noFill/>
            <a:ln w="9525">
              <a:noFill/>
              <a:miter lim="800000"/>
              <a:headEnd/>
              <a:tailEnd/>
            </a:ln>
          </p:spPr>
        </p:pic>
        <p:pic>
          <p:nvPicPr>
            <p:cNvPr id="7" name="Picture 286" descr="fadeup"/>
            <p:cNvPicPr>
              <a:picLocks noChangeAspect="1" noChangeArrowheads="1"/>
            </p:cNvPicPr>
            <p:nvPr/>
          </p:nvPicPr>
          <p:blipFill>
            <a:blip r:embed="rId4" cstate="screen"/>
            <a:srcRect/>
            <a:stretch>
              <a:fillRect/>
            </a:stretch>
          </p:blipFill>
          <p:spPr bwMode="auto">
            <a:xfrm>
              <a:off x="5936806" y="1384301"/>
              <a:ext cx="1774508" cy="4635500"/>
            </a:xfrm>
            <a:prstGeom prst="rect">
              <a:avLst/>
            </a:prstGeom>
            <a:noFill/>
            <a:ln w="9525">
              <a:noFill/>
              <a:miter lim="800000"/>
              <a:headEnd/>
              <a:tailEnd/>
            </a:ln>
          </p:spPr>
        </p:pic>
      </p:grpSp>
      <p:sp>
        <p:nvSpPr>
          <p:cNvPr id="9" name="Rectangle 1"/>
          <p:cNvSpPr>
            <a:spLocks noChangeArrowheads="1"/>
          </p:cNvSpPr>
          <p:nvPr/>
        </p:nvSpPr>
        <p:spPr bwMode="auto">
          <a:xfrm>
            <a:off x="2425700" y="6504057"/>
            <a:ext cx="62350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a:t>
            </a:r>
            <a:r>
              <a:rPr lang="en-US" sz="600" b="0" i="0" u="none" strike="noStrike" cap="none" baseline="0" dirty="0" smtClean="0">
                <a:solidFill>
                  <a:srgbClr val="FFFFFF"/>
                </a:solidFill>
                <a:effectLst/>
                <a:latin typeface="Calibri"/>
                <a:cs typeface="Times New Roman"/>
              </a:rPr>
              <a:t>в</a:t>
            </a:r>
            <a:r>
              <a:rPr lang="ru-RU" sz="600" b="0" i="0" u="none" strike="noStrike" cap="none" baseline="0" dirty="0" smtClean="0">
                <a:solidFill>
                  <a:srgbClr val="FFFFFF"/>
                </a:solidFill>
                <a:effectLst/>
                <a:latin typeface="Calibri"/>
                <a:cs typeface="Times New Roman"/>
              </a:rPr>
              <a:t> </a:t>
            </a:r>
            <a:r>
              <a:rPr lang="en-US" sz="600" b="0" i="0" u="none" strike="noStrike" cap="none" baseline="0" dirty="0" smtClean="0">
                <a:solidFill>
                  <a:srgbClr val="FFFFFF"/>
                </a:solidFill>
                <a:effectLst/>
                <a:latin typeface="Calibri"/>
                <a:cs typeface="Times New Roman"/>
              </a:rPr>
              <a:t>любое </a:t>
            </a:r>
            <a:r>
              <a:rPr lang="en-US" sz="600" b="0" i="0" u="none" strike="noStrike" cap="none" baseline="0" dirty="0">
                <a:solidFill>
                  <a:srgbClr val="FFFFFF"/>
                </a:solidFill>
                <a:effectLst/>
                <a:latin typeface="Calibri"/>
                <a:cs typeface="Times New Roman"/>
              </a:rPr>
              <a:t>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baseline="0" dirty="0" smtClean="0">
                <a:solidFill>
                  <a:srgbClr val="FFFFFF"/>
                </a:solidFill>
                <a:effectLst/>
                <a:latin typeface="Calibri"/>
                <a:cs typeface="Times New Roman"/>
              </a:rPr>
              <a:t> без ограничения </a:t>
            </a:r>
            <a:r>
              <a:rPr lang="en-US" sz="600" b="0" i="0" u="none" strike="noStrike" cap="none" baseline="0" dirty="0"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соответствия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продукта</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a:solidFill>
                  <a:srgbClr val="FFFFFF"/>
                </a:solidFill>
                <a:effectLst/>
                <a:latin typeface="Calibri"/>
                <a:cs typeface="Times New Roman"/>
              </a:rPr>
              <a:t>ненарушения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прав</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Дополнительная информация</a:t>
            </a:r>
            <a:br>
              <a:rPr lang="en-US" sz="2400" b="1" i="0">
                <a:solidFill>
                  <a:srgbClr val="666666"/>
                </a:solidFill>
                <a:latin typeface="Arial"/>
                <a:ea typeface="+mj-ea"/>
                <a:cs typeface="+mj-cs"/>
              </a:rPr>
            </a:br>
            <a:r>
              <a:rPr lang="en-US" sz="2000" b="0" i="0">
                <a:solidFill>
                  <a:srgbClr val="666666"/>
                </a:solidFill>
                <a:latin typeface="Arial"/>
                <a:ea typeface="+mj-ea"/>
                <a:cs typeface="+mj-cs"/>
              </a:rPr>
              <a:t>Ознакомьтесь с различными ресурсами, чтобы получить дополнительную ценную информацию и демонстрационные версии</a:t>
            </a:r>
          </a:p>
        </p:txBody>
      </p:sp>
      <p:sp>
        <p:nvSpPr>
          <p:cNvPr id="3" name="Text Placeholder 2"/>
          <p:cNvSpPr>
            <a:spLocks noGrp="1"/>
          </p:cNvSpPr>
          <p:nvPr>
            <p:ph type="body" sz="quarter" idx="10"/>
          </p:nvPr>
        </p:nvSpPr>
        <p:spPr>
          <a:xfrm>
            <a:off x="3175000" y="1638300"/>
            <a:ext cx="5821513" cy="4851400"/>
          </a:xfrm>
        </p:spPr>
        <p:txBody>
          <a:bodyPr/>
          <a:lstStyle/>
          <a:p>
            <a:pPr marL="0" indent="0" algn="l" defTabSz="914400">
              <a:spcBef>
                <a:spcPts val="0"/>
              </a:spcBef>
              <a:buNone/>
            </a:pPr>
            <a:r>
              <a:rPr lang="en-US" sz="1300" b="1" i="0" dirty="0" err="1">
                <a:solidFill>
                  <a:srgbClr val="0070C0"/>
                </a:solidFill>
                <a:latin typeface="Arial"/>
                <a:ea typeface="Arial Unicode MS"/>
                <a:cs typeface="Arial Unicode MS"/>
              </a:rPr>
              <a:t>Общая</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информация</a:t>
            </a:r>
            <a:r>
              <a:rPr lang="en-US" sz="1300" b="0" i="0" dirty="0">
                <a:solidFill>
                  <a:srgbClr val="000000"/>
                </a:solidFill>
                <a:latin typeface="Arial"/>
              </a:rPr>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Следите</a:t>
            </a:r>
            <a:r>
              <a:rPr lang="en-US" sz="1300" b="0" i="0" dirty="0">
                <a:solidFill>
                  <a:srgbClr val="000000"/>
                </a:solidFill>
                <a:latin typeface="Arial"/>
              </a:rPr>
              <a:t> </a:t>
            </a:r>
            <a:r>
              <a:rPr lang="en-US" sz="1300" b="0" i="0" dirty="0" err="1">
                <a:solidFill>
                  <a:srgbClr val="000000"/>
                </a:solidFill>
                <a:latin typeface="Arial"/>
              </a:rPr>
              <a:t>за</a:t>
            </a:r>
            <a:r>
              <a:rPr lang="en-US" sz="1300" b="0" i="0" dirty="0">
                <a:solidFill>
                  <a:srgbClr val="000000"/>
                </a:solidFill>
                <a:latin typeface="Arial"/>
              </a:rPr>
              <a:t> </a:t>
            </a:r>
            <a:r>
              <a:rPr lang="en-US" sz="1300" b="0" i="0" dirty="0" err="1">
                <a:solidFill>
                  <a:srgbClr val="000000"/>
                </a:solidFill>
                <a:latin typeface="Arial"/>
              </a:rPr>
              <a:t>новостями</a:t>
            </a:r>
            <a:r>
              <a:rPr lang="en-US" sz="1300" b="0" i="0" dirty="0">
                <a:solidFill>
                  <a:srgbClr val="000000"/>
                </a:solidFill>
                <a:latin typeface="Arial"/>
              </a:rPr>
              <a:t> в Twitter: </a:t>
            </a:r>
            <a:r>
              <a:rPr lang="en-US" sz="1300" b="0" i="0" dirty="0">
                <a:solidFill>
                  <a:srgbClr val="000000"/>
                </a:solidFill>
                <a:latin typeface="Arial"/>
                <a:hlinkClick r:id="rId3"/>
              </a:rPr>
              <a:t>http://twitter.com/#!/PORTAL_SAP</a:t>
            </a:r>
            <a:r>
              <a:rPr lang="en-US" sz="1300" b="0" i="0" dirty="0">
                <a:solidFill>
                  <a:srgbClr val="000000"/>
                </a:solidFill>
                <a:latin typeface="Arial"/>
              </a:rPr>
              <a:t> </a:t>
            </a:r>
          </a:p>
          <a:p>
            <a:pPr marL="0" indent="0" algn="l" defTabSz="914400">
              <a:spcBef>
                <a:spcPts val="0"/>
              </a:spcBef>
              <a:buNone/>
            </a:pPr>
            <a:r>
              <a:rPr lang="en-US" sz="1300" b="0" i="0" dirty="0">
                <a:solidFill>
                  <a:srgbClr val="000000"/>
                </a:solidFill>
                <a:latin typeface="Arial"/>
              </a:rPr>
              <a:t>- </a:t>
            </a:r>
            <a:r>
              <a:rPr lang="en-US" sz="1300" b="0" i="0" dirty="0" err="1">
                <a:solidFill>
                  <a:srgbClr val="000000"/>
                </a:solidFill>
                <a:latin typeface="Arial"/>
              </a:rPr>
              <a:t>Демонстрационные</a:t>
            </a:r>
            <a:r>
              <a:rPr lang="en-US" sz="1300" b="0" i="0" dirty="0">
                <a:solidFill>
                  <a:srgbClr val="000000"/>
                </a:solidFill>
                <a:latin typeface="Arial"/>
              </a:rPr>
              <a:t> </a:t>
            </a:r>
            <a:r>
              <a:rPr lang="en-US" sz="1300" b="0" i="0" dirty="0" err="1">
                <a:solidFill>
                  <a:srgbClr val="000000"/>
                </a:solidFill>
                <a:latin typeface="Arial"/>
              </a:rPr>
              <a:t>видео</a:t>
            </a:r>
            <a:r>
              <a:rPr lang="en-US" sz="1300" b="0" i="0" dirty="0">
                <a:solidFill>
                  <a:srgbClr val="000000"/>
                </a:solidFill>
                <a:latin typeface="Arial"/>
              </a:rPr>
              <a:t>: </a:t>
            </a:r>
            <a:r>
              <a:rPr lang="en-US" sz="1300" b="0" i="0" dirty="0">
                <a:solidFill>
                  <a:srgbClr val="000000"/>
                </a:solidFill>
                <a:latin typeface="Arial"/>
                <a:hlinkClick r:id="rId4"/>
              </a:rPr>
              <a:t>http://www.youtube.com/user/SAPNetWeaverPortals</a:t>
            </a:r>
          </a:p>
          <a:p>
            <a:pPr marL="0" indent="0" algn="l" defTabSz="914400">
              <a:spcBef>
                <a:spcPts val="1200"/>
              </a:spcBef>
              <a:buNone/>
            </a:pPr>
            <a:r>
              <a:rPr lang="en-US" sz="1300" b="1" i="0" dirty="0" err="1">
                <a:solidFill>
                  <a:srgbClr val="0070C0"/>
                </a:solidFill>
                <a:latin typeface="Arial"/>
                <a:ea typeface="Arial Unicode MS"/>
                <a:cs typeface="Arial Unicode MS"/>
              </a:rPr>
              <a:t>Лица</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принимающие</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решения</a:t>
            </a:r>
            <a:r>
              <a:rPr lang="en-US" sz="1300" b="0" i="0" dirty="0">
                <a:solidFill>
                  <a:srgbClr val="000000"/>
                </a:solidFill>
                <a:latin typeface="Arial"/>
              </a:rPr>
              <a:t/>
            </a:r>
            <a:br>
              <a:rPr lang="en-US" sz="1300" b="0" i="0" dirty="0">
                <a:solidFill>
                  <a:srgbClr val="000000"/>
                </a:solidFill>
                <a:latin typeface="Arial"/>
              </a:rPr>
            </a:br>
            <a:r>
              <a:rPr lang="en-US" sz="1300" b="0" i="0" dirty="0" err="1">
                <a:solidFill>
                  <a:srgbClr val="000000"/>
                </a:solidFill>
                <a:latin typeface="Arial"/>
              </a:rPr>
              <a:t>Обзорная</a:t>
            </a:r>
            <a:r>
              <a:rPr lang="en-US" sz="1300" b="0" i="0" dirty="0">
                <a:solidFill>
                  <a:srgbClr val="000000"/>
                </a:solidFill>
                <a:latin typeface="Arial"/>
              </a:rPr>
              <a:t> </a:t>
            </a:r>
            <a:r>
              <a:rPr lang="en-US" sz="1300" b="0" i="0" dirty="0" err="1">
                <a:solidFill>
                  <a:srgbClr val="000000"/>
                </a:solidFill>
                <a:latin typeface="Arial"/>
              </a:rPr>
              <a:t>информация</a:t>
            </a:r>
            <a:r>
              <a:rPr lang="en-US" sz="1300" b="0" i="0" dirty="0">
                <a:solidFill>
                  <a:srgbClr val="000000"/>
                </a:solidFill>
                <a:latin typeface="Arial"/>
              </a:rPr>
              <a:t> </a:t>
            </a:r>
            <a:r>
              <a:rPr lang="en-US" sz="1300" b="0" i="0" dirty="0" err="1">
                <a:solidFill>
                  <a:srgbClr val="000000"/>
                </a:solidFill>
                <a:latin typeface="Arial"/>
              </a:rPr>
              <a:t>на</a:t>
            </a:r>
            <a:r>
              <a:rPr lang="en-US" sz="1300" b="0" i="0" dirty="0">
                <a:solidFill>
                  <a:srgbClr val="000000"/>
                </a:solidFill>
                <a:latin typeface="Arial"/>
              </a:rPr>
              <a:t> </a:t>
            </a:r>
            <a:r>
              <a:rPr lang="en-US" sz="1300" b="0" i="0" dirty="0" err="1">
                <a:solidFill>
                  <a:srgbClr val="000000"/>
                </a:solidFill>
                <a:latin typeface="Arial"/>
              </a:rPr>
              <a:t>сайте</a:t>
            </a:r>
            <a:r>
              <a:rPr lang="en-US" sz="1300" b="0" i="0" dirty="0">
                <a:solidFill>
                  <a:srgbClr val="000000"/>
                </a:solidFill>
                <a:latin typeface="Arial"/>
              </a:rPr>
              <a:t> SAP.com</a:t>
            </a:r>
            <a:br>
              <a:rPr lang="en-US" sz="1300" b="0" i="0" dirty="0">
                <a:solidFill>
                  <a:srgbClr val="000000"/>
                </a:solidFill>
                <a:latin typeface="Arial"/>
              </a:rPr>
            </a:br>
            <a:r>
              <a:rPr lang="en-US" sz="1300" b="0" i="0" dirty="0">
                <a:solidFill>
                  <a:srgbClr val="000000"/>
                </a:solidFill>
                <a:latin typeface="Arial"/>
                <a:hlinkClick r:id="rId5"/>
              </a:rPr>
              <a:t>http://</a:t>
            </a:r>
            <a:r>
              <a:rPr lang="en-US" sz="1300" b="0" i="0" dirty="0" smtClean="0">
                <a:solidFill>
                  <a:srgbClr val="000000"/>
                </a:solidFill>
                <a:latin typeface="Arial"/>
                <a:hlinkClick r:id="rId5"/>
              </a:rPr>
              <a:t>www.sap.com/platform/netweaver/components/portal/index.epx</a:t>
            </a:r>
            <a:r>
              <a:rPr lang="en-US" sz="1300" b="0" i="0" dirty="0" smtClean="0">
                <a:solidFill>
                  <a:srgbClr val="000000"/>
                </a:solidFill>
                <a:latin typeface="Arial"/>
              </a:rPr>
              <a:t> </a:t>
            </a:r>
            <a:endParaRPr lang="en-US" sz="1300" b="0" i="0" dirty="0">
              <a:solidFill>
                <a:srgbClr val="000000"/>
              </a:solidFill>
              <a:latin typeface="Arial"/>
            </a:endParaRPr>
          </a:p>
          <a:p>
            <a:pPr marL="0" indent="0" algn="l" defTabSz="914400">
              <a:spcBef>
                <a:spcPts val="1200"/>
              </a:spcBef>
              <a:buNone/>
            </a:pPr>
            <a:r>
              <a:rPr lang="en-US" sz="1300" b="1" i="0" dirty="0" err="1">
                <a:solidFill>
                  <a:srgbClr val="0070C0"/>
                </a:solidFill>
                <a:latin typeface="Arial"/>
                <a:ea typeface="Arial Unicode MS"/>
                <a:cs typeface="Arial Unicode MS"/>
              </a:rPr>
              <a:t>Технические</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консультанты</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разработчики</a:t>
            </a:r>
            <a:r>
              <a:rPr lang="en-US" sz="1300" b="1" i="0" dirty="0">
                <a:solidFill>
                  <a:srgbClr val="0070C0"/>
                </a:solidFill>
                <a:latin typeface="Arial"/>
                <a:ea typeface="Arial Unicode MS"/>
                <a:cs typeface="Arial Unicode MS"/>
              </a:rPr>
              <a:t> и </a:t>
            </a:r>
            <a:r>
              <a:rPr lang="en-US" sz="1300" b="1" i="0" dirty="0" err="1">
                <a:solidFill>
                  <a:srgbClr val="0070C0"/>
                </a:solidFill>
                <a:latin typeface="Arial"/>
                <a:ea typeface="Arial Unicode MS"/>
                <a:cs typeface="Arial Unicode MS"/>
              </a:rPr>
              <a:t>архитекторы</a:t>
            </a:r>
            <a:r>
              <a:rPr lang="en-US" sz="1300" b="0" i="0" dirty="0">
                <a:solidFill>
                  <a:srgbClr val="000000"/>
                </a:solidFill>
                <a:latin typeface="Arial"/>
              </a:rPr>
              <a:t/>
            </a:r>
            <a:br>
              <a:rPr lang="en-US" sz="1300" b="0" i="0" dirty="0">
                <a:solidFill>
                  <a:srgbClr val="000000"/>
                </a:solidFill>
                <a:latin typeface="Arial"/>
              </a:rPr>
            </a:br>
            <a:r>
              <a:rPr lang="en-US" sz="1300" b="0" i="0" dirty="0" err="1">
                <a:solidFill>
                  <a:srgbClr val="000000"/>
                </a:solidFill>
                <a:latin typeface="Arial"/>
              </a:rPr>
              <a:t>Подробная</a:t>
            </a:r>
            <a:r>
              <a:rPr lang="en-US" sz="1300" b="0" i="0" dirty="0">
                <a:solidFill>
                  <a:srgbClr val="000000"/>
                </a:solidFill>
                <a:latin typeface="Arial"/>
              </a:rPr>
              <a:t> </a:t>
            </a:r>
            <a:r>
              <a:rPr lang="en-US" sz="1300" b="0" i="0" dirty="0" err="1">
                <a:solidFill>
                  <a:srgbClr val="000000"/>
                </a:solidFill>
                <a:latin typeface="Arial"/>
              </a:rPr>
              <a:t>информация</a:t>
            </a:r>
            <a:r>
              <a:rPr lang="en-US" sz="1300" b="0" i="0" dirty="0">
                <a:solidFill>
                  <a:srgbClr val="000000"/>
                </a:solidFill>
                <a:latin typeface="Arial"/>
              </a:rPr>
              <a:t> </a:t>
            </a:r>
            <a:r>
              <a:rPr lang="en-US" sz="1300" b="0" i="0" dirty="0" err="1">
                <a:solidFill>
                  <a:srgbClr val="000000"/>
                </a:solidFill>
                <a:latin typeface="Arial"/>
              </a:rPr>
              <a:t>на</a:t>
            </a:r>
            <a:r>
              <a:rPr lang="en-US" sz="1300" b="0" i="0" dirty="0">
                <a:solidFill>
                  <a:srgbClr val="000000"/>
                </a:solidFill>
                <a:latin typeface="Arial"/>
              </a:rPr>
              <a:t> </a:t>
            </a:r>
            <a:r>
              <a:rPr lang="en-US" sz="1300" b="0" i="0" dirty="0" err="1">
                <a:solidFill>
                  <a:srgbClr val="000000"/>
                </a:solidFill>
                <a:latin typeface="Arial"/>
              </a:rPr>
              <a:t>ресурсе</a:t>
            </a:r>
            <a:r>
              <a:rPr lang="en-US" sz="1300" b="0" i="0" dirty="0">
                <a:solidFill>
                  <a:srgbClr val="000000"/>
                </a:solidFill>
                <a:latin typeface="Arial"/>
              </a:rPr>
              <a:t> SAP Community Network</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Статьи</a:t>
            </a:r>
            <a:r>
              <a:rPr lang="en-US" sz="1300" b="0" i="0" dirty="0">
                <a:solidFill>
                  <a:srgbClr val="000000"/>
                </a:solidFill>
                <a:latin typeface="Arial"/>
              </a:rPr>
              <a:t>: </a:t>
            </a:r>
            <a:r>
              <a:rPr lang="en-US" sz="1300" b="0" i="0" dirty="0">
                <a:solidFill>
                  <a:srgbClr val="000000"/>
                </a:solidFill>
                <a:latin typeface="Arial"/>
                <a:hlinkClick r:id="rId6"/>
              </a:rPr>
              <a:t>http://</a:t>
            </a:r>
            <a:r>
              <a:rPr lang="en-US" sz="1300" b="0" i="0" dirty="0" smtClean="0">
                <a:solidFill>
                  <a:srgbClr val="000000"/>
                </a:solidFill>
                <a:latin typeface="Arial"/>
                <a:hlinkClick r:id="rId6"/>
              </a:rPr>
              <a:t>www.sdn.sap.com/irj/sdn/nw-portalandcollaboration</a:t>
            </a:r>
            <a:r>
              <a:rPr lang="en-US" sz="1300" b="0" i="0" dirty="0" smtClean="0">
                <a:solidFill>
                  <a:srgbClr val="000000"/>
                </a:solidFill>
                <a:latin typeface="Arial"/>
              </a:rPr>
              <a:t> </a:t>
            </a:r>
            <a:r>
              <a:rPr lang="en-US" sz="1300" b="0" i="0" dirty="0">
                <a:solidFill>
                  <a:srgbClr val="000000"/>
                </a:solidFill>
                <a:latin typeface="Arial"/>
              </a:rPr>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Форумы</a:t>
            </a:r>
            <a:r>
              <a:rPr lang="en-US" sz="1300" b="0" i="0" dirty="0">
                <a:solidFill>
                  <a:srgbClr val="000000"/>
                </a:solidFill>
                <a:latin typeface="Arial"/>
              </a:rPr>
              <a:t>: </a:t>
            </a:r>
            <a:r>
              <a:rPr lang="en-US" sz="1300" b="0" i="0" dirty="0">
                <a:solidFill>
                  <a:srgbClr val="000000"/>
                </a:solidFill>
                <a:latin typeface="Arial"/>
                <a:hlinkClick r:id="rId7"/>
              </a:rPr>
              <a:t>http://forums.sdn.sap.com/index.jspa#2</a:t>
            </a:r>
            <a:r>
              <a:rPr lang="en-US" sz="1300" b="0" i="0" dirty="0">
                <a:solidFill>
                  <a:srgbClr val="000000"/>
                </a:solidFill>
                <a:latin typeface="Arial"/>
              </a:rPr>
              <a:t>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Блоги</a:t>
            </a:r>
            <a:r>
              <a:rPr lang="en-US" sz="1300" b="0" i="0" dirty="0">
                <a:solidFill>
                  <a:srgbClr val="000000"/>
                </a:solidFill>
                <a:latin typeface="Arial"/>
              </a:rPr>
              <a:t>: </a:t>
            </a:r>
            <a:r>
              <a:rPr lang="en-US" sz="1300" b="0" i="0" dirty="0">
                <a:solidFill>
                  <a:srgbClr val="000000"/>
                </a:solidFill>
                <a:latin typeface="Arial"/>
                <a:hlinkClick r:id="rId8"/>
              </a:rPr>
              <a:t>https://</a:t>
            </a:r>
            <a:r>
              <a:rPr lang="en-US" sz="1300" b="0" i="0" dirty="0" smtClean="0">
                <a:solidFill>
                  <a:srgbClr val="000000"/>
                </a:solidFill>
                <a:latin typeface="Arial"/>
                <a:hlinkClick r:id="rId8"/>
              </a:rPr>
              <a:t>weblogs.sdn.sap.com/pub/q/weblogs_by_topic#22</a:t>
            </a:r>
            <a:r>
              <a:rPr lang="en-US" sz="1300" b="0" i="0" dirty="0" smtClean="0">
                <a:solidFill>
                  <a:srgbClr val="000000"/>
                </a:solidFill>
                <a:latin typeface="Arial"/>
              </a:rPr>
              <a:t> </a:t>
            </a:r>
            <a:endParaRPr lang="en-US" sz="1300" b="0" i="0" dirty="0">
              <a:solidFill>
                <a:srgbClr val="000000"/>
              </a:solidFill>
              <a:latin typeface="Arial"/>
            </a:endParaRPr>
          </a:p>
          <a:p>
            <a:pPr marL="0" indent="0" algn="l" defTabSz="914400">
              <a:spcBef>
                <a:spcPts val="1200"/>
              </a:spcBef>
              <a:buNone/>
            </a:pPr>
            <a:r>
              <a:rPr lang="en-US" sz="1300" b="1" i="0" dirty="0" err="1">
                <a:solidFill>
                  <a:srgbClr val="0070C0"/>
                </a:solidFill>
                <a:latin typeface="Arial"/>
                <a:ea typeface="Arial Unicode MS"/>
                <a:cs typeface="Arial Unicode MS"/>
              </a:rPr>
              <a:t>Руководители</a:t>
            </a:r>
            <a:r>
              <a:rPr lang="en-US" sz="1300" b="1" i="0" dirty="0">
                <a:solidFill>
                  <a:srgbClr val="0070C0"/>
                </a:solidFill>
                <a:latin typeface="Arial"/>
                <a:ea typeface="Arial Unicode MS"/>
                <a:cs typeface="Arial Unicode MS"/>
              </a:rPr>
              <a:t> </a:t>
            </a:r>
            <a:r>
              <a:rPr lang="en-US" sz="1300" b="1" i="0" dirty="0" err="1">
                <a:solidFill>
                  <a:srgbClr val="0070C0"/>
                </a:solidFill>
                <a:latin typeface="Arial"/>
                <a:ea typeface="Arial Unicode MS"/>
                <a:cs typeface="Arial Unicode MS"/>
              </a:rPr>
              <a:t>проектов</a:t>
            </a:r>
            <a:r>
              <a:rPr lang="en-US" sz="1300" b="0" i="0" dirty="0">
                <a:solidFill>
                  <a:srgbClr val="000000"/>
                </a:solidFill>
                <a:latin typeface="Arial"/>
              </a:rPr>
              <a:t/>
            </a:r>
            <a:br>
              <a:rPr lang="en-US" sz="1300" b="0" i="0" dirty="0">
                <a:solidFill>
                  <a:srgbClr val="000000"/>
                </a:solidFill>
                <a:latin typeface="Arial"/>
              </a:rPr>
            </a:br>
            <a:r>
              <a:rPr lang="en-US" sz="1300" b="0" i="0" dirty="0" err="1">
                <a:solidFill>
                  <a:srgbClr val="000000"/>
                </a:solidFill>
                <a:latin typeface="Arial"/>
              </a:rPr>
              <a:t>Подробности</a:t>
            </a:r>
            <a:r>
              <a:rPr lang="en-US" sz="1300" b="0" i="0" dirty="0">
                <a:solidFill>
                  <a:srgbClr val="000000"/>
                </a:solidFill>
                <a:latin typeface="Arial"/>
              </a:rPr>
              <a:t> и </a:t>
            </a:r>
            <a:r>
              <a:rPr lang="en-US" sz="1300" b="0" i="0" dirty="0" err="1">
                <a:solidFill>
                  <a:srgbClr val="000000"/>
                </a:solidFill>
                <a:latin typeface="Arial"/>
              </a:rPr>
              <a:t>руководства</a:t>
            </a:r>
            <a:r>
              <a:rPr lang="en-US" sz="1300" b="0" i="0" dirty="0">
                <a:solidFill>
                  <a:srgbClr val="000000"/>
                </a:solidFill>
                <a:latin typeface="Arial"/>
              </a:rPr>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информация</a:t>
            </a:r>
            <a:r>
              <a:rPr lang="en-US" sz="1300" b="0" i="0" dirty="0">
                <a:solidFill>
                  <a:srgbClr val="000000"/>
                </a:solidFill>
                <a:latin typeface="Arial"/>
              </a:rPr>
              <a:t> о </a:t>
            </a:r>
            <a:r>
              <a:rPr lang="en-US" sz="1300" b="0" i="0" dirty="0" err="1">
                <a:solidFill>
                  <a:srgbClr val="000000"/>
                </a:solidFill>
                <a:latin typeface="Arial"/>
              </a:rPr>
              <a:t>версиях</a:t>
            </a:r>
            <a:r>
              <a:rPr lang="en-US" sz="1300" b="0" i="0" dirty="0">
                <a:solidFill>
                  <a:srgbClr val="000000"/>
                </a:solidFill>
                <a:latin typeface="Arial"/>
              </a:rPr>
              <a:t> и </a:t>
            </a:r>
            <a:r>
              <a:rPr lang="en-US" sz="1300" b="0" i="0" dirty="0" err="1">
                <a:solidFill>
                  <a:srgbClr val="000000"/>
                </a:solidFill>
                <a:latin typeface="Arial"/>
              </a:rPr>
              <a:t>документация</a:t>
            </a:r>
            <a:r>
              <a:rPr lang="en-US" sz="1300" b="0" i="0" dirty="0">
                <a:solidFill>
                  <a:srgbClr val="000000"/>
                </a:solidFill>
                <a:latin typeface="Arial"/>
              </a:rPr>
              <a:t>: </a:t>
            </a:r>
            <a:r>
              <a:rPr lang="en-US" sz="1300" b="0" i="0" dirty="0">
                <a:solidFill>
                  <a:srgbClr val="000000"/>
                </a:solidFill>
                <a:latin typeface="Arial"/>
                <a:hlinkClick r:id="rId9"/>
              </a:rPr>
              <a:t>http://help.sap.com</a:t>
            </a:r>
            <a:r>
              <a:rPr lang="en-US" sz="1300" b="0" i="0" dirty="0">
                <a:solidFill>
                  <a:srgbClr val="000000"/>
                </a:solidFill>
                <a:latin typeface="Arial"/>
              </a:rPr>
              <a:t> &gt; SAP </a:t>
            </a:r>
            <a:r>
              <a:rPr lang="en-US" sz="1300" b="0" i="0" dirty="0" err="1">
                <a:solidFill>
                  <a:srgbClr val="000000"/>
                </a:solidFill>
                <a:latin typeface="Arial"/>
              </a:rPr>
              <a:t>NetWeaver</a:t>
            </a:r>
            <a:r>
              <a:rPr lang="en-US" sz="1300" b="0" i="0" dirty="0">
                <a:solidFill>
                  <a:srgbClr val="000000"/>
                </a:solidFill>
                <a:latin typeface="Arial"/>
              </a:rPr>
              <a:t>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Брошюра</a:t>
            </a:r>
            <a:r>
              <a:rPr lang="en-US" sz="1300" b="0" i="0" dirty="0">
                <a:solidFill>
                  <a:srgbClr val="000000"/>
                </a:solidFill>
                <a:latin typeface="Arial"/>
              </a:rPr>
              <a:t> о </a:t>
            </a:r>
            <a:r>
              <a:rPr lang="en-US" sz="1300" b="0" i="0" dirty="0" err="1">
                <a:solidFill>
                  <a:srgbClr val="000000"/>
                </a:solidFill>
                <a:latin typeface="Arial"/>
              </a:rPr>
              <a:t>выпусках</a:t>
            </a:r>
            <a:r>
              <a:rPr lang="en-US" sz="1300" b="0" i="0" dirty="0">
                <a:solidFill>
                  <a:srgbClr val="000000"/>
                </a:solidFill>
                <a:latin typeface="Arial"/>
              </a:rPr>
              <a:t> SAP: </a:t>
            </a:r>
            <a:r>
              <a:rPr lang="en-US" sz="1300" b="0" i="0" dirty="0">
                <a:solidFill>
                  <a:srgbClr val="000000"/>
                </a:solidFill>
                <a:latin typeface="Arial"/>
                <a:hlinkClick r:id="rId10"/>
              </a:rPr>
              <a:t>http://service.sap.com/releasestrategy</a:t>
            </a:r>
            <a:r>
              <a:rPr lang="en-US" sz="1300" b="0" i="0" dirty="0">
                <a:solidFill>
                  <a:srgbClr val="000000"/>
                </a:solidFill>
                <a:latin typeface="Arial"/>
              </a:rPr>
              <a:t> </a:t>
            </a:r>
          </a:p>
          <a:p>
            <a:pPr marL="0" indent="0" algn="l" defTabSz="914400">
              <a:spcBef>
                <a:spcPts val="1200"/>
              </a:spcBef>
              <a:buNone/>
            </a:pPr>
            <a:r>
              <a:rPr lang="en-US" sz="1300" b="1" i="0" dirty="0" err="1">
                <a:solidFill>
                  <a:srgbClr val="0070C0"/>
                </a:solidFill>
                <a:latin typeface="Arial"/>
                <a:ea typeface="Arial Unicode MS"/>
                <a:cs typeface="Arial Unicode MS"/>
              </a:rPr>
              <a:t>Партнёры</a:t>
            </a:r>
            <a:r>
              <a:rPr lang="en-US" sz="1300" b="0" i="0" dirty="0">
                <a:solidFill>
                  <a:srgbClr val="000000"/>
                </a:solidFill>
                <a:latin typeface="Arial"/>
              </a:rPr>
              <a:t/>
            </a:r>
            <a:br>
              <a:rPr lang="en-US" sz="1300" b="0" i="0" dirty="0">
                <a:solidFill>
                  <a:srgbClr val="000000"/>
                </a:solidFill>
                <a:latin typeface="Arial"/>
              </a:rPr>
            </a:br>
            <a:r>
              <a:rPr lang="en-US" sz="1300" b="0" i="0" dirty="0" err="1">
                <a:solidFill>
                  <a:srgbClr val="000000"/>
                </a:solidFill>
                <a:latin typeface="Arial"/>
              </a:rPr>
              <a:t>Комплексные</a:t>
            </a:r>
            <a:r>
              <a:rPr lang="en-US" sz="1300" b="0" i="0" dirty="0">
                <a:solidFill>
                  <a:srgbClr val="000000"/>
                </a:solidFill>
                <a:latin typeface="Arial"/>
              </a:rPr>
              <a:t> </a:t>
            </a:r>
            <a:r>
              <a:rPr lang="en-US" sz="1300" b="0" i="0" dirty="0" err="1">
                <a:solidFill>
                  <a:srgbClr val="000000"/>
                </a:solidFill>
                <a:latin typeface="Arial"/>
              </a:rPr>
              <a:t>решения</a:t>
            </a:r>
            <a:r>
              <a:rPr lang="en-US" sz="1300" b="0" i="0" dirty="0">
                <a:solidFill>
                  <a:srgbClr val="000000"/>
                </a:solidFill>
                <a:latin typeface="Arial"/>
              </a:rPr>
              <a:t> </a:t>
            </a:r>
            <a:r>
              <a:rPr lang="en-US" sz="1300" b="0" i="0" dirty="0" err="1">
                <a:solidFill>
                  <a:srgbClr val="000000"/>
                </a:solidFill>
                <a:latin typeface="Arial"/>
              </a:rPr>
              <a:t>от</a:t>
            </a:r>
            <a:r>
              <a:rPr lang="en-US" sz="1300" b="0" i="0" dirty="0">
                <a:solidFill>
                  <a:srgbClr val="000000"/>
                </a:solidFill>
                <a:latin typeface="Arial"/>
              </a:rPr>
              <a:t> </a:t>
            </a:r>
            <a:r>
              <a:rPr lang="en-US" sz="1300" b="0" i="0" dirty="0" err="1">
                <a:solidFill>
                  <a:srgbClr val="000000"/>
                </a:solidFill>
                <a:latin typeface="Arial"/>
              </a:rPr>
              <a:t>партнёров</a:t>
            </a:r>
            <a:r>
              <a:rPr lang="en-US" sz="1300" b="0" i="0" dirty="0">
                <a:solidFill>
                  <a:srgbClr val="000000"/>
                </a:solidFill>
                <a:latin typeface="Arial"/>
              </a:rPr>
              <a:t/>
            </a:r>
            <a:br>
              <a:rPr lang="en-US" sz="1300" b="0" i="0" dirty="0">
                <a:solidFill>
                  <a:srgbClr val="000000"/>
                </a:solidFill>
                <a:latin typeface="Arial"/>
              </a:rPr>
            </a:br>
            <a:r>
              <a:rPr lang="en-US" sz="1300" b="0" i="0" dirty="0">
                <a:solidFill>
                  <a:srgbClr val="000000"/>
                </a:solidFill>
                <a:latin typeface="Arial"/>
              </a:rPr>
              <a:t>- Partner Portal: </a:t>
            </a:r>
            <a:r>
              <a:rPr lang="en-US" sz="1300" b="0" i="0" dirty="0">
                <a:solidFill>
                  <a:srgbClr val="000000"/>
                </a:solidFill>
                <a:latin typeface="Arial"/>
                <a:hlinkClick r:id="rId11"/>
              </a:rPr>
              <a:t>https://</a:t>
            </a:r>
            <a:r>
              <a:rPr lang="en-US" sz="1300" b="0" i="0" dirty="0" smtClean="0">
                <a:solidFill>
                  <a:srgbClr val="000000"/>
                </a:solidFill>
                <a:latin typeface="Arial"/>
                <a:hlinkClick r:id="rId11"/>
              </a:rPr>
              <a:t>service.sap.com/partnerportal/products</a:t>
            </a:r>
            <a:r>
              <a:rPr lang="en-US" sz="1300" b="0" i="0" dirty="0" smtClean="0">
                <a:solidFill>
                  <a:srgbClr val="000000"/>
                </a:solidFill>
                <a:latin typeface="Arial"/>
              </a:rPr>
              <a:t> </a:t>
            </a:r>
            <a:r>
              <a:rPr lang="en-US" sz="1300" b="0" i="0" dirty="0">
                <a:solidFill>
                  <a:srgbClr val="000000"/>
                </a:solidFill>
                <a:latin typeface="Arial"/>
              </a:rPr>
              <a:t/>
            </a:r>
            <a:br>
              <a:rPr lang="en-US" sz="1300" b="0" i="0" dirty="0">
                <a:solidFill>
                  <a:srgbClr val="000000"/>
                </a:solidFill>
                <a:latin typeface="Arial"/>
              </a:rPr>
            </a:br>
            <a:r>
              <a:rPr lang="en-US" sz="1300" b="0" i="0" dirty="0">
                <a:solidFill>
                  <a:srgbClr val="000000"/>
                </a:solidFill>
                <a:latin typeface="Arial"/>
              </a:rPr>
              <a:t>- </a:t>
            </a:r>
            <a:r>
              <a:rPr lang="en-US" sz="1300" b="0" i="0" dirty="0" err="1">
                <a:solidFill>
                  <a:srgbClr val="000000"/>
                </a:solidFill>
                <a:latin typeface="Arial"/>
              </a:rPr>
              <a:t>Решения</a:t>
            </a:r>
            <a:r>
              <a:rPr lang="en-US" sz="1300" b="0" i="0" dirty="0">
                <a:solidFill>
                  <a:srgbClr val="000000"/>
                </a:solidFill>
                <a:latin typeface="Arial"/>
              </a:rPr>
              <a:t> в SAP </a:t>
            </a:r>
            <a:r>
              <a:rPr lang="en-US" sz="1300" b="0" i="0" dirty="0" err="1">
                <a:solidFill>
                  <a:srgbClr val="000000"/>
                </a:solidFill>
                <a:latin typeface="Arial"/>
              </a:rPr>
              <a:t>EcoHub</a:t>
            </a:r>
            <a:r>
              <a:rPr lang="en-US" sz="1300" b="0" i="0" dirty="0">
                <a:solidFill>
                  <a:srgbClr val="000000"/>
                </a:solidFill>
                <a:latin typeface="Arial"/>
              </a:rPr>
              <a:t>: </a:t>
            </a:r>
            <a:r>
              <a:rPr lang="en-US" sz="1300" b="0" i="0" dirty="0">
                <a:solidFill>
                  <a:srgbClr val="000000"/>
                </a:solidFill>
                <a:latin typeface="Arial"/>
                <a:hlinkClick r:id="rId12"/>
              </a:rPr>
              <a:t>http://ecohub.sdn.sap.com</a:t>
            </a:r>
            <a:r>
              <a:rPr lang="en-US" sz="1300" b="0" i="0" dirty="0">
                <a:solidFill>
                  <a:srgbClr val="000000"/>
                </a:solidFill>
                <a:latin typeface="Arial"/>
              </a:rPr>
              <a:t> </a:t>
            </a:r>
          </a:p>
        </p:txBody>
      </p:sp>
      <p:pic>
        <p:nvPicPr>
          <p:cNvPr id="4" name="Picture 3"/>
          <p:cNvPicPr>
            <a:picLocks noChangeAspect="1" noChangeArrowheads="1"/>
          </p:cNvPicPr>
          <p:nvPr/>
        </p:nvPicPr>
        <p:blipFill>
          <a:blip r:embed="rId13" cstate="screen"/>
          <a:srcRect r="20185"/>
          <a:stretch>
            <a:fillRect/>
          </a:stretch>
        </p:blipFill>
        <p:spPr bwMode="auto">
          <a:xfrm flipH="1">
            <a:off x="327102" y="1638300"/>
            <a:ext cx="2646557" cy="4774521"/>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Спасибо за внимание!</a:t>
            </a:r>
          </a:p>
        </p:txBody>
      </p:sp>
      <p:sp>
        <p:nvSpPr>
          <p:cNvPr id="3" name="Text Placeholder 2"/>
          <p:cNvSpPr>
            <a:spLocks noGrp="1"/>
          </p:cNvSpPr>
          <p:nvPr>
            <p:ph type="body" sz="quarter" idx="10"/>
          </p:nvPr>
        </p:nvSpPr>
        <p:spPr/>
        <p:txBody>
          <a:bodyPr/>
          <a:lstStyle/>
          <a:p>
            <a:pPr marL="0" indent="0" algn="l" defTabSz="914400">
              <a:spcBef>
                <a:spcPts val="1620"/>
              </a:spcBef>
              <a:buNone/>
            </a:pPr>
            <a:r>
              <a:rPr lang="en-US" sz="1600" b="0" i="0">
                <a:solidFill>
                  <a:srgbClr val="000000"/>
                </a:solidFill>
                <a:latin typeface="Arial"/>
                <a:ea typeface="+mn-ea"/>
                <a:cs typeface="+mn-cs"/>
              </a:rPr>
              <a:t>Управление продуктами,</a:t>
            </a:r>
          </a:p>
          <a:p>
            <a:pPr marL="0" indent="0" algn="l" defTabSz="914400">
              <a:spcBef>
                <a:spcPts val="1620"/>
              </a:spcBef>
              <a:buNone/>
            </a:pPr>
            <a:r>
              <a:rPr lang="en-US" sz="1600" b="0" i="0">
                <a:solidFill>
                  <a:srgbClr val="000000"/>
                </a:solidFill>
                <a:latin typeface="Arial"/>
                <a:ea typeface="+mn-ea"/>
                <a:cs typeface="+mn-cs"/>
              </a:rPr>
              <a:t>SAP «Портал предприятия» и корпоративные рабочие пространства</a:t>
            </a:r>
          </a:p>
          <a:p>
            <a:pPr marL="0" indent="0" algn="l" defTabSz="914400">
              <a:spcBef>
                <a:spcPts val="1620"/>
              </a:spcBef>
              <a:buNone/>
            </a:pPr>
            <a:r>
              <a:rPr lang="en-US" sz="1600" b="0" i="0">
                <a:solidFill>
                  <a:srgbClr val="000000"/>
                </a:solidFill>
                <a:latin typeface="Arial"/>
                <a:ea typeface="+mn-ea"/>
                <a:cs typeface="+mn-cs"/>
                <a:hlinkClick r:id="rId3"/>
              </a:rPr>
              <a:t>sapportal@sap.com</a:t>
            </a:r>
            <a:r>
              <a:rPr lang="en-US" sz="1600" b="0" i="0">
                <a:solidFill>
                  <a:srgbClr val="000000"/>
                </a:solidFill>
                <a:latin typeface="Arial"/>
                <a:ea typeface="+mn-ea"/>
                <a:cs typeface="+mn-cs"/>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Приложение</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defTabSz="914400">
              <a:spcBef>
                <a:spcPts val="0"/>
              </a:spcBef>
              <a:buNone/>
            </a:pPr>
            <a:r>
              <a:rPr lang="en-US" sz="2400" b="0" i="0">
                <a:solidFill>
                  <a:srgbClr val="666666"/>
                </a:solidFill>
                <a:latin typeface="Arial"/>
                <a:ea typeface="+mj-ea"/>
                <a:cs typeface="+mj-cs"/>
              </a:rPr>
              <a:t>Вопросы перехода с платформы «Портал предприятия» SAP 7.0 на версию 7.3</a:t>
            </a:r>
          </a:p>
        </p:txBody>
      </p:sp>
      <p:sp>
        <p:nvSpPr>
          <p:cNvPr id="49" name="Text Placeholder 48"/>
          <p:cNvSpPr>
            <a:spLocks noGrp="1"/>
          </p:cNvSpPr>
          <p:nvPr>
            <p:ph type="body" sz="quarter" idx="10"/>
          </p:nvPr>
        </p:nvSpPr>
        <p:spPr>
          <a:xfrm>
            <a:off x="324000" y="1284195"/>
            <a:ext cx="8820000" cy="1307383"/>
          </a:xfrm>
          <a:prstGeom prst="rect">
            <a:avLst/>
          </a:prstGeom>
        </p:spPr>
        <p:txBody>
          <a:bodyPr/>
          <a:lstStyle/>
          <a:p>
            <a:pPr marL="173736" indent="-173736" algn="l" defTabSz="914400">
              <a:spcBef>
                <a:spcPts val="0"/>
              </a:spcBef>
              <a:buClr>
                <a:srgbClr val="FFC000"/>
              </a:buClr>
              <a:buSzPct val="100000"/>
              <a:buFont typeface="Wingdings"/>
              <a:buChar char="§"/>
            </a:pPr>
            <a:r>
              <a:rPr lang="en-US" sz="1300" b="0" i="0" dirty="0" err="1">
                <a:solidFill>
                  <a:srgbClr val="000000"/>
                </a:solidFill>
                <a:latin typeface="Arial"/>
              </a:rPr>
              <a:t>Обновление</a:t>
            </a:r>
            <a:r>
              <a:rPr lang="en-US" sz="1300" b="0" i="0" dirty="0">
                <a:solidFill>
                  <a:srgbClr val="000000"/>
                </a:solidFill>
                <a:latin typeface="Arial"/>
              </a:rPr>
              <a:t> </a:t>
            </a:r>
            <a:r>
              <a:rPr lang="en-US" sz="1300" b="0" i="0" dirty="0" err="1">
                <a:solidFill>
                  <a:srgbClr val="000000"/>
                </a:solidFill>
                <a:latin typeface="Arial"/>
              </a:rPr>
              <a:t>всей</a:t>
            </a:r>
            <a:r>
              <a:rPr lang="en-US" sz="1300" b="0" i="0" dirty="0">
                <a:solidFill>
                  <a:srgbClr val="000000"/>
                </a:solidFill>
                <a:latin typeface="Arial"/>
              </a:rPr>
              <a:t> </a:t>
            </a:r>
            <a:r>
              <a:rPr lang="en-US" sz="1300" b="0" i="0" dirty="0" err="1">
                <a:solidFill>
                  <a:srgbClr val="000000"/>
                </a:solidFill>
                <a:latin typeface="Arial"/>
              </a:rPr>
              <a:t>инфраструктуры</a:t>
            </a:r>
            <a:r>
              <a:rPr lang="en-US" sz="1300" b="0" i="0" dirty="0">
                <a:solidFill>
                  <a:srgbClr val="000000"/>
                </a:solidFill>
                <a:latin typeface="Arial"/>
              </a:rPr>
              <a:t> </a:t>
            </a:r>
            <a:r>
              <a:rPr lang="en-US" sz="1300" b="0" i="0" dirty="0" err="1">
                <a:solidFill>
                  <a:srgbClr val="000000"/>
                </a:solidFill>
                <a:latin typeface="Arial"/>
              </a:rPr>
              <a:t>портала</a:t>
            </a:r>
            <a:r>
              <a:rPr lang="en-US" sz="1300" b="0" i="0" dirty="0">
                <a:solidFill>
                  <a:srgbClr val="000000"/>
                </a:solidFill>
                <a:latin typeface="Arial"/>
              </a:rPr>
              <a:t> </a:t>
            </a:r>
            <a:r>
              <a:rPr lang="en-US" sz="1300" b="0" i="0" dirty="0" err="1">
                <a:solidFill>
                  <a:srgbClr val="000000"/>
                </a:solidFill>
                <a:latin typeface="Arial"/>
              </a:rPr>
              <a:t>затрагивает</a:t>
            </a:r>
            <a:r>
              <a:rPr lang="en-US" sz="1300" b="0" i="0" dirty="0">
                <a:solidFill>
                  <a:srgbClr val="000000"/>
                </a:solidFill>
                <a:latin typeface="Arial"/>
              </a:rPr>
              <a:t> </a:t>
            </a:r>
            <a:r>
              <a:rPr lang="en-US" sz="1300" b="0" i="0" dirty="0" err="1">
                <a:solidFill>
                  <a:srgbClr val="000000"/>
                </a:solidFill>
                <a:latin typeface="Arial"/>
              </a:rPr>
              <a:t>различные</a:t>
            </a:r>
            <a:r>
              <a:rPr lang="en-US" sz="1300" b="0" i="0" dirty="0">
                <a:solidFill>
                  <a:srgbClr val="000000"/>
                </a:solidFill>
                <a:latin typeface="Arial"/>
              </a:rPr>
              <a:t> </a:t>
            </a:r>
            <a:r>
              <a:rPr lang="en-US" sz="1300" b="0" i="0" dirty="0" err="1">
                <a:solidFill>
                  <a:srgbClr val="000000"/>
                </a:solidFill>
                <a:latin typeface="Arial"/>
              </a:rPr>
              <a:t>компоненты</a:t>
            </a:r>
            <a:r>
              <a:rPr lang="en-US" sz="1300" b="0" i="0" dirty="0">
                <a:solidFill>
                  <a:srgbClr val="000000"/>
                </a:solidFill>
                <a:latin typeface="Arial"/>
              </a:rPr>
              <a:t> SAP </a:t>
            </a:r>
            <a:r>
              <a:rPr lang="en-US" sz="1300" b="0" i="0" dirty="0" err="1">
                <a:solidFill>
                  <a:srgbClr val="000000"/>
                </a:solidFill>
                <a:latin typeface="Arial"/>
              </a:rPr>
              <a:t>NetWeaver</a:t>
            </a:r>
            <a:endParaRPr lang="en-US" sz="1300" b="0" i="0" dirty="0">
              <a:solidFill>
                <a:srgbClr val="000000"/>
              </a:solidFill>
              <a:latin typeface="Arial"/>
            </a:endParaRPr>
          </a:p>
          <a:p>
            <a:pPr marL="173736" indent="-173736" algn="l" defTabSz="914400">
              <a:spcBef>
                <a:spcPts val="0"/>
              </a:spcBef>
              <a:buClr>
                <a:srgbClr val="FFC000"/>
              </a:buClr>
              <a:buSzPct val="100000"/>
              <a:buFont typeface="Wingdings"/>
              <a:buChar char="§"/>
            </a:pPr>
            <a:r>
              <a:rPr lang="en-US" sz="1300" b="0" i="0" dirty="0">
                <a:solidFill>
                  <a:srgbClr val="000000"/>
                </a:solidFill>
                <a:latin typeface="Arial"/>
              </a:rPr>
              <a:t>SAP </a:t>
            </a:r>
            <a:r>
              <a:rPr lang="en-US" sz="1300" b="0" i="0" dirty="0" err="1">
                <a:solidFill>
                  <a:srgbClr val="000000"/>
                </a:solidFill>
                <a:latin typeface="Arial"/>
              </a:rPr>
              <a:t>предлагает</a:t>
            </a:r>
            <a:r>
              <a:rPr lang="en-US" sz="1300" b="0" i="0" dirty="0">
                <a:solidFill>
                  <a:srgbClr val="000000"/>
                </a:solidFill>
                <a:latin typeface="Arial"/>
              </a:rPr>
              <a:t> </a:t>
            </a:r>
            <a:r>
              <a:rPr lang="en-US" sz="1300" b="0" i="0" dirty="0" err="1">
                <a:solidFill>
                  <a:srgbClr val="000000"/>
                </a:solidFill>
                <a:latin typeface="Arial"/>
              </a:rPr>
              <a:t>комплексные</a:t>
            </a:r>
            <a:r>
              <a:rPr lang="en-US" sz="1300" b="0" i="0" dirty="0">
                <a:solidFill>
                  <a:srgbClr val="000000"/>
                </a:solidFill>
                <a:latin typeface="Arial"/>
              </a:rPr>
              <a:t> </a:t>
            </a:r>
            <a:r>
              <a:rPr lang="en-US" sz="1300" b="0" i="0" dirty="0" err="1">
                <a:solidFill>
                  <a:srgbClr val="000000"/>
                </a:solidFill>
                <a:latin typeface="Arial"/>
              </a:rPr>
              <a:t>инструменты</a:t>
            </a:r>
            <a:r>
              <a:rPr lang="en-US" sz="1300" b="0" i="0" dirty="0">
                <a:solidFill>
                  <a:srgbClr val="000000"/>
                </a:solidFill>
                <a:latin typeface="Arial"/>
              </a:rPr>
              <a:t>, </a:t>
            </a:r>
            <a:r>
              <a:rPr lang="en-US" sz="1300" b="0" i="0" dirty="0" err="1">
                <a:solidFill>
                  <a:srgbClr val="000000"/>
                </a:solidFill>
                <a:latin typeface="Arial"/>
              </a:rPr>
              <a:t>документацию</a:t>
            </a:r>
            <a:r>
              <a:rPr lang="en-US" sz="1300" b="0" i="0" dirty="0">
                <a:solidFill>
                  <a:srgbClr val="000000"/>
                </a:solidFill>
                <a:latin typeface="Arial"/>
              </a:rPr>
              <a:t> и </a:t>
            </a:r>
            <a:r>
              <a:rPr lang="en-US" sz="1300" b="0" i="0" dirty="0" err="1">
                <a:solidFill>
                  <a:srgbClr val="000000"/>
                </a:solidFill>
                <a:latin typeface="Arial"/>
              </a:rPr>
              <a:t>услуги</a:t>
            </a:r>
            <a:r>
              <a:rPr lang="en-US" sz="1300" b="0" i="0" dirty="0">
                <a:solidFill>
                  <a:srgbClr val="000000"/>
                </a:solidFill>
                <a:latin typeface="Arial"/>
              </a:rPr>
              <a:t> </a:t>
            </a:r>
            <a:r>
              <a:rPr lang="en-US" sz="1300" b="0" i="0" dirty="0" err="1">
                <a:solidFill>
                  <a:srgbClr val="000000"/>
                </a:solidFill>
                <a:latin typeface="Arial"/>
              </a:rPr>
              <a:t>консалтинга</a:t>
            </a:r>
            <a:r>
              <a:rPr lang="en-US" sz="1300" b="0" i="0" dirty="0">
                <a:solidFill>
                  <a:srgbClr val="000000"/>
                </a:solidFill>
                <a:latin typeface="Arial"/>
              </a:rPr>
              <a:t> </a:t>
            </a:r>
            <a:r>
              <a:rPr lang="ru-RU" sz="1300" b="0" i="0" dirty="0" smtClean="0">
                <a:solidFill>
                  <a:srgbClr val="000000"/>
                </a:solidFill>
                <a:latin typeface="Arial"/>
              </a:rPr>
              <a:t>В</a:t>
            </a:r>
            <a:r>
              <a:rPr lang="en-US" sz="1300" b="0" i="0" dirty="0" err="1" smtClean="0">
                <a:solidFill>
                  <a:srgbClr val="000000"/>
                </a:solidFill>
                <a:latin typeface="Arial"/>
              </a:rPr>
              <a:t>ам</a:t>
            </a:r>
            <a:r>
              <a:rPr lang="en-US" sz="1300" b="0" i="0" dirty="0" smtClean="0">
                <a:solidFill>
                  <a:srgbClr val="000000"/>
                </a:solidFill>
                <a:latin typeface="Arial"/>
              </a:rPr>
              <a:t> </a:t>
            </a:r>
            <a:r>
              <a:rPr lang="en-US" sz="1300" b="0" i="0" dirty="0">
                <a:solidFill>
                  <a:srgbClr val="000000"/>
                </a:solidFill>
                <a:latin typeface="Arial"/>
              </a:rPr>
              <a:t>в </a:t>
            </a:r>
            <a:r>
              <a:rPr lang="en-US" sz="1300" b="0" i="0" dirty="0" err="1">
                <a:solidFill>
                  <a:srgbClr val="000000"/>
                </a:solidFill>
                <a:latin typeface="Arial"/>
              </a:rPr>
              <a:t>поддержку</a:t>
            </a:r>
            <a:endParaRPr lang="en-US" sz="1300" b="0" i="0" dirty="0">
              <a:solidFill>
                <a:srgbClr val="000000"/>
              </a:solidFill>
              <a:latin typeface="Arial"/>
            </a:endParaRPr>
          </a:p>
          <a:p>
            <a:pPr marL="173736" indent="-173736" algn="l" defTabSz="914400">
              <a:spcBef>
                <a:spcPts val="0"/>
              </a:spcBef>
              <a:buClr>
                <a:srgbClr val="FFC000"/>
              </a:buClr>
              <a:buSzPct val="100000"/>
              <a:buFont typeface="Wingdings"/>
              <a:buChar char="§"/>
            </a:pPr>
            <a:r>
              <a:rPr lang="en-US" sz="1300" b="0" i="0" dirty="0" err="1">
                <a:solidFill>
                  <a:srgbClr val="000000"/>
                </a:solidFill>
                <a:latin typeface="Arial"/>
              </a:rPr>
              <a:t>Общая</a:t>
            </a:r>
            <a:r>
              <a:rPr lang="en-US" sz="1300" b="0" i="0" dirty="0">
                <a:solidFill>
                  <a:srgbClr val="000000"/>
                </a:solidFill>
                <a:latin typeface="Arial"/>
              </a:rPr>
              <a:t> </a:t>
            </a:r>
            <a:r>
              <a:rPr lang="en-US" sz="1300" b="0" i="0" dirty="0" err="1">
                <a:solidFill>
                  <a:srgbClr val="000000"/>
                </a:solidFill>
                <a:latin typeface="Arial"/>
              </a:rPr>
              <a:t>процедура</a:t>
            </a:r>
            <a:endParaRPr lang="en-US" sz="1300" b="0" i="0" dirty="0">
              <a:solidFill>
                <a:srgbClr val="000000"/>
              </a:solidFill>
              <a:latin typeface="Arial"/>
            </a:endParaRPr>
          </a:p>
          <a:p>
            <a:pPr marL="448056" lvl="2" indent="-173736" algn="l">
              <a:spcBef>
                <a:spcPts val="0"/>
              </a:spcBef>
              <a:buSzPct val="80000"/>
              <a:buFont typeface="Wingdings"/>
              <a:buChar char="§"/>
            </a:pPr>
            <a:r>
              <a:rPr lang="en-US" sz="1300" b="0" i="0" dirty="0" err="1"/>
              <a:t>Миграция</a:t>
            </a:r>
            <a:r>
              <a:rPr lang="en-US" sz="1300" b="0" i="0" dirty="0"/>
              <a:t> БД/ОС с 32-битных </a:t>
            </a:r>
            <a:r>
              <a:rPr lang="en-US" sz="1300" b="0" i="0" dirty="0" err="1"/>
              <a:t>на</a:t>
            </a:r>
            <a:r>
              <a:rPr lang="en-US" sz="1300" b="0" i="0" dirty="0"/>
              <a:t> 64-битные </a:t>
            </a:r>
            <a:r>
              <a:rPr lang="en-US" sz="1300" b="0" i="0" dirty="0" err="1"/>
              <a:t>версии</a:t>
            </a:r>
            <a:r>
              <a:rPr lang="en-US" sz="1300" b="0" i="0" dirty="0"/>
              <a:t> </a:t>
            </a:r>
            <a:r>
              <a:rPr lang="en-US" sz="1300" b="0" i="0" dirty="0" err="1"/>
              <a:t>согласно</a:t>
            </a:r>
            <a:r>
              <a:rPr lang="en-US" sz="1300" b="0" i="0" dirty="0"/>
              <a:t> </a:t>
            </a:r>
            <a:r>
              <a:rPr lang="en-US" sz="1300" b="0" i="0" dirty="0" err="1"/>
              <a:t>последней</a:t>
            </a:r>
            <a:r>
              <a:rPr lang="en-US" sz="1300" b="0" i="0" dirty="0"/>
              <a:t> </a:t>
            </a:r>
            <a:r>
              <a:rPr lang="en-US" sz="1300" b="0" i="0" dirty="0" err="1"/>
              <a:t>таблице</a:t>
            </a:r>
            <a:r>
              <a:rPr lang="en-US" sz="1300" b="0" i="0" dirty="0"/>
              <a:t> </a:t>
            </a:r>
            <a:r>
              <a:rPr lang="en-US" sz="1300" b="0" i="0" dirty="0" err="1"/>
              <a:t>доступности</a:t>
            </a:r>
            <a:r>
              <a:rPr lang="en-US" sz="1300" b="0" i="0" dirty="0"/>
              <a:t> </a:t>
            </a:r>
            <a:r>
              <a:rPr lang="en-US" sz="1300" b="0" i="0" dirty="0" err="1"/>
              <a:t>платформ</a:t>
            </a:r>
            <a:r>
              <a:rPr lang="en-US" sz="1300" b="0" i="0" dirty="0"/>
              <a:t> (PAM)</a:t>
            </a:r>
          </a:p>
          <a:p>
            <a:pPr marL="448056" lvl="2" indent="-173736" algn="l">
              <a:spcBef>
                <a:spcPts val="0"/>
              </a:spcBef>
              <a:buSzPct val="80000"/>
              <a:buFont typeface="Wingdings"/>
              <a:buChar char="§"/>
            </a:pPr>
            <a:r>
              <a:rPr lang="en-US" sz="1300" b="0" i="0" dirty="0" err="1"/>
              <a:t>Обновление</a:t>
            </a:r>
            <a:r>
              <a:rPr lang="en-US" sz="1300" b="0" i="0" dirty="0"/>
              <a:t> SAP </a:t>
            </a:r>
            <a:r>
              <a:rPr lang="en-US" sz="1300" b="0" i="0" dirty="0" err="1"/>
              <a:t>NetWeaver</a:t>
            </a:r>
            <a:r>
              <a:rPr lang="en-US" sz="1300" b="0" i="0" dirty="0"/>
              <a:t> 7.0 &gt; SAP </a:t>
            </a:r>
            <a:r>
              <a:rPr lang="en-US" sz="1300" b="0" i="0" dirty="0" err="1"/>
              <a:t>NetWeaver</a:t>
            </a:r>
            <a:r>
              <a:rPr lang="en-US" sz="1300" b="0" i="0" dirty="0"/>
              <a:t> 7.3 (включая </a:t>
            </a:r>
            <a:r>
              <a:rPr lang="en-US" sz="1300" b="0" i="0" dirty="0" err="1"/>
              <a:t>автоматические</a:t>
            </a:r>
            <a:r>
              <a:rPr lang="en-US" sz="1300" b="0" i="0" dirty="0"/>
              <a:t> </a:t>
            </a:r>
            <a:r>
              <a:rPr lang="en-US" sz="1300" b="0" i="0" dirty="0" err="1"/>
              <a:t>контроллеры</a:t>
            </a:r>
            <a:r>
              <a:rPr lang="en-US" sz="1300" b="0" i="0" dirty="0"/>
              <a:t> </a:t>
            </a:r>
            <a:r>
              <a:rPr lang="en-US" sz="1300" b="0" i="0" dirty="0" err="1"/>
              <a:t>миграции</a:t>
            </a:r>
            <a:r>
              <a:rPr lang="en-US" sz="1300" b="0" i="0" dirty="0"/>
              <a:t>)</a:t>
            </a:r>
          </a:p>
          <a:p>
            <a:pPr marL="448056" lvl="2" indent="-173736" algn="l">
              <a:spcBef>
                <a:spcPts val="0"/>
              </a:spcBef>
              <a:buSzPct val="80000"/>
              <a:buFont typeface="Wingdings"/>
              <a:buChar char="§"/>
            </a:pPr>
            <a:r>
              <a:rPr lang="en-US" sz="1300" b="0" i="0" dirty="0" err="1"/>
              <a:t>Обновление</a:t>
            </a:r>
            <a:r>
              <a:rPr lang="en-US" sz="1300" b="0" i="0" dirty="0"/>
              <a:t> </a:t>
            </a:r>
            <a:r>
              <a:rPr lang="en-US" sz="1300" b="0" i="0" dirty="0" err="1"/>
              <a:t>вручную</a:t>
            </a:r>
            <a:r>
              <a:rPr lang="en-US" sz="1300" b="0" i="0" dirty="0"/>
              <a:t>/</a:t>
            </a:r>
            <a:r>
              <a:rPr lang="en-US" sz="1300" b="0" i="0" dirty="0" err="1"/>
              <a:t>миграция</a:t>
            </a:r>
            <a:r>
              <a:rPr lang="en-US" sz="1300" b="0" i="0" dirty="0"/>
              <a:t> </a:t>
            </a:r>
            <a:r>
              <a:rPr lang="en-US" sz="1300" b="0" i="0" dirty="0" err="1"/>
              <a:t>индивидуально</a:t>
            </a:r>
            <a:r>
              <a:rPr lang="en-US" sz="1300" b="0" i="0" dirty="0"/>
              <a:t> </a:t>
            </a:r>
            <a:r>
              <a:rPr lang="en-US" sz="1300" b="0" i="0" dirty="0" err="1"/>
              <a:t>разработанных</a:t>
            </a:r>
            <a:r>
              <a:rPr lang="en-US" sz="1300" b="0" i="0" dirty="0"/>
              <a:t> </a:t>
            </a:r>
            <a:r>
              <a:rPr lang="en-US" sz="1300" b="0" i="0" dirty="0" err="1"/>
              <a:t>приложений</a:t>
            </a:r>
            <a:r>
              <a:rPr lang="en-US" sz="1300" b="0" i="0" dirty="0"/>
              <a:t>, </a:t>
            </a:r>
            <a:r>
              <a:rPr lang="en-US" sz="1300" b="0" i="0" dirty="0" err="1"/>
              <a:t>сервисов</a:t>
            </a:r>
            <a:r>
              <a:rPr lang="en-US" sz="1300" b="0" i="0" dirty="0"/>
              <a:t> и </a:t>
            </a:r>
            <a:r>
              <a:rPr lang="en-US" sz="1300" b="0" i="0" dirty="0" err="1" smtClean="0"/>
              <a:t>содержимого</a:t>
            </a:r>
            <a:endParaRPr lang="en-US" sz="1300" b="0" i="0" dirty="0"/>
          </a:p>
        </p:txBody>
      </p:sp>
      <p:sp>
        <p:nvSpPr>
          <p:cNvPr id="4" name="Rounded Rectangle 3"/>
          <p:cNvSpPr/>
          <p:nvPr/>
        </p:nvSpPr>
        <p:spPr bwMode="gray">
          <a:xfrm>
            <a:off x="339214" y="5723974"/>
            <a:ext cx="3888000" cy="396000"/>
          </a:xfrm>
          <a:prstGeom prst="roundRect">
            <a:avLst/>
          </a:prstGeom>
          <a:solidFill>
            <a:schemeClr val="bg2"/>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dirty="0" err="1">
                <a:effectLst/>
                <a:latin typeface="Arial"/>
                <a:ea typeface="Arial Unicode MS"/>
                <a:cs typeface="Arial Unicode MS"/>
              </a:rPr>
              <a:t>Сервер</a:t>
            </a:r>
            <a:r>
              <a:rPr lang="en-US" sz="1200" b="0" i="0" u="none" strike="noStrike" cap="none" spc="0" baseline="0" dirty="0">
                <a:effectLst/>
                <a:latin typeface="Arial"/>
                <a:ea typeface="Arial Unicode MS"/>
                <a:cs typeface="Arial Unicode MS"/>
              </a:rPr>
              <a:t> Java-</a:t>
            </a:r>
            <a:r>
              <a:rPr lang="en-US" sz="1200" b="0" i="0" u="none" strike="noStrike" cap="none" spc="0" baseline="0" dirty="0" err="1">
                <a:effectLst/>
                <a:latin typeface="Arial"/>
                <a:ea typeface="Arial Unicode MS"/>
                <a:cs typeface="Arial Unicode MS"/>
              </a:rPr>
              <a:t>приложений</a:t>
            </a:r>
            <a:endParaRPr lang="en-US" sz="1200" b="0" i="0" u="none" strike="noStrike" cap="none" spc="0" baseline="0" dirty="0">
              <a:effectLst/>
              <a:latin typeface="Arial"/>
              <a:ea typeface="Arial Unicode MS"/>
              <a:cs typeface="Arial Unicode MS"/>
            </a:endParaRPr>
          </a:p>
        </p:txBody>
      </p:sp>
      <p:sp>
        <p:nvSpPr>
          <p:cNvPr id="7" name="Rounded Rectangle 6"/>
          <p:cNvSpPr/>
          <p:nvPr/>
        </p:nvSpPr>
        <p:spPr bwMode="gray">
          <a:xfrm>
            <a:off x="339214" y="5092512"/>
            <a:ext cx="2268000" cy="542562"/>
          </a:xfrm>
          <a:prstGeom prst="roundRect">
            <a:avLst/>
          </a:prstGeom>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900" b="0" i="0" u="none" strike="noStrike" cap="none" spc="0" baseline="0" dirty="0" err="1">
                <a:effectLst/>
                <a:latin typeface="Arial"/>
                <a:ea typeface="Arial Unicode MS"/>
                <a:cs typeface="Arial Unicode MS"/>
              </a:rPr>
              <a:t>Ядро</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портала</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предприятия</a:t>
            </a:r>
            <a:r>
              <a:rPr lang="en-US" sz="900" b="0" i="0" u="none" strike="noStrike" cap="none" spc="0" baseline="0" dirty="0">
                <a:effectLst/>
                <a:latin typeface="Arial"/>
                <a:ea typeface="Arial Unicode MS"/>
                <a:cs typeface="Arial Unicode MS"/>
              </a:rPr>
              <a:t/>
            </a:r>
            <a:br>
              <a:rPr lang="en-US" sz="900" b="0" i="0" u="none" strike="noStrike" cap="none" spc="0" baseline="0" dirty="0">
                <a:effectLst/>
                <a:latin typeface="Arial"/>
                <a:ea typeface="Arial Unicode MS"/>
                <a:cs typeface="Arial Unicode MS"/>
              </a:rPr>
            </a:br>
            <a:r>
              <a:rPr lang="en-US" sz="900" b="0" i="0" u="none" strike="noStrike" cap="none" spc="0" baseline="0" dirty="0">
                <a:effectLst/>
                <a:latin typeface="Arial"/>
                <a:ea typeface="Arial Unicode MS"/>
                <a:cs typeface="Arial Unicode MS"/>
              </a:rPr>
              <a:t>(</a:t>
            </a:r>
            <a:r>
              <a:rPr lang="en-US" sz="900" b="0" i="0" u="none" strike="noStrike" cap="none" spc="0" baseline="0" dirty="0" err="1">
                <a:effectLst/>
                <a:latin typeface="Arial"/>
                <a:ea typeface="Arial Unicode MS"/>
                <a:cs typeface="Arial Unicode MS"/>
              </a:rPr>
              <a:t>Портал</a:t>
            </a:r>
            <a:r>
              <a:rPr lang="en-US" sz="900" b="0" i="0" u="none" strike="noStrike" cap="none" spc="0" baseline="0" dirty="0">
                <a:effectLst/>
                <a:latin typeface="Arial"/>
                <a:ea typeface="Arial Unicode MS"/>
                <a:cs typeface="Arial Unicode MS"/>
              </a:rPr>
              <a:t>,</a:t>
            </a:r>
            <a:r>
              <a:rPr lang="en-US" sz="900" b="0" i="0" u="none" strike="noStrike" cap="none" spc="0" dirty="0">
                <a:effectLst/>
                <a:latin typeface="Arial"/>
                <a:ea typeface="Arial Unicode MS"/>
                <a:cs typeface="Arial Unicode MS"/>
              </a:rPr>
              <a:t> </a:t>
            </a:r>
            <a:r>
              <a:rPr lang="en-US" sz="900" b="0" i="0" u="none" strike="noStrike" cap="none" spc="0" dirty="0" err="1">
                <a:effectLst/>
                <a:latin typeface="Arial"/>
                <a:ea typeface="Arial Unicode MS"/>
                <a:cs typeface="Arial Unicode MS"/>
              </a:rPr>
              <a:t>универсальный</a:t>
            </a:r>
            <a:r>
              <a:rPr lang="en-US" sz="900" b="0" i="0" u="none" strike="noStrike" cap="none" spc="0" dirty="0">
                <a:effectLst/>
                <a:latin typeface="Arial"/>
                <a:ea typeface="Arial Unicode MS"/>
                <a:cs typeface="Arial Unicode MS"/>
              </a:rPr>
              <a:t> </a:t>
            </a:r>
            <a:r>
              <a:rPr lang="en-US" sz="900" b="0" i="0" u="none" strike="noStrike" cap="none" spc="0" dirty="0" err="1">
                <a:effectLst/>
                <a:latin typeface="Arial"/>
                <a:ea typeface="Arial Unicode MS"/>
                <a:cs typeface="Arial Unicode MS"/>
              </a:rPr>
              <a:t>список</a:t>
            </a:r>
            <a:r>
              <a:rPr lang="en-US" sz="900" b="0" i="0" u="none" strike="noStrike" cap="none" spc="0" dirty="0">
                <a:effectLst/>
                <a:latin typeface="Arial"/>
                <a:ea typeface="Arial Unicode MS"/>
                <a:cs typeface="Arial Unicode MS"/>
              </a:rPr>
              <a:t> </a:t>
            </a:r>
            <a:r>
              <a:rPr lang="en-US" sz="900" b="0" i="0" u="none" strike="noStrike" cap="none" spc="0" dirty="0" err="1">
                <a:effectLst/>
                <a:latin typeface="Arial"/>
                <a:ea typeface="Arial Unicode MS"/>
                <a:cs typeface="Arial Unicode MS"/>
              </a:rPr>
              <a:t>задач</a:t>
            </a:r>
            <a:r>
              <a:rPr lang="en-US" sz="900" b="0" i="0" u="none" strike="noStrike" cap="none" spc="0" baseline="0" dirty="0">
                <a:effectLst/>
                <a:latin typeface="Arial"/>
                <a:ea typeface="Arial Unicode MS"/>
                <a:cs typeface="Arial Unicode MS"/>
              </a:rPr>
              <a:t>)</a:t>
            </a:r>
          </a:p>
        </p:txBody>
      </p:sp>
      <p:sp>
        <p:nvSpPr>
          <p:cNvPr id="8" name="Rounded Rectangle 7"/>
          <p:cNvSpPr/>
          <p:nvPr/>
        </p:nvSpPr>
        <p:spPr bwMode="gray">
          <a:xfrm>
            <a:off x="339214" y="4524550"/>
            <a:ext cx="2268000" cy="509693"/>
          </a:xfrm>
          <a:prstGeom prst="roundRect">
            <a:avLst/>
          </a:prstGeom>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900" b="0" i="0" u="none" strike="noStrike" cap="none" spc="0" baseline="0" dirty="0" err="1">
                <a:effectLst/>
                <a:latin typeface="Arial"/>
                <a:ea typeface="Arial Unicode MS"/>
                <a:cs typeface="Arial Unicode MS"/>
              </a:rPr>
              <a:t>Портал</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предприятия</a:t>
            </a:r>
            <a:r>
              <a:rPr lang="en-US" sz="900" b="0" i="0" u="none" strike="noStrike" cap="none" spc="0" baseline="0" dirty="0">
                <a:effectLst/>
                <a:latin typeface="Arial"/>
                <a:ea typeface="Arial Unicode MS"/>
                <a:cs typeface="Arial Unicode MS"/>
              </a:rPr>
              <a:t/>
            </a:r>
            <a:br>
              <a:rPr lang="en-US" sz="900" b="0" i="0" u="none" strike="noStrike" cap="none" spc="0" baseline="0" dirty="0">
                <a:effectLst/>
                <a:latin typeface="Arial"/>
                <a:ea typeface="Arial Unicode MS"/>
                <a:cs typeface="Arial Unicode MS"/>
              </a:rPr>
            </a:br>
            <a:r>
              <a:rPr lang="en-US" sz="900" b="0" i="0" u="none" strike="noStrike" cap="none" spc="0" baseline="0" dirty="0">
                <a:effectLst/>
                <a:latin typeface="Arial"/>
                <a:ea typeface="Arial Unicode MS"/>
                <a:cs typeface="Arial Unicode MS"/>
              </a:rPr>
              <a:t>(</a:t>
            </a:r>
            <a:r>
              <a:rPr lang="en-US" sz="900" b="0" i="0" u="none" strike="noStrike" cap="none" spc="0" baseline="0" dirty="0" err="1">
                <a:effectLst/>
                <a:latin typeface="Arial"/>
                <a:ea typeface="Arial Unicode MS"/>
                <a:cs typeface="Arial Unicode MS"/>
              </a:rPr>
              <a:t>управление</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знаниями</a:t>
            </a:r>
            <a:r>
              <a:rPr lang="en-US" sz="900" b="0" i="0" u="none" strike="noStrike" cap="none" spc="0" baseline="0" dirty="0">
                <a:effectLst/>
                <a:latin typeface="Arial"/>
                <a:ea typeface="Arial Unicode MS"/>
                <a:cs typeface="Arial Unicode MS"/>
              </a:rPr>
              <a:t> и </a:t>
            </a:r>
            <a:r>
              <a:rPr lang="en-US" sz="900" b="0" i="0" u="none" strike="noStrike" cap="none" spc="0" baseline="0" dirty="0" err="1">
                <a:effectLst/>
                <a:latin typeface="Arial"/>
                <a:ea typeface="Arial Unicode MS"/>
                <a:cs typeface="Arial Unicode MS"/>
              </a:rPr>
              <a:t>совместной</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работой</a:t>
            </a:r>
            <a:r>
              <a:rPr lang="en-US" sz="900" b="0" i="0" u="none" strike="noStrike" cap="none" spc="0" baseline="0" dirty="0">
                <a:effectLst/>
                <a:latin typeface="Arial"/>
                <a:ea typeface="Arial Unicode MS"/>
                <a:cs typeface="Arial Unicode MS"/>
              </a:rPr>
              <a:t>)</a:t>
            </a:r>
          </a:p>
        </p:txBody>
      </p:sp>
      <p:sp>
        <p:nvSpPr>
          <p:cNvPr id="9" name="Rounded Rectangle 8"/>
          <p:cNvSpPr/>
          <p:nvPr/>
        </p:nvSpPr>
        <p:spPr bwMode="gray">
          <a:xfrm>
            <a:off x="2787214" y="4032790"/>
            <a:ext cx="1440000" cy="396000"/>
          </a:xfrm>
          <a:prstGeom prst="roundRect">
            <a:avLst/>
          </a:prstGeom>
          <a:solidFill>
            <a:schemeClr val="accent1">
              <a:lumMod val="5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Форумы</a:t>
            </a:r>
          </a:p>
        </p:txBody>
      </p:sp>
      <p:sp>
        <p:nvSpPr>
          <p:cNvPr id="10" name="Rounded Rectangle 9"/>
          <p:cNvSpPr/>
          <p:nvPr/>
        </p:nvSpPr>
        <p:spPr bwMode="gray">
          <a:xfrm>
            <a:off x="2787214" y="5092512"/>
            <a:ext cx="1440000" cy="542562"/>
          </a:xfrm>
          <a:prstGeom prst="roundRect">
            <a:avLst/>
          </a:prstGeom>
          <a:solidFill>
            <a:schemeClr val="tx2">
              <a:lumMod val="60000"/>
              <a:lumOff val="40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Web Dynpro</a:t>
            </a:r>
          </a:p>
        </p:txBody>
      </p:sp>
      <p:sp>
        <p:nvSpPr>
          <p:cNvPr id="11" name="Rounded Rectangle 10"/>
          <p:cNvSpPr/>
          <p:nvPr/>
        </p:nvSpPr>
        <p:spPr bwMode="gray">
          <a:xfrm>
            <a:off x="339214" y="3490229"/>
            <a:ext cx="3888000" cy="396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Бизнес-пакеты</a:t>
            </a:r>
            <a:br>
              <a:rPr lang="en-US" sz="1200" b="0" i="0" u="none" strike="noStrike" cap="none" spc="0" baseline="0">
                <a:effectLst/>
                <a:latin typeface="Arial"/>
                <a:ea typeface="Arial Unicode MS"/>
                <a:cs typeface="Arial Unicode MS"/>
              </a:rPr>
            </a:br>
            <a:r>
              <a:rPr lang="en-US" sz="1200" b="0" i="0">
                <a:effectLst/>
                <a:latin typeface="Arial"/>
                <a:ea typeface="Arial Unicode MS"/>
                <a:cs typeface="Arial Unicode MS"/>
              </a:rPr>
              <a:t>(содержимое портала, приложения)</a:t>
            </a:r>
          </a:p>
        </p:txBody>
      </p:sp>
      <p:sp>
        <p:nvSpPr>
          <p:cNvPr id="15" name="Rectangle 14"/>
          <p:cNvSpPr/>
          <p:nvPr/>
        </p:nvSpPr>
        <p:spPr bwMode="gray">
          <a:xfrm>
            <a:off x="339214" y="6198132"/>
            <a:ext cx="3888000" cy="216000"/>
          </a:xfrm>
          <a:prstGeom prst="rect">
            <a:avLst/>
          </a:prstGeom>
          <a:solidFill>
            <a:schemeClr val="bg1">
              <a:lumMod val="5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dirty="0">
                <a:solidFill>
                  <a:srgbClr val="FFFFFF"/>
                </a:solidFill>
                <a:latin typeface="Arial"/>
                <a:ea typeface="Arial Unicode MS"/>
                <a:cs typeface="Arial Unicode MS"/>
              </a:rPr>
              <a:t>БД/ОС (32- или 64-битная)</a:t>
            </a:r>
          </a:p>
        </p:txBody>
      </p:sp>
      <p:sp>
        <p:nvSpPr>
          <p:cNvPr id="16" name="Rounded Rectangle 15"/>
          <p:cNvSpPr/>
          <p:nvPr/>
        </p:nvSpPr>
        <p:spPr bwMode="gray">
          <a:xfrm>
            <a:off x="339214" y="4032790"/>
            <a:ext cx="2268000" cy="396000"/>
          </a:xfrm>
          <a:prstGeom prst="roundRect">
            <a:avLst/>
          </a:prstGeom>
          <a:solidFill>
            <a:schemeClr val="accent1">
              <a:lumMod val="5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Компоновщик Web-страниц</a:t>
            </a:r>
          </a:p>
        </p:txBody>
      </p:sp>
      <p:sp>
        <p:nvSpPr>
          <p:cNvPr id="18" name="Rounded Rectangle 17"/>
          <p:cNvSpPr/>
          <p:nvPr/>
        </p:nvSpPr>
        <p:spPr bwMode="gray">
          <a:xfrm>
            <a:off x="2787214" y="4524550"/>
            <a:ext cx="1440000" cy="509693"/>
          </a:xfrm>
          <a:prstGeom prst="roundRect">
            <a:avLst/>
          </a:prstGeom>
          <a:solidFill>
            <a:schemeClr val="tx2">
              <a:lumMod val="60000"/>
              <a:lumOff val="4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200" b="0" i="0">
                <a:solidFill>
                  <a:srgbClr val="000000"/>
                </a:solidFill>
                <a:latin typeface="Arial"/>
                <a:ea typeface="Arial Unicode MS"/>
                <a:cs typeface="Arial Unicode MS"/>
              </a:rPr>
              <a:t>Приложения портала</a:t>
            </a:r>
          </a:p>
        </p:txBody>
      </p:sp>
      <p:sp>
        <p:nvSpPr>
          <p:cNvPr id="40" name="Rounded Rectangle 39"/>
          <p:cNvSpPr/>
          <p:nvPr/>
        </p:nvSpPr>
        <p:spPr bwMode="gray">
          <a:xfrm>
            <a:off x="4909449" y="5708099"/>
            <a:ext cx="3888000" cy="396000"/>
          </a:xfrm>
          <a:prstGeom prst="roundRect">
            <a:avLst/>
          </a:prstGeom>
          <a:solidFill>
            <a:schemeClr val="bg2"/>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Сервер Java-приложений</a:t>
            </a:r>
          </a:p>
        </p:txBody>
      </p:sp>
      <p:sp>
        <p:nvSpPr>
          <p:cNvPr id="41" name="Rounded Rectangle 40"/>
          <p:cNvSpPr/>
          <p:nvPr/>
        </p:nvSpPr>
        <p:spPr bwMode="gray">
          <a:xfrm>
            <a:off x="4909449" y="4600751"/>
            <a:ext cx="2268000" cy="458892"/>
          </a:xfrm>
          <a:prstGeom prst="roundRect">
            <a:avLst/>
          </a:prstGeom>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900" b="0" i="0" u="none" strike="noStrike" cap="none" spc="0" baseline="0">
                <a:effectLst/>
                <a:latin typeface="Arial"/>
                <a:ea typeface="Arial Unicode MS"/>
                <a:cs typeface="Arial Unicode MS"/>
              </a:rPr>
              <a:t>Ядро портала предприятия</a:t>
            </a:r>
            <a:br>
              <a:rPr lang="en-US" sz="900" b="0" i="0" u="none" strike="noStrike" cap="none" spc="0" baseline="0">
                <a:effectLst/>
                <a:latin typeface="Arial"/>
                <a:ea typeface="Arial Unicode MS"/>
                <a:cs typeface="Arial Unicode MS"/>
              </a:rPr>
            </a:br>
            <a:r>
              <a:rPr lang="en-US" sz="900" b="0" i="0" u="none" strike="noStrike" cap="none" spc="0" baseline="0">
                <a:effectLst/>
                <a:latin typeface="Arial"/>
                <a:ea typeface="Arial Unicode MS"/>
                <a:cs typeface="Arial Unicode MS"/>
              </a:rPr>
              <a:t>(Портал,</a:t>
            </a:r>
            <a:r>
              <a:rPr lang="en-US" sz="900" b="0" i="0" u="none" strike="noStrike" cap="none" spc="0">
                <a:effectLst/>
                <a:latin typeface="Arial"/>
                <a:ea typeface="Arial Unicode MS"/>
                <a:cs typeface="Arial Unicode MS"/>
              </a:rPr>
              <a:t> универсальный список задач</a:t>
            </a:r>
            <a:r>
              <a:rPr lang="en-US" sz="900" b="0" i="0" u="none" strike="noStrike" cap="none" spc="0" baseline="0">
                <a:effectLst/>
                <a:latin typeface="Arial"/>
                <a:ea typeface="Arial Unicode MS"/>
                <a:cs typeface="Arial Unicode MS"/>
              </a:rPr>
              <a:t>)</a:t>
            </a:r>
          </a:p>
        </p:txBody>
      </p:sp>
      <p:sp>
        <p:nvSpPr>
          <p:cNvPr id="42" name="Rounded Rectangle 41"/>
          <p:cNvSpPr/>
          <p:nvPr/>
        </p:nvSpPr>
        <p:spPr bwMode="gray">
          <a:xfrm>
            <a:off x="4909449" y="4032790"/>
            <a:ext cx="2268000" cy="491760"/>
          </a:xfrm>
          <a:prstGeom prst="roundRect">
            <a:avLst/>
          </a:prstGeom>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900" b="0" i="0" u="none" strike="noStrike" cap="none" spc="0" baseline="0" dirty="0" err="1">
                <a:effectLst/>
                <a:latin typeface="Arial"/>
                <a:ea typeface="Arial Unicode MS"/>
                <a:cs typeface="Arial Unicode MS"/>
              </a:rPr>
              <a:t>Портал</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предприятия</a:t>
            </a:r>
            <a:r>
              <a:rPr lang="en-US" sz="900" b="0" i="0" u="none" strike="noStrike" cap="none" spc="0" baseline="0" dirty="0">
                <a:effectLst/>
                <a:latin typeface="Arial"/>
                <a:ea typeface="Arial Unicode MS"/>
                <a:cs typeface="Arial Unicode MS"/>
              </a:rPr>
              <a:t/>
            </a:r>
            <a:br>
              <a:rPr lang="en-US" sz="900" b="0" i="0" u="none" strike="noStrike" cap="none" spc="0" baseline="0" dirty="0">
                <a:effectLst/>
                <a:latin typeface="Arial"/>
                <a:ea typeface="Arial Unicode MS"/>
                <a:cs typeface="Arial Unicode MS"/>
              </a:rPr>
            </a:br>
            <a:r>
              <a:rPr lang="en-US" sz="900" b="0" i="0" u="none" strike="noStrike" cap="none" spc="0" baseline="0" dirty="0">
                <a:effectLst/>
                <a:latin typeface="Arial"/>
                <a:ea typeface="Arial Unicode MS"/>
                <a:cs typeface="Arial Unicode MS"/>
              </a:rPr>
              <a:t>(</a:t>
            </a:r>
            <a:r>
              <a:rPr lang="en-US" sz="900" b="0" i="0" u="none" strike="noStrike" cap="none" spc="0" baseline="0" dirty="0" err="1">
                <a:effectLst/>
                <a:latin typeface="Arial"/>
                <a:ea typeface="Arial Unicode MS"/>
                <a:cs typeface="Arial Unicode MS"/>
              </a:rPr>
              <a:t>управление</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знаниями</a:t>
            </a:r>
            <a:r>
              <a:rPr lang="en-US" sz="900" b="0" i="0" u="none" strike="noStrike" cap="none" spc="0" baseline="0" dirty="0">
                <a:effectLst/>
                <a:latin typeface="Arial"/>
                <a:ea typeface="Arial Unicode MS"/>
                <a:cs typeface="Arial Unicode MS"/>
              </a:rPr>
              <a:t>, </a:t>
            </a:r>
            <a:r>
              <a:rPr lang="en-US" sz="900" b="0" i="0" u="none" strike="noStrike" cap="none" spc="0" baseline="0" dirty="0" err="1">
                <a:effectLst/>
                <a:latin typeface="Arial"/>
                <a:ea typeface="Arial Unicode MS"/>
                <a:cs typeface="Arial Unicode MS"/>
              </a:rPr>
              <a:t>компоновщик</a:t>
            </a:r>
            <a:r>
              <a:rPr lang="en-US" sz="900" b="0" i="0" u="none" strike="noStrike" cap="none" spc="0" baseline="0" dirty="0">
                <a:effectLst/>
                <a:latin typeface="Arial"/>
                <a:ea typeface="Arial Unicode MS"/>
                <a:cs typeface="Arial Unicode MS"/>
              </a:rPr>
              <a:t> Web-</a:t>
            </a:r>
            <a:r>
              <a:rPr lang="en-US" sz="900" b="0" i="0" u="none" strike="noStrike" cap="none" spc="0" baseline="0" dirty="0" err="1">
                <a:effectLst/>
                <a:latin typeface="Arial"/>
                <a:ea typeface="Arial Unicode MS"/>
                <a:cs typeface="Arial Unicode MS"/>
              </a:rPr>
              <a:t>страниц</a:t>
            </a:r>
            <a:r>
              <a:rPr lang="en-US" sz="900" b="0" i="0" u="none" strike="noStrike" cap="none" spc="0" baseline="0" dirty="0">
                <a:effectLst/>
                <a:latin typeface="Arial"/>
                <a:ea typeface="Arial Unicode MS"/>
                <a:cs typeface="Arial Unicode MS"/>
              </a:rPr>
              <a:t>)</a:t>
            </a:r>
          </a:p>
        </p:txBody>
      </p:sp>
      <p:sp>
        <p:nvSpPr>
          <p:cNvPr id="43" name="Rounded Rectangle 42"/>
          <p:cNvSpPr/>
          <p:nvPr/>
        </p:nvSpPr>
        <p:spPr bwMode="gray">
          <a:xfrm>
            <a:off x="7357449" y="3490229"/>
            <a:ext cx="1440000" cy="396000"/>
          </a:xfrm>
          <a:prstGeom prst="roundRect">
            <a:avLst/>
          </a:prstGeom>
          <a:solidFill>
            <a:schemeClr val="accent1">
              <a:lumMod val="5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Форумы</a:t>
            </a:r>
          </a:p>
        </p:txBody>
      </p:sp>
      <p:sp>
        <p:nvSpPr>
          <p:cNvPr id="44" name="Rounded Rectangle 43"/>
          <p:cNvSpPr/>
          <p:nvPr/>
        </p:nvSpPr>
        <p:spPr bwMode="gray">
          <a:xfrm>
            <a:off x="7357449" y="4600751"/>
            <a:ext cx="1440000" cy="458892"/>
          </a:xfrm>
          <a:prstGeom prst="roundRect">
            <a:avLst/>
          </a:prstGeom>
          <a:solidFill>
            <a:schemeClr val="tx2">
              <a:lumMod val="60000"/>
              <a:lumOff val="40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Web Dynpro</a:t>
            </a:r>
          </a:p>
        </p:txBody>
      </p:sp>
      <p:sp>
        <p:nvSpPr>
          <p:cNvPr id="45" name="Rounded Rectangle 44"/>
          <p:cNvSpPr/>
          <p:nvPr/>
        </p:nvSpPr>
        <p:spPr bwMode="gray">
          <a:xfrm>
            <a:off x="4909449" y="2974198"/>
            <a:ext cx="3888000" cy="396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Бизнес-пакеты</a:t>
            </a:r>
            <a:br>
              <a:rPr lang="en-US" sz="1200" b="0" i="0" u="none" strike="noStrike" cap="none" spc="0" baseline="0">
                <a:effectLst/>
                <a:latin typeface="Arial"/>
                <a:ea typeface="Arial Unicode MS"/>
                <a:cs typeface="Arial Unicode MS"/>
              </a:rPr>
            </a:br>
            <a:r>
              <a:rPr lang="en-US" sz="1200" b="0" i="0">
                <a:effectLst/>
                <a:latin typeface="Arial"/>
                <a:ea typeface="Arial Unicode MS"/>
                <a:cs typeface="Arial Unicode MS"/>
              </a:rPr>
              <a:t>(содержимое портала, приложения)</a:t>
            </a:r>
          </a:p>
        </p:txBody>
      </p:sp>
      <p:sp>
        <p:nvSpPr>
          <p:cNvPr id="46" name="Rectangle 45"/>
          <p:cNvSpPr/>
          <p:nvPr/>
        </p:nvSpPr>
        <p:spPr bwMode="gray">
          <a:xfrm>
            <a:off x="4909449" y="6198132"/>
            <a:ext cx="3888000" cy="216000"/>
          </a:xfrm>
          <a:prstGeom prst="rect">
            <a:avLst/>
          </a:prstGeom>
          <a:solidFill>
            <a:schemeClr val="bg1">
              <a:lumMod val="50000"/>
            </a:schemeClr>
          </a:solidFill>
          <a:ln w="9525" algn="ctr">
            <a:no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a:solidFill>
                  <a:srgbClr val="FFFFFF"/>
                </a:solidFill>
                <a:latin typeface="Arial"/>
                <a:ea typeface="Arial Unicode MS"/>
                <a:cs typeface="Arial Unicode MS"/>
              </a:rPr>
              <a:t>БД/ОС (только 64-битная)</a:t>
            </a:r>
          </a:p>
        </p:txBody>
      </p:sp>
      <p:sp>
        <p:nvSpPr>
          <p:cNvPr id="47" name="Rounded Rectangle 46"/>
          <p:cNvSpPr/>
          <p:nvPr/>
        </p:nvSpPr>
        <p:spPr bwMode="gray">
          <a:xfrm>
            <a:off x="4909449" y="3490229"/>
            <a:ext cx="2268000" cy="396000"/>
          </a:xfrm>
          <a:prstGeom prst="roundRect">
            <a:avLst/>
          </a:prstGeom>
          <a:solidFill>
            <a:schemeClr val="accent1">
              <a:lumMod val="5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a:effectLst/>
                <a:latin typeface="Arial"/>
                <a:ea typeface="Arial Unicode MS"/>
                <a:cs typeface="Arial Unicode MS"/>
              </a:rPr>
              <a:t>Wiki</a:t>
            </a:r>
          </a:p>
        </p:txBody>
      </p:sp>
      <p:sp>
        <p:nvSpPr>
          <p:cNvPr id="48" name="Rounded Rectangle 47"/>
          <p:cNvSpPr/>
          <p:nvPr/>
        </p:nvSpPr>
        <p:spPr bwMode="gray">
          <a:xfrm>
            <a:off x="7357449" y="4032790"/>
            <a:ext cx="1440000" cy="491760"/>
          </a:xfrm>
          <a:prstGeom prst="roundRect">
            <a:avLst/>
          </a:prstGeom>
          <a:solidFill>
            <a:schemeClr val="tx2">
              <a:lumMod val="60000"/>
              <a:lumOff val="40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200" b="0" i="0">
                <a:solidFill>
                  <a:srgbClr val="000000"/>
                </a:solidFill>
                <a:latin typeface="Arial"/>
                <a:ea typeface="Arial Unicode MS"/>
                <a:cs typeface="Arial Unicode MS"/>
              </a:rPr>
              <a:t>Приложения портала</a:t>
            </a:r>
          </a:p>
        </p:txBody>
      </p:sp>
      <p:sp>
        <p:nvSpPr>
          <p:cNvPr id="50" name="TextBox 49"/>
          <p:cNvSpPr txBox="1"/>
          <p:nvPr/>
        </p:nvSpPr>
        <p:spPr>
          <a:xfrm>
            <a:off x="1189742" y="3059179"/>
            <a:ext cx="3343275" cy="461665"/>
          </a:xfrm>
          <a:prstGeom prst="rect">
            <a:avLst/>
          </a:prstGeom>
          <a:noFill/>
        </p:spPr>
        <p:txBody>
          <a:bodyPr wrap="square" rtlCol="0">
            <a:spAutoFit/>
          </a:bodyPr>
          <a:lstStyle/>
          <a:p>
            <a:pPr algn="l" defTabSz="914400">
              <a:spcBef>
                <a:spcPts val="720"/>
              </a:spcBef>
              <a:spcAft>
                <a:spcPts val="0"/>
              </a:spcAft>
              <a:buNone/>
            </a:pPr>
            <a:r>
              <a:rPr lang="en-US" sz="1200" b="1" i="0" dirty="0" err="1">
                <a:latin typeface="Arial"/>
                <a:ea typeface="Arial Unicode MS"/>
                <a:cs typeface="Arial Unicode MS"/>
              </a:rPr>
              <a:t>Платформа</a:t>
            </a:r>
            <a:r>
              <a:rPr lang="en-US" sz="1200" b="1" i="0" dirty="0">
                <a:latin typeface="Arial"/>
                <a:ea typeface="Arial Unicode MS"/>
                <a:cs typeface="Arial Unicode MS"/>
              </a:rPr>
              <a:t> SAP </a:t>
            </a:r>
            <a:r>
              <a:rPr lang="en-US" sz="1200" b="1" i="0" dirty="0" err="1">
                <a:latin typeface="Arial"/>
                <a:ea typeface="Arial Unicode MS"/>
                <a:cs typeface="Arial Unicode MS"/>
              </a:rPr>
              <a:t>NetWeaver</a:t>
            </a:r>
            <a:r>
              <a:rPr lang="en-US" sz="1200" b="1" i="0" dirty="0">
                <a:latin typeface="Arial"/>
                <a:ea typeface="Arial Unicode MS"/>
                <a:cs typeface="Arial Unicode MS"/>
              </a:rPr>
              <a:t> 7.0 (</a:t>
            </a:r>
            <a:r>
              <a:rPr lang="en-US" sz="1200" b="1" i="0" dirty="0" err="1" smtClean="0">
                <a:latin typeface="Arial"/>
                <a:ea typeface="Arial Unicode MS"/>
                <a:cs typeface="Arial Unicode MS"/>
              </a:rPr>
              <a:t>вкл</a:t>
            </a:r>
            <a:r>
              <a:rPr lang="en-US" sz="1200" b="1" i="0" dirty="0" smtClean="0">
                <a:latin typeface="Arial"/>
                <a:ea typeface="Arial Unicode MS"/>
                <a:cs typeface="Arial Unicode MS"/>
              </a:rPr>
              <a:t>.</a:t>
            </a:r>
            <a:r>
              <a:rPr lang="ru-RU" sz="1200" b="1" i="0" dirty="0" smtClean="0">
                <a:latin typeface="Arial"/>
                <a:ea typeface="Arial Unicode MS"/>
                <a:cs typeface="Arial Unicode MS"/>
              </a:rPr>
              <a:t> </a:t>
            </a:r>
            <a:r>
              <a:rPr lang="en-US" sz="1200" b="1" i="0" dirty="0" err="1" smtClean="0">
                <a:latin typeface="Arial"/>
                <a:ea typeface="Arial Unicode MS"/>
                <a:cs typeface="Arial Unicode MS"/>
              </a:rPr>
              <a:t>пакеты</a:t>
            </a:r>
            <a:r>
              <a:rPr lang="en-US" sz="1200" b="1" i="0" dirty="0" smtClean="0">
                <a:latin typeface="Arial"/>
                <a:ea typeface="Arial Unicode MS"/>
                <a:cs typeface="Arial Unicode MS"/>
              </a:rPr>
              <a:t> </a:t>
            </a:r>
            <a:r>
              <a:rPr lang="en-US" sz="1200" b="1" i="0" dirty="0" err="1">
                <a:latin typeface="Arial"/>
                <a:ea typeface="Arial Unicode MS"/>
                <a:cs typeface="Arial Unicode MS"/>
              </a:rPr>
              <a:t>расширений</a:t>
            </a:r>
            <a:r>
              <a:rPr lang="en-US" sz="1200" b="1" i="0" dirty="0">
                <a:latin typeface="Arial"/>
                <a:ea typeface="Arial Unicode MS"/>
                <a:cs typeface="Arial Unicode MS"/>
              </a:rPr>
              <a:t>)</a:t>
            </a:r>
          </a:p>
        </p:txBody>
      </p:sp>
      <p:sp>
        <p:nvSpPr>
          <p:cNvPr id="51" name="TextBox 50"/>
          <p:cNvSpPr txBox="1"/>
          <p:nvPr/>
        </p:nvSpPr>
        <p:spPr>
          <a:xfrm>
            <a:off x="5947673" y="2729349"/>
            <a:ext cx="2849775" cy="282949"/>
          </a:xfrm>
          <a:prstGeom prst="rect">
            <a:avLst/>
          </a:prstGeom>
          <a:noFill/>
        </p:spPr>
        <p:txBody>
          <a:bodyPr wrap="square" rtlCol="0">
            <a:spAutoFit/>
          </a:bodyPr>
          <a:lstStyle/>
          <a:p>
            <a:pPr algn="l" defTabSz="914400">
              <a:spcBef>
                <a:spcPts val="720"/>
              </a:spcBef>
              <a:spcAft>
                <a:spcPts val="0"/>
              </a:spcAft>
              <a:buNone/>
            </a:pPr>
            <a:r>
              <a:rPr lang="en-US" sz="1200" b="1" i="0" dirty="0" err="1">
                <a:latin typeface="Arial"/>
                <a:ea typeface="Arial Unicode MS"/>
                <a:cs typeface="Arial Unicode MS"/>
              </a:rPr>
              <a:t>Платформа</a:t>
            </a:r>
            <a:r>
              <a:rPr lang="en-US" sz="1200" b="1" i="0" dirty="0">
                <a:latin typeface="Arial"/>
                <a:ea typeface="Arial Unicode MS"/>
                <a:cs typeface="Arial Unicode MS"/>
              </a:rPr>
              <a:t> SAP </a:t>
            </a:r>
            <a:r>
              <a:rPr lang="en-US" sz="1200" b="1" i="0" dirty="0" err="1">
                <a:latin typeface="Arial"/>
                <a:ea typeface="Arial Unicode MS"/>
                <a:cs typeface="Arial Unicode MS"/>
              </a:rPr>
              <a:t>NetWeaver</a:t>
            </a:r>
            <a:r>
              <a:rPr lang="en-US" sz="1200" b="1" i="0" dirty="0">
                <a:latin typeface="Arial"/>
                <a:ea typeface="Arial Unicode MS"/>
                <a:cs typeface="Arial Unicode MS"/>
              </a:rPr>
              <a:t> 7.3</a:t>
            </a:r>
          </a:p>
        </p:txBody>
      </p:sp>
      <p:sp>
        <p:nvSpPr>
          <p:cNvPr id="52" name="Right Arrow 51"/>
          <p:cNvSpPr/>
          <p:nvPr/>
        </p:nvSpPr>
        <p:spPr bwMode="gray">
          <a:xfrm>
            <a:off x="4343400" y="4887044"/>
            <a:ext cx="514349" cy="396000"/>
          </a:xfrm>
          <a:prstGeom prst="rightArrow">
            <a:avLst>
              <a:gd name="adj1" fmla="val 50000"/>
              <a:gd name="adj2" fmla="val 57692"/>
            </a:avLst>
          </a:prstGeom>
          <a:solidFill>
            <a:schemeClr val="bg2">
              <a:lumMod val="50000"/>
            </a:schemeClr>
          </a:solidFill>
          <a:ln w="1905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53" name="Rounded Rectangle 52"/>
          <p:cNvSpPr/>
          <p:nvPr/>
        </p:nvSpPr>
        <p:spPr bwMode="gray">
          <a:xfrm>
            <a:off x="4909449" y="5117912"/>
            <a:ext cx="2268000" cy="517162"/>
          </a:xfrm>
          <a:prstGeom prst="roundRect">
            <a:avLst/>
          </a:prstGeom>
          <a:solidFill>
            <a:schemeClr val="bg2"/>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dirty="0">
                <a:effectLst/>
                <a:latin typeface="Arial"/>
                <a:ea typeface="Arial Unicode MS"/>
                <a:cs typeface="Arial Unicode MS"/>
              </a:rPr>
              <a:t>Java-</a:t>
            </a:r>
            <a:r>
              <a:rPr lang="en-US" sz="1200" b="0" i="0" u="none" strike="noStrike" cap="none" spc="0" baseline="0" dirty="0" err="1">
                <a:effectLst/>
                <a:latin typeface="Arial"/>
                <a:ea typeface="Arial Unicode MS"/>
                <a:cs typeface="Arial Unicode MS"/>
              </a:rPr>
              <a:t>расширения</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сервера</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приложений</a:t>
            </a:r>
            <a:endParaRPr lang="en-US" sz="1200" b="0" i="0" u="none" strike="noStrike" cap="none" spc="0" baseline="0" dirty="0">
              <a:effectLst/>
              <a:latin typeface="Arial"/>
              <a:ea typeface="Arial Unicode MS"/>
              <a:cs typeface="Arial Unicode MS"/>
            </a:endParaRPr>
          </a:p>
        </p:txBody>
      </p:sp>
      <p:sp>
        <p:nvSpPr>
          <p:cNvPr id="54" name="Rounded Rectangle 53"/>
          <p:cNvSpPr/>
          <p:nvPr/>
        </p:nvSpPr>
        <p:spPr bwMode="gray">
          <a:xfrm>
            <a:off x="7357449" y="5117912"/>
            <a:ext cx="1440000" cy="517162"/>
          </a:xfrm>
          <a:prstGeom prst="roundRect">
            <a:avLst/>
          </a:prstGeom>
          <a:solidFill>
            <a:schemeClr val="bg2"/>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Описание платформы NetWeaver</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Дополнительная информация</a:t>
            </a:r>
          </a:p>
        </p:txBody>
      </p:sp>
      <p:sp>
        <p:nvSpPr>
          <p:cNvPr id="3" name="Text Placeholder 2"/>
          <p:cNvSpPr>
            <a:spLocks noGrp="1"/>
          </p:cNvSpPr>
          <p:nvPr>
            <p:ph type="body" sz="quarter" idx="10"/>
          </p:nvPr>
        </p:nvSpPr>
        <p:spPr>
          <a:xfrm>
            <a:off x="324000" y="1494748"/>
            <a:ext cx="8494713" cy="4630284"/>
          </a:xfrm>
        </p:spPr>
        <p:txBody>
          <a:bodyPr/>
          <a:lstStyle/>
          <a:p>
            <a:pPr marL="173736" indent="-173736" algn="l" defTabSz="914400">
              <a:spcBef>
                <a:spcPts val="0"/>
              </a:spcBef>
              <a:buNone/>
            </a:pPr>
            <a:r>
              <a:rPr lang="en-US" sz="1200" b="1" i="0" dirty="0" err="1">
                <a:solidFill>
                  <a:srgbClr val="000000"/>
                </a:solidFill>
                <a:latin typeface="Arial"/>
                <a:ea typeface="+mn-ea"/>
                <a:cs typeface="+mn-cs"/>
              </a:rPr>
              <a:t>Общие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руководства</a:t>
            </a:r>
            <a:endParaRPr lang="en-US" sz="1200" b="1"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Основное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руководство</a:t>
            </a:r>
            <a:r>
              <a:rPr lang="en-US" sz="1200" b="0" i="0" dirty="0">
                <a:solidFill>
                  <a:srgbClr val="000000"/>
                </a:solidFill>
                <a:latin typeface="Arial"/>
                <a:ea typeface="+mn-ea"/>
                <a:cs typeface="+mn-cs"/>
              </a:rPr>
              <a:t>: </a:t>
            </a:r>
            <a:r>
              <a:rPr lang="en-US" sz="1200" b="0" i="0" dirty="0">
                <a:solidFill>
                  <a:srgbClr val="000000"/>
                </a:solidFill>
                <a:latin typeface="Arial"/>
                <a:ea typeface="+mn-ea"/>
                <a:cs typeface="+mn-cs"/>
                <a:hlinkClick r:id="rId2"/>
              </a:rPr>
              <a:t>http://service.sap.com/instguidesnw73</a:t>
            </a: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обновлениям</a:t>
            </a:r>
            <a:r>
              <a:rPr lang="en-US" sz="1200" b="0" i="0" dirty="0">
                <a:solidFill>
                  <a:srgbClr val="000000"/>
                </a:solidFill>
                <a:latin typeface="Arial"/>
                <a:ea typeface="+mn-ea"/>
                <a:cs typeface="+mn-cs"/>
              </a:rPr>
              <a:t>: </a:t>
            </a:r>
            <a:r>
              <a:rPr lang="en-US" sz="1200" b="0" i="0" dirty="0">
                <a:solidFill>
                  <a:srgbClr val="000000"/>
                </a:solidFill>
                <a:latin typeface="Arial"/>
                <a:ea typeface="+mn-ea"/>
                <a:cs typeface="+mn-cs"/>
                <a:hlinkClick r:id="rId3"/>
              </a:rPr>
              <a:t>https://</a:t>
            </a:r>
            <a:r>
              <a:rPr lang="en-US" sz="1200" b="0" i="0" dirty="0" smtClean="0">
                <a:solidFill>
                  <a:srgbClr val="000000"/>
                </a:solidFill>
                <a:latin typeface="Arial"/>
                <a:ea typeface="+mn-ea"/>
                <a:cs typeface="+mn-cs"/>
                <a:hlinkClick r:id="rId3"/>
              </a:rPr>
              <a:t>service.sap.com/upgradenw73</a:t>
            </a:r>
            <a:r>
              <a:rPr lang="en-US" sz="1200" b="0" i="0" dirty="0" smtClean="0">
                <a:solidFill>
                  <a:srgbClr val="000000"/>
                </a:solidFill>
                <a:latin typeface="Arial"/>
                <a:ea typeface="+mn-ea"/>
                <a:cs typeface="+mn-cs"/>
              </a:rPr>
              <a:t> </a:t>
            </a:r>
            <a:endParaRPr lang="en-US" sz="1200" b="0"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Документация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 </a:t>
            </a:r>
            <a:r>
              <a:rPr lang="en-US" sz="1200" b="0" i="0" dirty="0">
                <a:solidFill>
                  <a:srgbClr val="000000"/>
                </a:solidFill>
                <a:latin typeface="Arial"/>
                <a:ea typeface="+mn-ea"/>
                <a:cs typeface="+mn-cs"/>
                <a:hlinkClick r:id="rId4"/>
              </a:rPr>
              <a:t>http://</a:t>
            </a:r>
            <a:r>
              <a:rPr lang="en-US" sz="1200" b="0" i="0" dirty="0" smtClean="0">
                <a:solidFill>
                  <a:srgbClr val="000000"/>
                </a:solidFill>
                <a:latin typeface="Arial"/>
                <a:ea typeface="+mn-ea"/>
                <a:cs typeface="+mn-cs"/>
                <a:hlinkClick r:id="rId4"/>
              </a:rPr>
              <a:t>help.sap.com/content/documentation/netweaver/docu_nw_73.htm</a:t>
            </a:r>
            <a:r>
              <a:rPr lang="en-US" sz="1200" b="0" i="0" dirty="0" smtClean="0">
                <a:solidFill>
                  <a:srgbClr val="000000"/>
                </a:solidFill>
                <a:latin typeface="Arial"/>
                <a:ea typeface="+mn-ea"/>
                <a:cs typeface="+mn-cs"/>
              </a:rPr>
              <a:t> </a:t>
            </a:r>
            <a:endParaRPr lang="en-US" sz="1200" b="0"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err="1" smtClean="0">
                <a:solidFill>
                  <a:srgbClr val="000000"/>
                </a:solidFill>
                <a:latin typeface="Arial"/>
                <a:ea typeface="+mn-ea"/>
                <a:cs typeface="+mn-cs"/>
              </a:rPr>
              <a:t>Подробности</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hlinkClick r:id="rId5"/>
              </a:rPr>
              <a:t>Информация</a:t>
            </a:r>
            <a:r>
              <a:rPr lang="en-US" sz="1200" b="0" i="0" dirty="0">
                <a:solidFill>
                  <a:srgbClr val="000000"/>
                </a:solidFill>
                <a:latin typeface="Arial"/>
                <a:ea typeface="+mn-ea"/>
                <a:cs typeface="+mn-cs"/>
                <a:hlinkClick r:id="rId5"/>
              </a:rPr>
              <a:t> о </a:t>
            </a:r>
            <a:r>
              <a:rPr lang="en-US" sz="1200" b="0" i="0" dirty="0" err="1">
                <a:solidFill>
                  <a:srgbClr val="000000"/>
                </a:solidFill>
                <a:latin typeface="Arial"/>
                <a:ea typeface="+mn-ea"/>
                <a:cs typeface="+mn-cs"/>
                <a:hlinkClick r:id="rId5"/>
              </a:rPr>
              <a:t>версии</a:t>
            </a:r>
            <a:r>
              <a:rPr lang="en-US" sz="1200" b="0" i="0" dirty="0">
                <a:solidFill>
                  <a:srgbClr val="000000"/>
                </a:solidFill>
                <a:latin typeface="Arial"/>
                <a:ea typeface="+mn-ea"/>
                <a:cs typeface="+mn-cs"/>
                <a:hlinkClick r:id="rId5"/>
              </a:rPr>
              <a:t> SAP </a:t>
            </a:r>
            <a:r>
              <a:rPr lang="en-US" sz="1200" b="0" i="0" dirty="0" err="1">
                <a:solidFill>
                  <a:srgbClr val="000000"/>
                </a:solidFill>
                <a:latin typeface="Arial"/>
                <a:ea typeface="+mn-ea"/>
                <a:cs typeface="+mn-cs"/>
                <a:hlinkClick r:id="rId5"/>
              </a:rPr>
              <a:t>NetWeaver</a:t>
            </a:r>
            <a:r>
              <a:rPr lang="en-US" sz="1200" b="0" i="0" dirty="0">
                <a:solidFill>
                  <a:srgbClr val="000000"/>
                </a:solidFill>
                <a:latin typeface="Arial"/>
                <a:ea typeface="+mn-ea"/>
                <a:cs typeface="+mn-cs"/>
                <a:hlinkClick r:id="rId5"/>
              </a:rPr>
              <a:t> 7.3</a:t>
            </a: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Список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бизнес-пакетов</a:t>
            </a:r>
            <a:r>
              <a:rPr lang="en-US" sz="1200" b="0" i="0" dirty="0">
                <a:solidFill>
                  <a:srgbClr val="000000"/>
                </a:solidFill>
                <a:latin typeface="Arial"/>
                <a:ea typeface="+mn-ea"/>
                <a:cs typeface="+mn-cs"/>
              </a:rPr>
              <a:t>: </a:t>
            </a:r>
            <a:r>
              <a:rPr lang="en-US" sz="1200" b="0" i="0" dirty="0">
                <a:solidFill>
                  <a:srgbClr val="000000"/>
                </a:solidFill>
                <a:latin typeface="Arial"/>
                <a:ea typeface="+mn-ea"/>
                <a:cs typeface="+mn-cs"/>
                <a:hlinkClick r:id="rId6"/>
              </a:rPr>
              <a:t>http://www.sdn.sap.com/irj/sdn/portal-content-portfolio</a:t>
            </a:r>
          </a:p>
          <a:p>
            <a:pPr marL="0" indent="0" algn="l" defTabSz="914400">
              <a:spcBef>
                <a:spcPts val="0"/>
              </a:spcBef>
              <a:buNone/>
            </a:pPr>
            <a:endParaRPr lang="en-US" sz="1200" dirty="0" smtClean="0"/>
          </a:p>
          <a:p>
            <a:pPr marL="0" indent="0" algn="l" defTabSz="914400">
              <a:spcBef>
                <a:spcPts val="0"/>
              </a:spcBef>
              <a:buNone/>
            </a:pPr>
            <a:r>
              <a:rPr lang="en-US" sz="1200" b="1" i="0" dirty="0" err="1">
                <a:solidFill>
                  <a:srgbClr val="000000"/>
                </a:solidFill>
                <a:latin typeface="Arial"/>
                <a:ea typeface="+mn-ea"/>
                <a:cs typeface="+mn-cs"/>
              </a:rPr>
              <a:t>Важные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примечания</a:t>
            </a:r>
            <a:endParaRPr lang="en-US" sz="1200" b="1"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1531306 - </a:t>
            </a:r>
            <a:r>
              <a:rPr lang="en-US" sz="1200" b="0" i="0" dirty="0" err="1">
                <a:solidFill>
                  <a:srgbClr val="000000"/>
                </a:solidFill>
                <a:latin typeface="Arial"/>
                <a:ea typeface="+mn-ea"/>
                <a:cs typeface="+mn-cs"/>
              </a:rPr>
              <a:t>Основное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примечание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7.30 EP / EPC</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1530174 - </a:t>
            </a:r>
            <a:r>
              <a:rPr lang="en-US" sz="1200" b="0" i="0" dirty="0" err="1">
                <a:solidFill>
                  <a:srgbClr val="000000"/>
                </a:solidFill>
                <a:latin typeface="Arial"/>
                <a:ea typeface="+mn-ea"/>
                <a:cs typeface="+mn-cs"/>
              </a:rPr>
              <a:t>Обновление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EP/EPC 7.3</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1528990 - </a:t>
            </a:r>
            <a:r>
              <a:rPr lang="en-US" sz="1200" b="0" i="0" dirty="0" err="1">
                <a:solidFill>
                  <a:srgbClr val="000000"/>
                </a:solidFill>
                <a:latin typeface="Arial"/>
                <a:ea typeface="+mn-ea"/>
                <a:cs typeface="+mn-cs"/>
              </a:rPr>
              <a:t>Совместимость</a:t>
            </a:r>
            <a:r>
              <a:rPr lang="en-US" sz="1200" b="0" i="0" dirty="0">
                <a:solidFill>
                  <a:srgbClr val="000000"/>
                </a:solidFill>
                <a:latin typeface="Arial"/>
                <a:ea typeface="+mn-ea"/>
                <a:cs typeface="+mn-cs"/>
              </a:rPr>
              <a:t> SP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обновлений</a:t>
            </a:r>
            <a:r>
              <a:rPr lang="en-US" sz="1200" b="0" i="0" dirty="0">
                <a:solidFill>
                  <a:srgbClr val="000000"/>
                </a:solidFill>
                <a:latin typeface="Arial"/>
                <a:ea typeface="+mn-ea"/>
                <a:cs typeface="+mn-cs"/>
              </a:rPr>
              <a:t> или </a:t>
            </a:r>
            <a:r>
              <a:rPr lang="en-US" sz="1200" b="0" i="0" dirty="0" err="1">
                <a:solidFill>
                  <a:srgbClr val="000000"/>
                </a:solidFill>
                <a:latin typeface="Arial"/>
                <a:ea typeface="+mn-ea"/>
                <a:cs typeface="+mn-cs"/>
              </a:rPr>
              <a:t>перехода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SAP NW 7.30</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1390477 - </a:t>
            </a:r>
            <a:r>
              <a:rPr lang="en-US" sz="1200" b="0" i="0" dirty="0" err="1">
                <a:solidFill>
                  <a:srgbClr val="000000"/>
                </a:solidFill>
                <a:latin typeface="Arial"/>
                <a:ea typeface="+mn-ea"/>
                <a:cs typeface="+mn-cs"/>
              </a:rPr>
              <a:t>Дополнительная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перехода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1371703 - WPC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7.3 - </a:t>
            </a:r>
            <a:r>
              <a:rPr lang="ru-RU" sz="1200" b="0" i="0" dirty="0" smtClean="0">
                <a:solidFill>
                  <a:srgbClr val="000000"/>
                </a:solidFill>
                <a:latin typeface="Arial"/>
                <a:ea typeface="+mn-ea"/>
                <a:cs typeface="+mn-cs"/>
              </a:rPr>
              <a:t>и</a:t>
            </a:r>
            <a:r>
              <a:rPr lang="en-US" sz="1200" b="0" i="0" dirty="0" err="1" smtClean="0">
                <a:solidFill>
                  <a:srgbClr val="000000"/>
                </a:solidFill>
                <a:latin typeface="Arial"/>
                <a:ea typeface="+mn-ea"/>
                <a:cs typeface="+mn-cs"/>
              </a:rPr>
              <a:t>нформация</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об</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обновлении</a:t>
            </a:r>
            <a:r>
              <a:rPr lang="en-US" sz="1200" b="0" i="0" dirty="0">
                <a:solidFill>
                  <a:srgbClr val="000000"/>
                </a:solidFill>
                <a:latin typeface="Arial"/>
                <a:ea typeface="+mn-ea"/>
                <a:cs typeface="+mn-cs"/>
              </a:rPr>
              <a:t> </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1372388 - </a:t>
            </a:r>
            <a:r>
              <a:rPr lang="en-US" sz="1200" b="0" i="0" dirty="0" err="1">
                <a:solidFill>
                  <a:srgbClr val="000000"/>
                </a:solidFill>
                <a:latin typeface="Arial"/>
                <a:ea typeface="+mn-ea"/>
                <a:cs typeface="+mn-cs"/>
              </a:rPr>
              <a:t>Обновление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приложений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использующих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базу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знаний</a:t>
            </a:r>
            <a:r>
              <a:rPr lang="en-US" sz="1200" b="0" i="0" dirty="0">
                <a:solidFill>
                  <a:srgbClr val="000000"/>
                </a:solidFill>
                <a:latin typeface="Arial"/>
                <a:ea typeface="+mn-ea"/>
                <a:cs typeface="+mn-cs"/>
              </a:rPr>
              <a:t> (KMC), </a:t>
            </a:r>
            <a:r>
              <a:rPr lang="en-US" sz="1200" b="0" i="0" dirty="0" err="1">
                <a:solidFill>
                  <a:srgbClr val="000000"/>
                </a:solidFill>
                <a:latin typeface="Arial"/>
                <a:ea typeface="+mn-ea"/>
                <a:cs typeface="+mn-cs"/>
              </a:rPr>
              <a:t>до</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a:t>
            </a: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1503649 -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Portal 7.30: </a:t>
            </a: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разработке</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справочные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материалы</a:t>
            </a:r>
            <a:endParaRPr lang="en-US" sz="1200" b="0"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a:solidFill>
                  <a:srgbClr val="000000"/>
                </a:solidFill>
                <a:latin typeface="Arial"/>
                <a:ea typeface="+mn-ea"/>
                <a:cs typeface="+mn-cs"/>
              </a:rPr>
              <a:t>1388258 - </a:t>
            </a:r>
            <a:r>
              <a:rPr lang="en-US" sz="1200" b="0" i="0" dirty="0" err="1">
                <a:solidFill>
                  <a:srgbClr val="000000"/>
                </a:solidFill>
                <a:latin typeface="Arial"/>
                <a:ea typeface="+mn-ea"/>
                <a:cs typeface="+mn-cs"/>
              </a:rPr>
              <a:t>Взаимодействие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версий</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Управление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современным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предприятием</a:t>
            </a:r>
            <a:r>
              <a:rPr lang="en-US" sz="1200" b="0" i="0" dirty="0">
                <a:solidFill>
                  <a:srgbClr val="000000"/>
                </a:solidFill>
                <a:latin typeface="Arial"/>
                <a:ea typeface="+mn-ea"/>
                <a:cs typeface="+mn-cs"/>
              </a:rPr>
              <a:t>» и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1468349 - SAP </a:t>
            </a:r>
            <a:r>
              <a:rPr lang="en-US" sz="1200" b="0" i="0" dirty="0" err="1">
                <a:solidFill>
                  <a:srgbClr val="000000"/>
                </a:solidFill>
                <a:latin typeface="Arial"/>
                <a:ea typeface="+mn-ea"/>
                <a:cs typeface="+mn-cs"/>
              </a:rPr>
              <a:t>Buisness</a:t>
            </a:r>
            <a:r>
              <a:rPr lang="en-US" sz="1200" b="0" i="0" dirty="0">
                <a:solidFill>
                  <a:srgbClr val="000000"/>
                </a:solidFill>
                <a:latin typeface="Arial"/>
                <a:ea typeface="+mn-ea"/>
                <a:cs typeface="+mn-cs"/>
              </a:rPr>
              <a:t> Suite 7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узловых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систем</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7.3</a:t>
            </a:r>
          </a:p>
          <a:p>
            <a:pPr marL="0" indent="0" algn="l" defTabSz="914400">
              <a:spcBef>
                <a:spcPts val="0"/>
              </a:spcBef>
              <a:buNone/>
            </a:pPr>
            <a:endParaRPr lang="en-US" sz="1200" dirty="0" smtClean="0"/>
          </a:p>
          <a:p>
            <a:pPr marL="0" indent="0" algn="l" defTabSz="914400">
              <a:spcBef>
                <a:spcPts val="0"/>
              </a:spcBef>
              <a:buNone/>
            </a:pPr>
            <a:r>
              <a:rPr lang="en-US" sz="1200" b="1" i="0" dirty="0" err="1">
                <a:solidFill>
                  <a:srgbClr val="000000"/>
                </a:solidFill>
                <a:latin typeface="Arial"/>
                <a:ea typeface="+mn-ea"/>
                <a:cs typeface="+mn-cs"/>
              </a:rPr>
              <a:t>Рекомендуемые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руководства</a:t>
            </a:r>
            <a:endParaRPr lang="en-US" sz="1200" b="1" i="0" dirty="0">
              <a:solidFill>
                <a:srgbClr val="000000"/>
              </a:solidFill>
              <a:latin typeface="Arial"/>
              <a:ea typeface="+mn-ea"/>
              <a:cs typeface="+mn-cs"/>
            </a:endParaRP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Главная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страница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SDN</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hlinkClick r:id="rId7"/>
              </a:rPr>
              <a:t>http://www.sdn.sap.com/irj/sdn/howtoguides</a:t>
            </a:r>
            <a:r>
              <a:rPr lang="en-US" sz="1200" b="0" i="0" dirty="0">
                <a:solidFill>
                  <a:srgbClr val="000000"/>
                </a:solidFill>
                <a:latin typeface="Arial"/>
                <a:ea typeface="+mn-ea"/>
                <a:cs typeface="+mn-cs"/>
              </a:rPr>
              <a:t> </a:t>
            </a: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rPr>
              <a:t>Перенос</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приложений</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hlinkClick r:id="rId8"/>
              </a:rPr>
              <a:t>https://cw.sdn.sap.com/cw/community/docupedia/appsmigration</a:t>
            </a: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hlinkClick r:id="rId9"/>
              </a:rPr>
              <a:t>Перенос</a:t>
            </a:r>
            <a:r>
              <a:rPr lang="en-US" sz="1200" b="0" i="0" dirty="0">
                <a:solidFill>
                  <a:srgbClr val="000000"/>
                </a:solidFill>
                <a:latin typeface="Arial"/>
                <a:ea typeface="+mn-ea"/>
                <a:cs typeface="+mn-cs"/>
                <a:hlinkClick r:id="rId9"/>
              </a:rPr>
              <a:t> </a:t>
            </a:r>
            <a:r>
              <a:rPr lang="en-US" sz="1200" b="0" i="0" dirty="0" err="1">
                <a:solidFill>
                  <a:srgbClr val="000000"/>
                </a:solidFill>
                <a:latin typeface="Arial"/>
                <a:ea typeface="+mn-ea"/>
                <a:cs typeface="+mn-cs"/>
                <a:hlinkClick r:id="rId9"/>
              </a:rPr>
              <a:t>проектов</a:t>
            </a:r>
            <a:r>
              <a:rPr lang="en-US" sz="1200" b="0" i="0" dirty="0">
                <a:solidFill>
                  <a:srgbClr val="000000"/>
                </a:solidFill>
                <a:latin typeface="Arial"/>
                <a:ea typeface="+mn-ea"/>
                <a:cs typeface="+mn-cs"/>
                <a:hlinkClick r:id="rId9"/>
              </a:rPr>
              <a:t> </a:t>
            </a:r>
            <a:r>
              <a:rPr lang="en-US" sz="1200" b="0" i="0" dirty="0" err="1">
                <a:solidFill>
                  <a:srgbClr val="000000"/>
                </a:solidFill>
                <a:latin typeface="Arial"/>
                <a:ea typeface="+mn-ea"/>
                <a:cs typeface="+mn-cs"/>
                <a:hlinkClick r:id="rId9"/>
              </a:rPr>
              <a:t>приложений</a:t>
            </a:r>
            <a:r>
              <a:rPr lang="en-US" sz="1200" b="0" i="0" dirty="0">
                <a:solidFill>
                  <a:srgbClr val="000000"/>
                </a:solidFill>
                <a:latin typeface="Arial"/>
                <a:ea typeface="+mn-ea"/>
                <a:cs typeface="+mn-cs"/>
                <a:hlinkClick r:id="rId9"/>
              </a:rPr>
              <a:t> Web </a:t>
            </a:r>
            <a:r>
              <a:rPr lang="en-US" sz="1200" b="0" i="0" dirty="0" err="1">
                <a:solidFill>
                  <a:srgbClr val="000000"/>
                </a:solidFill>
                <a:latin typeface="Arial"/>
                <a:ea typeface="+mn-ea"/>
                <a:cs typeface="+mn-cs"/>
                <a:hlinkClick r:id="rId9"/>
              </a:rPr>
              <a:t>Dynpro</a:t>
            </a:r>
            <a:r>
              <a:rPr lang="en-US" sz="1200" b="0" i="0" dirty="0">
                <a:solidFill>
                  <a:srgbClr val="000000"/>
                </a:solidFill>
                <a:latin typeface="Arial"/>
                <a:ea typeface="+mn-ea"/>
                <a:cs typeface="+mn-cs"/>
                <a:hlinkClick r:id="rId9"/>
              </a:rPr>
              <a:t> с SAP </a:t>
            </a:r>
            <a:r>
              <a:rPr lang="en-US" sz="1200" b="0" i="0" dirty="0" err="1">
                <a:solidFill>
                  <a:srgbClr val="000000"/>
                </a:solidFill>
                <a:latin typeface="Arial"/>
                <a:ea typeface="+mn-ea"/>
                <a:cs typeface="+mn-cs"/>
                <a:hlinkClick r:id="rId9"/>
              </a:rPr>
              <a:t>NetWeaver</a:t>
            </a:r>
            <a:r>
              <a:rPr lang="en-US" sz="1200" b="0" i="0" dirty="0">
                <a:solidFill>
                  <a:srgbClr val="000000"/>
                </a:solidFill>
                <a:latin typeface="Arial"/>
                <a:ea typeface="+mn-ea"/>
                <a:cs typeface="+mn-cs"/>
                <a:hlinkClick r:id="rId9"/>
              </a:rPr>
              <a:t> 7.0 </a:t>
            </a:r>
            <a:r>
              <a:rPr lang="en-US" sz="1200" b="0" i="0" dirty="0" err="1">
                <a:solidFill>
                  <a:srgbClr val="000000"/>
                </a:solidFill>
                <a:latin typeface="Arial"/>
                <a:ea typeface="+mn-ea"/>
                <a:cs typeface="+mn-cs"/>
                <a:hlinkClick r:id="rId9"/>
              </a:rPr>
              <a:t>на</a:t>
            </a:r>
            <a:r>
              <a:rPr lang="en-US" sz="1200" b="0" i="0" dirty="0">
                <a:solidFill>
                  <a:srgbClr val="000000"/>
                </a:solidFill>
                <a:latin typeface="Arial"/>
                <a:ea typeface="+mn-ea"/>
                <a:cs typeface="+mn-cs"/>
                <a:hlinkClick r:id="rId9"/>
              </a:rPr>
              <a:t> </a:t>
            </a:r>
            <a:r>
              <a:rPr lang="en-US" sz="1200" b="0" i="0" dirty="0" err="1">
                <a:solidFill>
                  <a:srgbClr val="000000"/>
                </a:solidFill>
                <a:latin typeface="Arial"/>
                <a:ea typeface="+mn-ea"/>
                <a:cs typeface="+mn-cs"/>
                <a:hlinkClick r:id="rId9"/>
              </a:rPr>
              <a:t>более</a:t>
            </a:r>
            <a:r>
              <a:rPr lang="en-US" sz="1200" b="0" i="0" dirty="0">
                <a:solidFill>
                  <a:srgbClr val="000000"/>
                </a:solidFill>
                <a:latin typeface="Arial"/>
                <a:ea typeface="+mn-ea"/>
                <a:cs typeface="+mn-cs"/>
                <a:hlinkClick r:id="rId9"/>
              </a:rPr>
              <a:t> </a:t>
            </a:r>
            <a:r>
              <a:rPr lang="en-US" sz="1200" b="0" i="0" dirty="0" err="1">
                <a:solidFill>
                  <a:srgbClr val="000000"/>
                </a:solidFill>
                <a:latin typeface="Arial"/>
                <a:ea typeface="+mn-ea"/>
                <a:cs typeface="+mn-cs"/>
                <a:hlinkClick r:id="rId9"/>
              </a:rPr>
              <a:t>поздние</a:t>
            </a:r>
            <a:r>
              <a:rPr lang="en-US" sz="1200" b="0" i="0" dirty="0">
                <a:solidFill>
                  <a:srgbClr val="000000"/>
                </a:solidFill>
                <a:latin typeface="Arial"/>
                <a:ea typeface="+mn-ea"/>
                <a:cs typeface="+mn-cs"/>
                <a:hlinkClick r:id="rId9"/>
              </a:rPr>
              <a:t> </a:t>
            </a:r>
            <a:r>
              <a:rPr lang="en-US" sz="1200" b="0" i="0" dirty="0" err="1">
                <a:solidFill>
                  <a:srgbClr val="000000"/>
                </a:solidFill>
                <a:latin typeface="Arial"/>
                <a:ea typeface="+mn-ea"/>
                <a:cs typeface="+mn-cs"/>
                <a:hlinkClick r:id="rId9"/>
              </a:rPr>
              <a:t>версии</a:t>
            </a:r>
            <a:endParaRPr lang="en-US" sz="1200" b="0" i="0" dirty="0">
              <a:solidFill>
                <a:srgbClr val="000000"/>
              </a:solidFill>
              <a:latin typeface="Arial"/>
              <a:ea typeface="+mn-ea"/>
              <a:cs typeface="+mn-cs"/>
              <a:hlinkClick r:id="rId9"/>
            </a:endParaRP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hlinkClick r:id="rId10"/>
              </a:rPr>
              <a:t>Перенос</a:t>
            </a:r>
            <a:r>
              <a:rPr lang="en-US" sz="1200" b="0" i="0" dirty="0">
                <a:solidFill>
                  <a:srgbClr val="000000"/>
                </a:solidFill>
                <a:latin typeface="Arial"/>
                <a:ea typeface="+mn-ea"/>
                <a:cs typeface="+mn-cs"/>
                <a:hlinkClick r:id="rId10"/>
              </a:rPr>
              <a:t> </a:t>
            </a:r>
            <a:r>
              <a:rPr lang="en-US" sz="1200" b="0" i="0" dirty="0" err="1">
                <a:solidFill>
                  <a:srgbClr val="000000"/>
                </a:solidFill>
                <a:latin typeface="Arial"/>
                <a:ea typeface="+mn-ea"/>
                <a:cs typeface="+mn-cs"/>
                <a:hlinkClick r:id="rId10"/>
              </a:rPr>
              <a:t>приложений</a:t>
            </a:r>
            <a:r>
              <a:rPr lang="en-US" sz="1200" b="0" i="0" dirty="0">
                <a:solidFill>
                  <a:srgbClr val="000000"/>
                </a:solidFill>
                <a:latin typeface="Arial"/>
                <a:ea typeface="+mn-ea"/>
                <a:cs typeface="+mn-cs"/>
                <a:hlinkClick r:id="rId10"/>
              </a:rPr>
              <a:t> </a:t>
            </a:r>
            <a:r>
              <a:rPr lang="en-US" sz="1200" b="0" i="0" dirty="0" err="1">
                <a:solidFill>
                  <a:srgbClr val="000000"/>
                </a:solidFill>
                <a:latin typeface="Arial"/>
                <a:ea typeface="+mn-ea"/>
                <a:cs typeface="+mn-cs"/>
                <a:hlinkClick r:id="rId10"/>
              </a:rPr>
              <a:t>портала</a:t>
            </a:r>
            <a:endParaRPr lang="en-US" sz="1200" b="0" i="0" dirty="0">
              <a:solidFill>
                <a:srgbClr val="000000"/>
              </a:solidFill>
              <a:latin typeface="Arial"/>
              <a:ea typeface="+mn-ea"/>
              <a:cs typeface="+mn-cs"/>
              <a:hlinkClick r:id="rId10"/>
            </a:endParaRPr>
          </a:p>
          <a:p>
            <a:pPr marL="173736" indent="-173736" algn="l" defTabSz="914400">
              <a:spcBef>
                <a:spcPts val="0"/>
              </a:spcBef>
              <a:buClr>
                <a:srgbClr val="FFC000"/>
              </a:buClr>
              <a:buFont typeface="Wingdings"/>
              <a:buChar char="§"/>
            </a:pPr>
            <a:r>
              <a:rPr lang="en-US" sz="1200" b="0" i="0" dirty="0" err="1">
                <a:solidFill>
                  <a:srgbClr val="000000"/>
                </a:solidFill>
                <a:latin typeface="Arial"/>
                <a:ea typeface="+mn-ea"/>
                <a:cs typeface="+mn-cs"/>
                <a:hlinkClick r:id="rId11"/>
              </a:rPr>
              <a:t>Разработка</a:t>
            </a:r>
            <a:r>
              <a:rPr lang="en-US" sz="1200" b="0" i="0" dirty="0">
                <a:solidFill>
                  <a:srgbClr val="000000"/>
                </a:solidFill>
                <a:latin typeface="Arial"/>
                <a:ea typeface="+mn-ea"/>
                <a:cs typeface="+mn-cs"/>
                <a:hlinkClick r:id="rId11"/>
              </a:rPr>
              <a:t> </a:t>
            </a:r>
            <a:r>
              <a:rPr lang="en-US" sz="1200" b="0" i="0" dirty="0" err="1">
                <a:solidFill>
                  <a:srgbClr val="000000"/>
                </a:solidFill>
                <a:latin typeface="Arial"/>
                <a:ea typeface="+mn-ea"/>
                <a:cs typeface="+mn-cs"/>
                <a:hlinkClick r:id="rId11"/>
              </a:rPr>
              <a:t>приложений</a:t>
            </a:r>
            <a:r>
              <a:rPr lang="en-US" sz="1200" b="0" i="0" dirty="0">
                <a:solidFill>
                  <a:srgbClr val="000000"/>
                </a:solidFill>
                <a:latin typeface="Arial"/>
                <a:ea typeface="+mn-ea"/>
                <a:cs typeface="+mn-cs"/>
                <a:hlinkClick r:id="rId11"/>
              </a:rPr>
              <a:t> </a:t>
            </a:r>
            <a:r>
              <a:rPr lang="en-US" sz="1200" b="0" i="0" dirty="0" err="1">
                <a:solidFill>
                  <a:srgbClr val="000000"/>
                </a:solidFill>
                <a:latin typeface="Arial"/>
                <a:ea typeface="+mn-ea"/>
                <a:cs typeface="+mn-cs"/>
                <a:hlinkClick r:id="rId11"/>
              </a:rPr>
              <a:t>для</a:t>
            </a:r>
            <a:r>
              <a:rPr lang="en-US" sz="1200" b="0" i="0" dirty="0">
                <a:solidFill>
                  <a:srgbClr val="000000"/>
                </a:solidFill>
                <a:latin typeface="Arial"/>
                <a:ea typeface="+mn-ea"/>
                <a:cs typeface="+mn-cs"/>
                <a:hlinkClick r:id="rId11"/>
              </a:rPr>
              <a:t> </a:t>
            </a:r>
            <a:r>
              <a:rPr lang="en-US" sz="1200" b="0" i="0" dirty="0" err="1">
                <a:solidFill>
                  <a:srgbClr val="000000"/>
                </a:solidFill>
                <a:latin typeface="Arial"/>
                <a:ea typeface="+mn-ea"/>
                <a:cs typeface="+mn-cs"/>
                <a:hlinkClick r:id="rId11"/>
              </a:rPr>
              <a:t>портала</a:t>
            </a:r>
            <a:endParaRPr lang="en-US" sz="1200" b="0" i="0" dirty="0">
              <a:solidFill>
                <a:srgbClr val="000000"/>
              </a:solidFill>
              <a:latin typeface="Arial"/>
              <a:ea typeface="+mn-ea"/>
              <a:cs typeface="+mn-cs"/>
              <a:hlinkClick r:id="rId11"/>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US" sz="2400" b="1" i="0" u="none" strike="noStrike" cap="none" spc="0" baseline="0">
                <a:solidFill>
                  <a:srgbClr val="666666"/>
                </a:solidFill>
                <a:effectLst/>
                <a:latin typeface="Arial"/>
                <a:ea typeface="+mj-ea"/>
                <a:cs typeface="+mj-cs"/>
              </a:rPr>
              <a:t>Обзор развития продукта</a:t>
            </a:r>
          </a:p>
        </p:txBody>
      </p:sp>
      <p:sp>
        <p:nvSpPr>
          <p:cNvPr id="8" name="Rectangle 7"/>
          <p:cNvSpPr/>
          <p:nvPr/>
        </p:nvSpPr>
        <p:spPr bwMode="gray">
          <a:xfrm>
            <a:off x="326576" y="5865881"/>
            <a:ext cx="2520000" cy="360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en-US" sz="1200" b="1" i="0" u="none" strike="noStrike" cap="none" spc="0" baseline="0">
                <a:effectLst/>
                <a:latin typeface="Arial"/>
                <a:ea typeface="Arial Unicode MS"/>
                <a:cs typeface="Arial Unicode MS"/>
              </a:rPr>
              <a:t>СЕГОДНЯ</a:t>
            </a:r>
          </a:p>
        </p:txBody>
      </p:sp>
      <p:sp>
        <p:nvSpPr>
          <p:cNvPr id="9" name="Rectangle 8"/>
          <p:cNvSpPr/>
          <p:nvPr/>
        </p:nvSpPr>
        <p:spPr bwMode="gray">
          <a:xfrm>
            <a:off x="3307340" y="5865881"/>
            <a:ext cx="2520000" cy="360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en-US" sz="1200" b="1" i="0" u="none" strike="noStrike" cap="none" spc="0" baseline="0">
                <a:effectLst/>
                <a:latin typeface="Arial"/>
                <a:ea typeface="Arial Unicode MS"/>
                <a:cs typeface="Arial Unicode MS"/>
              </a:rPr>
              <a:t>ПЛАНИРУЕТСЯ</a:t>
            </a:r>
          </a:p>
        </p:txBody>
      </p:sp>
      <p:sp>
        <p:nvSpPr>
          <p:cNvPr id="10" name="Rectangle 9"/>
          <p:cNvSpPr/>
          <p:nvPr/>
        </p:nvSpPr>
        <p:spPr bwMode="gray">
          <a:xfrm>
            <a:off x="6288105" y="5865881"/>
            <a:ext cx="2520000" cy="360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en-US" sz="1200" b="1" i="0" u="none" strike="noStrike" cap="none" spc="0" baseline="0">
                <a:effectLst/>
                <a:latin typeface="Arial"/>
                <a:ea typeface="Arial Unicode MS"/>
                <a:cs typeface="Arial Unicode MS"/>
              </a:rPr>
              <a:t>В БУДУЩЕМ</a:t>
            </a:r>
          </a:p>
        </p:txBody>
      </p:sp>
      <p:sp>
        <p:nvSpPr>
          <p:cNvPr id="11" name="Chevron 10"/>
          <p:cNvSpPr/>
          <p:nvPr/>
        </p:nvSpPr>
        <p:spPr bwMode="gray">
          <a:xfrm>
            <a:off x="2958146" y="3021554"/>
            <a:ext cx="237624" cy="1800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Chevron 11"/>
          <p:cNvSpPr/>
          <p:nvPr/>
        </p:nvSpPr>
        <p:spPr bwMode="gray">
          <a:xfrm>
            <a:off x="5938910" y="3041432"/>
            <a:ext cx="237624" cy="1800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326576" y="2316261"/>
            <a:ext cx="2520000" cy="3118093"/>
          </a:xfrm>
          <a:prstGeom prst="rect">
            <a:avLst/>
          </a:prstGeom>
          <a:noFill/>
          <a:ln w="3175" algn="ctr">
            <a:solidFill>
              <a:schemeClr val="bg1">
                <a:lumMod val="85000"/>
              </a:schemeClr>
            </a:solidFill>
            <a:miter lim="800000"/>
            <a:headEnd/>
            <a:tailEnd/>
          </a:ln>
        </p:spPr>
        <p:txBody>
          <a:bodyPr lIns="90000" tIns="72000" rIns="90000" bIns="72000" rtlCol="0" anchor="t" anchorCtr="0"/>
          <a:lstStyle/>
          <a:p>
            <a:pPr marR="0" algn="l" defTabSz="914400">
              <a:lnSpc>
                <a:spcPct val="100000"/>
              </a:lnSpc>
              <a:spcBef>
                <a:spcPts val="840"/>
              </a:spcBef>
              <a:spcAft>
                <a:spcPts val="0"/>
              </a:spcAft>
              <a:buNone/>
            </a:pPr>
            <a:r>
              <a:rPr lang="en-US" sz="1400" b="0" i="0" u="none" strike="noStrike" cap="none" spc="0" baseline="0" dirty="0" err="1">
                <a:effectLst/>
                <a:latin typeface="Arial"/>
                <a:ea typeface="Arial Unicode MS"/>
                <a:cs typeface="Arial Unicode MS"/>
              </a:rPr>
              <a:t>Проверенная</a:t>
            </a:r>
            <a:r>
              <a:rPr lang="en-US" sz="1400" b="0" i="0" u="none" strike="noStrike" cap="none" spc="0" baseline="0" dirty="0">
                <a:effectLst/>
                <a:latin typeface="Arial"/>
                <a:ea typeface="Arial Unicode MS"/>
                <a:cs typeface="Arial Unicode MS"/>
              </a:rPr>
              <a:t> </a:t>
            </a:r>
            <a:r>
              <a:rPr lang="en-US" sz="1400" b="0" i="0" u="none" strike="noStrike" cap="none" spc="0" baseline="0" dirty="0" err="1">
                <a:effectLst/>
                <a:latin typeface="Arial"/>
                <a:ea typeface="Arial Unicode MS"/>
                <a:cs typeface="Arial Unicode MS"/>
              </a:rPr>
              <a:t>платформа</a:t>
            </a:r>
            <a:r>
              <a:rPr lang="en-US" sz="1400" b="0" i="0" u="none" strike="noStrike" cap="none" spc="0" baseline="0" dirty="0">
                <a:effectLst/>
                <a:latin typeface="Arial"/>
                <a:ea typeface="Arial Unicode MS"/>
                <a:cs typeface="Arial Unicode MS"/>
              </a:rPr>
              <a:t> </a:t>
            </a:r>
            <a:r>
              <a:rPr lang="en-US" sz="1400" b="0" i="0" u="none" strike="noStrike" cap="none" spc="0" baseline="0" dirty="0" err="1">
                <a:effectLst/>
                <a:latin typeface="Arial"/>
                <a:ea typeface="Arial Unicode MS"/>
                <a:cs typeface="Arial Unicode MS"/>
              </a:rPr>
              <a:t>портала</a:t>
            </a:r>
            <a:r>
              <a:rPr lang="en-US" sz="1400" b="0" i="0" u="none" strike="noStrike" cap="none" spc="0" baseline="0" dirty="0">
                <a:effectLst/>
                <a:latin typeface="Arial"/>
                <a:ea typeface="Arial Unicode MS"/>
                <a:cs typeface="Arial Unicode MS"/>
              </a:rPr>
              <a:t> </a:t>
            </a:r>
            <a:r>
              <a:rPr lang="en-US" sz="1400" b="0" i="0" u="none" strike="noStrike" cap="none" spc="0" baseline="0" dirty="0" err="1">
                <a:effectLst/>
                <a:latin typeface="Arial"/>
                <a:ea typeface="Arial Unicode MS"/>
                <a:cs typeface="Arial Unicode MS"/>
              </a:rPr>
              <a:t>предприятия</a:t>
            </a:r>
            <a:r>
              <a:rPr lang="en-US" sz="1400" b="0" i="0" u="none" strike="noStrike" cap="none" spc="0" baseline="0" dirty="0">
                <a:effectLst/>
                <a:latin typeface="Arial"/>
                <a:ea typeface="Arial Unicode MS"/>
                <a:cs typeface="Arial Unicode MS"/>
              </a:rPr>
              <a:t> </a:t>
            </a:r>
            <a:r>
              <a:rPr lang="en-US" sz="1400" b="0" i="0" u="none" strike="noStrike" cap="none" spc="0" baseline="0" dirty="0" err="1">
                <a:effectLst/>
                <a:latin typeface="Arial"/>
                <a:ea typeface="Arial Unicode MS"/>
                <a:cs typeface="Arial Unicode MS"/>
              </a:rPr>
              <a:t>корпоративного</a:t>
            </a:r>
            <a:r>
              <a:rPr lang="en-US" sz="1400" b="0" i="0" u="none" strike="noStrike" cap="none" spc="0" baseline="0" dirty="0">
                <a:effectLst/>
                <a:latin typeface="Arial"/>
                <a:ea typeface="Arial Unicode MS"/>
                <a:cs typeface="Arial Unicode MS"/>
              </a:rPr>
              <a:t> </a:t>
            </a:r>
            <a:r>
              <a:rPr lang="en-US" sz="1400" b="0" i="0" u="none" strike="noStrike" cap="none" spc="0" baseline="0" dirty="0" err="1">
                <a:effectLst/>
                <a:latin typeface="Arial"/>
                <a:ea typeface="Arial Unicode MS"/>
                <a:cs typeface="Arial Unicode MS"/>
              </a:rPr>
              <a:t>класса</a:t>
            </a:r>
            <a:endParaRPr lang="en-US" sz="1400" b="0" i="0" u="none" strike="noStrike" cap="none" spc="0" baseline="0" dirty="0">
              <a:effectLst/>
              <a:latin typeface="Arial"/>
              <a:ea typeface="Arial Unicode MS"/>
              <a:cs typeface="Arial Unicode MS"/>
            </a:endParaRPr>
          </a:p>
          <a:p>
            <a:pPr marR="0" algn="l" defTabSz="914400">
              <a:lnSpc>
                <a:spcPct val="100000"/>
              </a:lnSpc>
              <a:spcBef>
                <a:spcPts val="840"/>
              </a:spcBef>
              <a:spcAft>
                <a:spcPts val="0"/>
              </a:spcAft>
              <a:buNone/>
            </a:pPr>
            <a:r>
              <a:rPr lang="en-US" sz="1400" b="0" i="0" u="none" strike="noStrike" cap="none" spc="0" dirty="0" err="1">
                <a:effectLst/>
                <a:latin typeface="Arial"/>
                <a:ea typeface="Arial Unicode MS"/>
                <a:cs typeface="Arial Unicode MS"/>
              </a:rPr>
              <a:t>Передовой</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спектр</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инновационных</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возможностей</a:t>
            </a:r>
            <a:r>
              <a:rPr lang="en-US" sz="1400" b="0" i="0" u="none" strike="noStrike" cap="none" spc="0" dirty="0">
                <a:effectLst/>
                <a:latin typeface="Arial"/>
                <a:ea typeface="Arial Unicode MS"/>
                <a:cs typeface="Arial Unicode MS"/>
              </a:rPr>
              <a:t> и </a:t>
            </a:r>
            <a:r>
              <a:rPr lang="en-US" sz="1400" b="0" i="0" u="none" strike="noStrike" cap="none" spc="0" dirty="0" err="1">
                <a:effectLst/>
                <a:latin typeface="Arial"/>
                <a:ea typeface="Arial Unicode MS"/>
                <a:cs typeface="Arial Unicode MS"/>
              </a:rPr>
              <a:t>сервисов</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для</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портала</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поддерживающих</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конечных</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пользователей</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ключевых</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пользователей</a:t>
            </a:r>
            <a:r>
              <a:rPr lang="en-US" sz="1400" b="0" i="0" u="none" strike="noStrike" cap="none" spc="0" dirty="0">
                <a:effectLst/>
                <a:latin typeface="Arial"/>
                <a:ea typeface="Arial Unicode MS"/>
                <a:cs typeface="Arial Unicode MS"/>
              </a:rPr>
              <a:t>, </a:t>
            </a:r>
            <a:r>
              <a:rPr lang="en-US" sz="1400" b="0" i="0" u="none" strike="noStrike" cap="none" spc="0" dirty="0" err="1">
                <a:effectLst/>
                <a:latin typeface="Arial"/>
                <a:ea typeface="Arial Unicode MS"/>
                <a:cs typeface="Arial Unicode MS"/>
              </a:rPr>
              <a:t>администраторов</a:t>
            </a:r>
            <a:r>
              <a:rPr lang="en-US" sz="1400" b="0" i="0" u="none" strike="noStrike" cap="none" spc="0" dirty="0">
                <a:effectLst/>
                <a:latin typeface="Arial"/>
                <a:ea typeface="Arial Unicode MS"/>
                <a:cs typeface="Arial Unicode MS"/>
              </a:rPr>
              <a:t> </a:t>
            </a:r>
            <a:r>
              <a:rPr lang="en-US" sz="1400" b="0" i="0" u="none" strike="noStrike" cap="none" spc="0" dirty="0" smtClean="0">
                <a:effectLst/>
                <a:latin typeface="Arial"/>
                <a:ea typeface="Arial Unicode MS"/>
                <a:cs typeface="Arial Unicode MS"/>
              </a:rPr>
              <a:t>и</a:t>
            </a:r>
            <a:r>
              <a:rPr lang="ru-RU" sz="1400" b="0" i="0" u="none" strike="noStrike" cap="none" spc="0" dirty="0" smtClean="0">
                <a:effectLst/>
                <a:latin typeface="Arial"/>
                <a:ea typeface="Arial Unicode MS"/>
                <a:cs typeface="Arial Unicode MS"/>
              </a:rPr>
              <a:t> </a:t>
            </a:r>
            <a:r>
              <a:rPr lang="en-US" sz="1400" b="0" i="0" u="none" strike="noStrike" cap="none" spc="0" dirty="0" err="1" smtClean="0">
                <a:effectLst/>
                <a:latin typeface="Arial"/>
                <a:ea typeface="Arial Unicode MS"/>
                <a:cs typeface="Arial Unicode MS"/>
              </a:rPr>
              <a:t>разработчиков</a:t>
            </a:r>
            <a:endParaRPr lang="en-US" sz="1400" b="0" i="0" u="none" strike="noStrike" cap="none" spc="0" dirty="0">
              <a:effectLst/>
              <a:latin typeface="Arial"/>
              <a:ea typeface="Arial Unicode MS"/>
              <a:cs typeface="Arial Unicode MS"/>
            </a:endParaRPr>
          </a:p>
        </p:txBody>
      </p:sp>
      <p:sp>
        <p:nvSpPr>
          <p:cNvPr id="14" name="Rectangle 13"/>
          <p:cNvSpPr/>
          <p:nvPr/>
        </p:nvSpPr>
        <p:spPr bwMode="gray">
          <a:xfrm>
            <a:off x="3307340" y="2316261"/>
            <a:ext cx="2520000" cy="3118093"/>
          </a:xfrm>
          <a:prstGeom prst="rect">
            <a:avLst/>
          </a:prstGeom>
          <a:noFill/>
          <a:ln w="3175" algn="ctr">
            <a:solidFill>
              <a:schemeClr val="bg1">
                <a:lumMod val="85000"/>
              </a:schemeClr>
            </a:solidFill>
            <a:miter lim="800000"/>
            <a:headEnd/>
            <a:tailEnd/>
          </a:ln>
        </p:spPr>
        <p:txBody>
          <a:bodyPr lIns="90000" tIns="72000" rIns="90000" bIns="72000" rtlCol="0" anchor="t" anchorCtr="0"/>
          <a:lstStyle/>
          <a:p>
            <a:pPr algn="l" defTabSz="914400">
              <a:spcBef>
                <a:spcPts val="840"/>
              </a:spcBef>
              <a:spcAft>
                <a:spcPts val="0"/>
              </a:spcAft>
              <a:buNone/>
            </a:pPr>
            <a:r>
              <a:rPr lang="en-US" sz="1400" b="0" i="0" dirty="0" err="1">
                <a:latin typeface="Arial"/>
                <a:ea typeface="Arial Unicode MS"/>
                <a:cs typeface="Arial Unicode MS"/>
              </a:rPr>
              <a:t>Расширение</a:t>
            </a:r>
            <a:r>
              <a:rPr lang="en-US" sz="1400" b="0" i="0" dirty="0">
                <a:latin typeface="Arial"/>
                <a:ea typeface="Arial Unicode MS"/>
                <a:cs typeface="Arial Unicode MS"/>
              </a:rPr>
              <a:t> </a:t>
            </a:r>
            <a:r>
              <a:rPr lang="en-US" sz="1400" b="0" i="0" dirty="0" err="1">
                <a:latin typeface="Arial"/>
                <a:ea typeface="Arial Unicode MS"/>
                <a:cs typeface="Arial Unicode MS"/>
              </a:rPr>
              <a:t>охвата</a:t>
            </a:r>
            <a:r>
              <a:rPr lang="en-US" sz="1400" b="0" i="0" dirty="0">
                <a:latin typeface="Arial"/>
                <a:ea typeface="Arial Unicode MS"/>
                <a:cs typeface="Arial Unicode MS"/>
              </a:rPr>
              <a:t> </a:t>
            </a:r>
            <a:r>
              <a:rPr lang="en-US" sz="1400" b="0" i="0" dirty="0" smtClean="0">
                <a:latin typeface="Arial"/>
                <a:ea typeface="Arial Unicode MS"/>
                <a:cs typeface="Arial Unicode MS"/>
              </a:rPr>
              <a:t>и</a:t>
            </a:r>
            <a:r>
              <a:rPr lang="ru-RU" sz="1400" b="0" i="0" dirty="0" smtClean="0">
                <a:latin typeface="Arial"/>
                <a:ea typeface="Arial Unicode MS"/>
                <a:cs typeface="Arial Unicode MS"/>
              </a:rPr>
              <a:t> </a:t>
            </a:r>
            <a:r>
              <a:rPr lang="en-US" sz="1400" b="0" i="0" dirty="0" err="1" smtClean="0">
                <a:latin typeface="Arial"/>
                <a:ea typeface="Arial Unicode MS"/>
                <a:cs typeface="Arial Unicode MS"/>
              </a:rPr>
              <a:t>доступности</a:t>
            </a:r>
            <a:r>
              <a:rPr lang="en-US" sz="1400" b="0" i="0" dirty="0" smtClean="0">
                <a:latin typeface="Arial"/>
                <a:ea typeface="Arial Unicode MS"/>
                <a:cs typeface="Arial Unicode MS"/>
              </a:rPr>
              <a:t> </a:t>
            </a:r>
            <a:r>
              <a:rPr lang="en-US" sz="1400" b="0" i="0" dirty="0" err="1">
                <a:latin typeface="Arial"/>
                <a:ea typeface="Arial Unicode MS"/>
                <a:cs typeface="Arial Unicode MS"/>
              </a:rPr>
              <a:t>портала</a:t>
            </a:r>
            <a:r>
              <a:rPr lang="en-US" sz="1400" b="0" i="0" dirty="0">
                <a:latin typeface="Arial"/>
                <a:ea typeface="Arial Unicode MS"/>
                <a:cs typeface="Arial Unicode MS"/>
              </a:rPr>
              <a:t>: </a:t>
            </a:r>
          </a:p>
          <a:p>
            <a:pPr marL="173736" indent="-173736" algn="l" defTabSz="914400">
              <a:spcBef>
                <a:spcPts val="840"/>
              </a:spcBef>
              <a:spcAft>
                <a:spcPts val="0"/>
              </a:spcAft>
              <a:buClr>
                <a:srgbClr val="F0AB00"/>
              </a:buClr>
              <a:buSzPct val="80000"/>
              <a:buFont typeface="Wingdings"/>
              <a:buChar char="§"/>
            </a:pPr>
            <a:r>
              <a:rPr lang="ru-RU" sz="1400" b="0" i="0" dirty="0" smtClean="0">
                <a:latin typeface="Arial"/>
                <a:ea typeface="Arial Unicode MS"/>
                <a:cs typeface="Arial Unicode MS"/>
              </a:rPr>
              <a:t>в</a:t>
            </a:r>
            <a:r>
              <a:rPr lang="en-US" sz="1400" b="0" i="0" dirty="0" err="1" smtClean="0">
                <a:latin typeface="Arial"/>
                <a:ea typeface="Arial Unicode MS"/>
                <a:cs typeface="Arial Unicode MS"/>
              </a:rPr>
              <a:t>недрение</a:t>
            </a:r>
            <a:r>
              <a:rPr lang="en-US" sz="1400" b="0" i="0" dirty="0" smtClean="0">
                <a:latin typeface="Arial"/>
                <a:ea typeface="Arial Unicode MS"/>
                <a:cs typeface="Arial Unicode MS"/>
              </a:rPr>
              <a:t> </a:t>
            </a:r>
            <a:r>
              <a:rPr lang="en-US" sz="1400" b="0" i="0" dirty="0" err="1">
                <a:latin typeface="Arial"/>
                <a:ea typeface="Arial Unicode MS"/>
                <a:cs typeface="Arial Unicode MS"/>
              </a:rPr>
              <a:t>мобильности</a:t>
            </a:r>
            <a:endParaRPr lang="en-US" sz="1400" b="0" i="0" dirty="0">
              <a:latin typeface="Arial"/>
              <a:ea typeface="Arial Unicode MS"/>
              <a:cs typeface="Arial Unicode MS"/>
            </a:endParaRPr>
          </a:p>
          <a:p>
            <a:pPr marL="173736" indent="-173736" algn="l" defTabSz="914400">
              <a:spcBef>
                <a:spcPts val="840"/>
              </a:spcBef>
              <a:spcAft>
                <a:spcPts val="0"/>
              </a:spcAft>
              <a:buClr>
                <a:srgbClr val="F0AB00"/>
              </a:buClr>
              <a:buSzPct val="80000"/>
              <a:buFont typeface="Wingdings"/>
              <a:buChar char="§"/>
            </a:pPr>
            <a:r>
              <a:rPr lang="ru-RU" sz="1400" b="0" i="0" dirty="0" err="1" smtClean="0">
                <a:latin typeface="Arial"/>
                <a:ea typeface="Arial Unicode MS"/>
                <a:cs typeface="Arial Unicode MS"/>
              </a:rPr>
              <a:t>п</a:t>
            </a:r>
            <a:r>
              <a:rPr lang="en-US" sz="1400" b="0" i="0" dirty="0" err="1" smtClean="0">
                <a:latin typeface="Arial"/>
                <a:ea typeface="Arial Unicode MS"/>
                <a:cs typeface="Arial Unicode MS"/>
              </a:rPr>
              <a:t>рофессиональное</a:t>
            </a:r>
            <a:r>
              <a:rPr lang="en-US" sz="1400" b="0" i="0" dirty="0" smtClean="0">
                <a:latin typeface="Arial"/>
                <a:ea typeface="Arial Unicode MS"/>
                <a:cs typeface="Arial Unicode MS"/>
              </a:rPr>
              <a:t> </a:t>
            </a:r>
            <a:r>
              <a:rPr lang="en-US" sz="1400" b="0" i="0" dirty="0" err="1">
                <a:latin typeface="Arial"/>
                <a:ea typeface="Arial Unicode MS"/>
                <a:cs typeface="Arial Unicode MS"/>
              </a:rPr>
              <a:t>управление</a:t>
            </a:r>
            <a:r>
              <a:rPr lang="en-US" sz="1400" b="0" i="0" dirty="0">
                <a:latin typeface="Arial"/>
                <a:ea typeface="Arial Unicode MS"/>
                <a:cs typeface="Arial Unicode MS"/>
              </a:rPr>
              <a:t> </a:t>
            </a:r>
            <a:r>
              <a:rPr lang="en-US" sz="1400" b="0" i="0" dirty="0" err="1">
                <a:latin typeface="Arial"/>
                <a:ea typeface="Arial Unicode MS"/>
                <a:cs typeface="Arial Unicode MS"/>
              </a:rPr>
              <a:t>содержимым</a:t>
            </a:r>
            <a:r>
              <a:rPr lang="en-US" sz="1400" b="0" i="0" dirty="0">
                <a:latin typeface="Arial"/>
                <a:ea typeface="Arial Unicode MS"/>
                <a:cs typeface="Arial Unicode MS"/>
              </a:rPr>
              <a:t> </a:t>
            </a:r>
          </a:p>
          <a:p>
            <a:pPr marL="173736" indent="-173736" algn="l" defTabSz="914400">
              <a:spcBef>
                <a:spcPts val="840"/>
              </a:spcBef>
              <a:spcAft>
                <a:spcPts val="0"/>
              </a:spcAft>
              <a:buClr>
                <a:srgbClr val="F0AB00"/>
              </a:buClr>
              <a:buSzPct val="80000"/>
              <a:buFont typeface="Wingdings"/>
              <a:buChar char="§"/>
            </a:pPr>
            <a:r>
              <a:rPr lang="ru-RU" sz="1400" b="0" i="0" dirty="0" smtClean="0">
                <a:latin typeface="Arial"/>
                <a:ea typeface="Arial Unicode MS"/>
                <a:cs typeface="Arial Unicode MS"/>
              </a:rPr>
              <a:t>у</a:t>
            </a:r>
            <a:r>
              <a:rPr lang="en-US" sz="1400" b="0" i="0" dirty="0" err="1" smtClean="0">
                <a:latin typeface="Arial"/>
                <a:ea typeface="Arial Unicode MS"/>
                <a:cs typeface="Arial Unicode MS"/>
              </a:rPr>
              <a:t>лучшенные</a:t>
            </a:r>
            <a:r>
              <a:rPr lang="en-US" sz="1400" b="0" i="0" dirty="0" smtClean="0">
                <a:latin typeface="Arial"/>
                <a:ea typeface="Arial Unicode MS"/>
                <a:cs typeface="Arial Unicode MS"/>
              </a:rPr>
              <a:t> </a:t>
            </a:r>
            <a:r>
              <a:rPr lang="en-US" sz="1400" b="0" i="0" dirty="0" err="1">
                <a:latin typeface="Arial"/>
                <a:ea typeface="Arial Unicode MS"/>
                <a:cs typeface="Arial Unicode MS"/>
              </a:rPr>
              <a:t>корпоративные</a:t>
            </a:r>
            <a:r>
              <a:rPr lang="en-US" sz="1400" b="0" i="0" dirty="0">
                <a:latin typeface="Arial"/>
                <a:ea typeface="Arial Unicode MS"/>
                <a:cs typeface="Arial Unicode MS"/>
              </a:rPr>
              <a:t> </a:t>
            </a:r>
            <a:r>
              <a:rPr lang="en-US" sz="1400" b="0" i="0" dirty="0" err="1">
                <a:latin typeface="Arial"/>
                <a:ea typeface="Arial Unicode MS"/>
                <a:cs typeface="Arial Unicode MS"/>
              </a:rPr>
              <a:t>рабочие</a:t>
            </a:r>
            <a:r>
              <a:rPr lang="en-US" sz="1400" b="0" i="0" dirty="0">
                <a:latin typeface="Arial"/>
                <a:ea typeface="Arial Unicode MS"/>
                <a:cs typeface="Arial Unicode MS"/>
              </a:rPr>
              <a:t> </a:t>
            </a:r>
            <a:r>
              <a:rPr lang="en-US" sz="1400" b="0" i="0" dirty="0" err="1">
                <a:latin typeface="Arial"/>
                <a:ea typeface="Arial Unicode MS"/>
                <a:cs typeface="Arial Unicode MS"/>
              </a:rPr>
              <a:t>пространства</a:t>
            </a:r>
            <a:endParaRPr lang="en-US" sz="1400" b="0" i="0" dirty="0">
              <a:latin typeface="Arial"/>
              <a:ea typeface="Arial Unicode MS"/>
              <a:cs typeface="Arial Unicode MS"/>
            </a:endParaRPr>
          </a:p>
        </p:txBody>
      </p:sp>
      <p:sp>
        <p:nvSpPr>
          <p:cNvPr id="15" name="Rectangle 14"/>
          <p:cNvSpPr/>
          <p:nvPr/>
        </p:nvSpPr>
        <p:spPr bwMode="gray">
          <a:xfrm>
            <a:off x="6288105" y="2316261"/>
            <a:ext cx="2520000" cy="3118093"/>
          </a:xfrm>
          <a:prstGeom prst="rect">
            <a:avLst/>
          </a:prstGeom>
          <a:noFill/>
          <a:ln w="3175" algn="ctr">
            <a:solidFill>
              <a:schemeClr val="bg1">
                <a:lumMod val="85000"/>
              </a:schemeClr>
            </a:solidFill>
            <a:miter lim="800000"/>
            <a:headEnd/>
            <a:tailEnd/>
          </a:ln>
        </p:spPr>
        <p:txBody>
          <a:bodyPr lIns="90000" tIns="72000" rIns="90000" bIns="72000" rtlCol="0" anchor="t" anchorCtr="0"/>
          <a:lstStyle/>
          <a:p>
            <a:pPr marR="0" algn="l" defTabSz="914400">
              <a:lnSpc>
                <a:spcPct val="100000"/>
              </a:lnSpc>
              <a:spcBef>
                <a:spcPts val="840"/>
              </a:spcBef>
              <a:spcAft>
                <a:spcPts val="0"/>
              </a:spcAft>
              <a:buNone/>
            </a:pPr>
            <a:r>
              <a:rPr lang="en-US" sz="1400" b="0" i="0" dirty="0" err="1">
                <a:latin typeface="Arial"/>
                <a:ea typeface="Arial Unicode MS"/>
                <a:cs typeface="Arial Unicode MS"/>
              </a:rPr>
              <a:t>Выход</a:t>
            </a:r>
            <a:r>
              <a:rPr lang="en-US" sz="1400" b="0" i="0" dirty="0">
                <a:latin typeface="Arial"/>
                <a:ea typeface="Arial Unicode MS"/>
                <a:cs typeface="Arial Unicode MS"/>
              </a:rPr>
              <a:t> </a:t>
            </a:r>
            <a:r>
              <a:rPr lang="en-US" sz="1400" b="0" i="0" dirty="0" err="1">
                <a:latin typeface="Arial"/>
                <a:ea typeface="Arial Unicode MS"/>
                <a:cs typeface="Arial Unicode MS"/>
              </a:rPr>
              <a:t>на</a:t>
            </a:r>
            <a:r>
              <a:rPr lang="en-US" sz="1400" b="0" i="0" dirty="0">
                <a:latin typeface="Arial"/>
                <a:ea typeface="Arial Unicode MS"/>
                <a:cs typeface="Arial Unicode MS"/>
              </a:rPr>
              <a:t> </a:t>
            </a:r>
            <a:r>
              <a:rPr lang="en-US" sz="1400" b="0" i="0" dirty="0" err="1">
                <a:latin typeface="Arial"/>
                <a:ea typeface="Arial Unicode MS"/>
                <a:cs typeface="Arial Unicode MS"/>
              </a:rPr>
              <a:t>новые</a:t>
            </a:r>
            <a:r>
              <a:rPr lang="en-US" sz="1400" b="0" i="0" dirty="0">
                <a:latin typeface="Arial"/>
                <a:ea typeface="Arial Unicode MS"/>
                <a:cs typeface="Arial Unicode MS"/>
              </a:rPr>
              <a:t> </a:t>
            </a:r>
            <a:r>
              <a:rPr lang="en-US" sz="1400" b="0" i="0" dirty="0" err="1">
                <a:latin typeface="Arial"/>
                <a:ea typeface="Arial Unicode MS"/>
                <a:cs typeface="Arial Unicode MS"/>
              </a:rPr>
              <a:t>горизонты</a:t>
            </a:r>
            <a:r>
              <a:rPr lang="en-US" sz="1400" b="0" i="0" dirty="0">
                <a:latin typeface="Arial"/>
                <a:ea typeface="Arial Unicode MS"/>
                <a:cs typeface="Arial Unicode MS"/>
              </a:rPr>
              <a:t>:</a:t>
            </a:r>
          </a:p>
          <a:p>
            <a:pPr marL="173736" marR="0" indent="-173736" algn="l" defTabSz="914400">
              <a:lnSpc>
                <a:spcPct val="100000"/>
              </a:lnSpc>
              <a:spcBef>
                <a:spcPts val="840"/>
              </a:spcBef>
              <a:spcAft>
                <a:spcPts val="0"/>
              </a:spcAft>
              <a:buClr>
                <a:srgbClr val="F0AB00"/>
              </a:buClr>
              <a:buSzPct val="80000"/>
              <a:buFont typeface="Wingdings"/>
              <a:buChar char="§"/>
            </a:pPr>
            <a:r>
              <a:rPr lang="ru-RU" sz="1400" b="0" i="0" dirty="0" smtClean="0">
                <a:latin typeface="Arial"/>
                <a:ea typeface="Arial Unicode MS"/>
                <a:cs typeface="Arial Unicode MS"/>
              </a:rPr>
              <a:t>и</a:t>
            </a:r>
            <a:r>
              <a:rPr lang="en-US" sz="1400" b="0" i="0" dirty="0" err="1" smtClean="0">
                <a:latin typeface="Arial"/>
                <a:ea typeface="Arial Unicode MS"/>
                <a:cs typeface="Arial Unicode MS"/>
              </a:rPr>
              <a:t>нтеграция</a:t>
            </a:r>
            <a:r>
              <a:rPr lang="en-US" sz="1400" b="0" i="0" dirty="0" smtClean="0">
                <a:latin typeface="Arial"/>
                <a:ea typeface="Arial Unicode MS"/>
                <a:cs typeface="Arial Unicode MS"/>
              </a:rPr>
              <a:t> </a:t>
            </a:r>
            <a:r>
              <a:rPr lang="en-US" sz="1400" b="0" i="0" dirty="0">
                <a:latin typeface="Arial"/>
                <a:ea typeface="Arial Unicode MS"/>
                <a:cs typeface="Arial Unicode MS"/>
              </a:rPr>
              <a:t>с SAP Gateway и </a:t>
            </a:r>
            <a:r>
              <a:rPr lang="en-US" sz="1400" b="0" i="0" dirty="0" err="1">
                <a:latin typeface="Arial"/>
                <a:ea typeface="Arial Unicode MS"/>
                <a:cs typeface="Arial Unicode MS"/>
              </a:rPr>
              <a:t>технологией</a:t>
            </a:r>
            <a:r>
              <a:rPr lang="en-US" sz="1400" b="0" i="0" dirty="0">
                <a:latin typeface="Arial"/>
                <a:ea typeface="Arial Unicode MS"/>
                <a:cs typeface="Arial Unicode MS"/>
              </a:rPr>
              <a:t> SAP HANA</a:t>
            </a:r>
          </a:p>
          <a:p>
            <a:pPr marL="173736" indent="-173736" algn="l" defTabSz="914400">
              <a:spcBef>
                <a:spcPts val="840"/>
              </a:spcBef>
              <a:spcAft>
                <a:spcPts val="0"/>
              </a:spcAft>
              <a:buClr>
                <a:srgbClr val="F0AB00"/>
              </a:buClr>
              <a:buSzPct val="80000"/>
              <a:buFont typeface="Wingdings"/>
              <a:buChar char="§"/>
            </a:pPr>
            <a:r>
              <a:rPr lang="ru-RU" sz="1400" b="0" i="0" dirty="0" smtClean="0">
                <a:latin typeface="Arial"/>
                <a:ea typeface="Arial Unicode MS"/>
                <a:cs typeface="Arial Unicode MS"/>
              </a:rPr>
              <a:t>с</a:t>
            </a:r>
            <a:r>
              <a:rPr lang="en-US" sz="1400" b="0" i="0" dirty="0" err="1" smtClean="0">
                <a:latin typeface="Arial"/>
                <a:ea typeface="Arial Unicode MS"/>
                <a:cs typeface="Arial Unicode MS"/>
              </a:rPr>
              <a:t>ервисы</a:t>
            </a:r>
            <a:r>
              <a:rPr lang="en-US" sz="1400" b="0" i="0" dirty="0" smtClean="0">
                <a:latin typeface="Arial"/>
                <a:ea typeface="Arial Unicode MS"/>
                <a:cs typeface="Arial Unicode MS"/>
              </a:rPr>
              <a:t> </a:t>
            </a:r>
            <a:r>
              <a:rPr lang="en-US" sz="1400" b="0" i="0" dirty="0" err="1">
                <a:latin typeface="Arial"/>
                <a:ea typeface="Arial Unicode MS"/>
                <a:cs typeface="Arial Unicode MS"/>
              </a:rPr>
              <a:t>порталов</a:t>
            </a:r>
            <a:r>
              <a:rPr lang="en-US" sz="1400" b="0" i="0" dirty="0">
                <a:latin typeface="Arial"/>
                <a:ea typeface="Arial Unicode MS"/>
                <a:cs typeface="Arial Unicode MS"/>
              </a:rPr>
              <a:t>, </a:t>
            </a:r>
            <a:r>
              <a:rPr lang="en-US" sz="1400" b="0" i="0" dirty="0" err="1">
                <a:latin typeface="Arial"/>
                <a:ea typeface="Arial Unicode MS"/>
                <a:cs typeface="Arial Unicode MS"/>
              </a:rPr>
              <a:t>расположенные</a:t>
            </a:r>
            <a:r>
              <a:rPr lang="en-US" sz="1400" b="0" i="0" dirty="0">
                <a:latin typeface="Arial"/>
                <a:ea typeface="Arial Unicode MS"/>
                <a:cs typeface="Arial Unicode MS"/>
              </a:rPr>
              <a:t> в </a:t>
            </a:r>
            <a:r>
              <a:rPr lang="en-US" sz="1400" b="0" i="0" dirty="0" err="1">
                <a:latin typeface="Arial"/>
                <a:ea typeface="Arial Unicode MS"/>
                <a:cs typeface="Arial Unicode MS"/>
              </a:rPr>
              <a:t>облаке</a:t>
            </a:r>
            <a:endParaRPr lang="en-US" sz="1400" b="0" i="0" dirty="0">
              <a:latin typeface="Arial"/>
              <a:ea typeface="Arial Unicode MS"/>
              <a:cs typeface="Arial Unicode MS"/>
            </a:endParaRPr>
          </a:p>
          <a:p>
            <a:pPr marL="173736" indent="-173736" algn="l" defTabSz="914400">
              <a:spcBef>
                <a:spcPts val="840"/>
              </a:spcBef>
              <a:spcAft>
                <a:spcPts val="0"/>
              </a:spcAft>
              <a:buClr>
                <a:srgbClr val="F0AB00"/>
              </a:buClr>
              <a:buSzPct val="80000"/>
              <a:buFont typeface="Wingdings"/>
              <a:buChar char="§"/>
            </a:pPr>
            <a:r>
              <a:rPr lang="ru-RU" sz="1400" b="0" i="0" dirty="0" err="1" smtClean="0">
                <a:latin typeface="Arial"/>
                <a:ea typeface="Arial Unicode MS"/>
                <a:cs typeface="Arial Unicode MS"/>
              </a:rPr>
              <a:t>п</a:t>
            </a:r>
            <a:r>
              <a:rPr lang="en-US" sz="1400" b="0" i="0" dirty="0" err="1" smtClean="0">
                <a:latin typeface="Arial"/>
                <a:ea typeface="Arial Unicode MS"/>
                <a:cs typeface="Arial Unicode MS"/>
              </a:rPr>
              <a:t>оддержка</a:t>
            </a:r>
            <a:r>
              <a:rPr lang="en-US" sz="1400" b="0" i="0" dirty="0" smtClean="0">
                <a:latin typeface="Arial"/>
                <a:ea typeface="Arial Unicode MS"/>
                <a:cs typeface="Arial Unicode MS"/>
              </a:rPr>
              <a:t> </a:t>
            </a:r>
            <a:r>
              <a:rPr lang="en-US" sz="1400" b="0" i="0" dirty="0" err="1">
                <a:latin typeface="Arial"/>
                <a:ea typeface="Arial Unicode MS"/>
                <a:cs typeface="Arial Unicode MS"/>
              </a:rPr>
              <a:t>открытых</a:t>
            </a:r>
            <a:r>
              <a:rPr lang="en-US" sz="1400" b="0" i="0" dirty="0">
                <a:latin typeface="Arial"/>
                <a:ea typeface="Arial Unicode MS"/>
                <a:cs typeface="Arial Unicode MS"/>
              </a:rPr>
              <a:t> </a:t>
            </a:r>
            <a:r>
              <a:rPr lang="en-US" sz="1400" b="0" i="0" dirty="0" err="1">
                <a:latin typeface="Arial"/>
                <a:ea typeface="Arial Unicode MS"/>
                <a:cs typeface="Arial Unicode MS"/>
              </a:rPr>
              <a:t>стандартов</a:t>
            </a:r>
            <a:endParaRPr lang="en-US" sz="1400" b="0" i="0" dirty="0">
              <a:latin typeface="Arial"/>
              <a:ea typeface="Arial Unicode MS"/>
              <a:cs typeface="Arial Unicode MS"/>
            </a:endParaRPr>
          </a:p>
          <a:p>
            <a:pPr marL="173736" indent="-173736" algn="l" defTabSz="914400">
              <a:spcBef>
                <a:spcPts val="840"/>
              </a:spcBef>
              <a:spcAft>
                <a:spcPts val="0"/>
              </a:spcAft>
              <a:buClr>
                <a:srgbClr val="F0AB00"/>
              </a:buClr>
              <a:buSzPct val="80000"/>
              <a:buFont typeface="Wingdings"/>
              <a:buChar char="§"/>
            </a:pPr>
            <a:r>
              <a:rPr lang="ru-RU" sz="1400" b="0" i="0" dirty="0" smtClean="0">
                <a:latin typeface="Arial"/>
                <a:ea typeface="Arial Unicode MS"/>
                <a:cs typeface="Arial Unicode MS"/>
              </a:rPr>
              <a:t>у</a:t>
            </a:r>
            <a:r>
              <a:rPr lang="en-US" sz="1400" b="0" i="0" dirty="0" err="1" smtClean="0">
                <a:latin typeface="Arial"/>
                <a:ea typeface="Arial Unicode MS"/>
                <a:cs typeface="Arial Unicode MS"/>
              </a:rPr>
              <a:t>лучшения</a:t>
            </a:r>
            <a:r>
              <a:rPr lang="en-US" sz="1400" b="0" i="0" dirty="0" smtClean="0">
                <a:latin typeface="Arial"/>
                <a:ea typeface="Arial Unicode MS"/>
                <a:cs typeface="Arial Unicode MS"/>
              </a:rPr>
              <a:t> </a:t>
            </a:r>
            <a:r>
              <a:rPr lang="en-US" sz="1400" b="0" i="0" dirty="0">
                <a:latin typeface="Arial"/>
                <a:ea typeface="Arial Unicode MS"/>
                <a:cs typeface="Arial Unicode MS"/>
              </a:rPr>
              <a:t>в </a:t>
            </a:r>
            <a:r>
              <a:rPr lang="en-US" sz="1400" b="0" i="0" dirty="0" err="1">
                <a:latin typeface="Arial"/>
                <a:ea typeface="Arial Unicode MS"/>
                <a:cs typeface="Arial Unicode MS"/>
              </a:rPr>
              <a:t>работе</a:t>
            </a:r>
            <a:r>
              <a:rPr lang="en-US" sz="1400" b="0" i="0" dirty="0">
                <a:latin typeface="Arial"/>
                <a:ea typeface="Arial Unicode MS"/>
                <a:cs typeface="Arial Unicode MS"/>
              </a:rPr>
              <a:t> </a:t>
            </a:r>
            <a:r>
              <a:rPr lang="en-US" sz="1400" b="0" i="0" dirty="0" err="1">
                <a:latin typeface="Arial"/>
                <a:ea typeface="Arial Unicode MS"/>
                <a:cs typeface="Arial Unicode MS"/>
              </a:rPr>
              <a:t>порталов</a:t>
            </a:r>
            <a:r>
              <a:rPr lang="en-US" sz="1400" b="0" i="0" dirty="0">
                <a:latin typeface="Arial"/>
                <a:ea typeface="Arial Unicode MS"/>
                <a:cs typeface="Arial Unicode MS"/>
              </a:rPr>
              <a:t>, </a:t>
            </a:r>
            <a:r>
              <a:rPr lang="en-US" sz="1400" b="0" i="0" dirty="0" err="1">
                <a:latin typeface="Arial"/>
                <a:ea typeface="Arial Unicode MS"/>
                <a:cs typeface="Arial Unicode MS"/>
              </a:rPr>
              <a:t>доступных</a:t>
            </a:r>
            <a:r>
              <a:rPr lang="en-US" sz="1400" b="0" i="0" dirty="0">
                <a:latin typeface="Arial"/>
                <a:ea typeface="Arial Unicode MS"/>
                <a:cs typeface="Arial Unicode MS"/>
              </a:rPr>
              <a:t> </a:t>
            </a:r>
            <a:r>
              <a:rPr lang="en-US" sz="1400" b="0" i="0" dirty="0" err="1">
                <a:latin typeface="Arial"/>
                <a:ea typeface="Arial Unicode MS"/>
                <a:cs typeface="Arial Unicode MS"/>
              </a:rPr>
              <a:t>извне</a:t>
            </a:r>
            <a:endParaRPr lang="en-US" sz="1400" b="0" i="0" dirty="0">
              <a:latin typeface="Arial"/>
              <a:ea typeface="Arial Unicode MS"/>
              <a:cs typeface="Arial Unicode MS"/>
            </a:endParaRPr>
          </a:p>
          <a:p>
            <a:pPr marL="173736" marR="0" indent="-173736" algn="l" defTabSz="914400">
              <a:lnSpc>
                <a:spcPct val="100000"/>
              </a:lnSpc>
              <a:spcBef>
                <a:spcPts val="840"/>
              </a:spcBef>
              <a:spcAft>
                <a:spcPts val="0"/>
              </a:spcAft>
              <a:buClr>
                <a:srgbClr val="F0AB00"/>
              </a:buClr>
              <a:buSzPct val="80000"/>
              <a:buFont typeface="Wingdings"/>
              <a:buChar char="§"/>
            </a:pPr>
            <a:endParaRPr lang="en-US" sz="1400" dirty="0" smtClean="0">
              <a:ea typeface="Arial Unicode MS"/>
              <a:cs typeface="Arial Unicode M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1800" b="1" i="0" dirty="0" err="1">
                <a:solidFill>
                  <a:srgbClr val="666666"/>
                </a:solidFill>
                <a:latin typeface="Arial"/>
                <a:ea typeface="+mj-ea"/>
                <a:cs typeface="+mj-cs"/>
              </a:rPr>
              <a:t>Последняя</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версия</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решения</a:t>
            </a:r>
            <a:r>
              <a:rPr lang="en-US" sz="1800" b="1" i="0" dirty="0">
                <a:solidFill>
                  <a:srgbClr val="666666"/>
                </a:solidFill>
                <a:latin typeface="Arial"/>
                <a:ea typeface="+mj-ea"/>
                <a:cs typeface="+mj-cs"/>
              </a:rPr>
              <a:t> SAP «</a:t>
            </a:r>
            <a:r>
              <a:rPr lang="en-US" sz="1800" b="1" i="0" dirty="0" err="1">
                <a:solidFill>
                  <a:srgbClr val="666666"/>
                </a:solidFill>
                <a:latin typeface="Arial"/>
                <a:ea typeface="+mj-ea"/>
                <a:cs typeface="+mj-cs"/>
              </a:rPr>
              <a:t>Портал</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предприятия</a:t>
            </a:r>
            <a:r>
              <a:rPr lang="en-US" sz="1800" b="1" i="0" dirty="0">
                <a:solidFill>
                  <a:srgbClr val="666666"/>
                </a:solidFill>
                <a:latin typeface="Arial"/>
                <a:ea typeface="+mj-ea"/>
                <a:cs typeface="+mj-cs"/>
              </a:rPr>
              <a:t>» (SAP </a:t>
            </a:r>
            <a:r>
              <a:rPr lang="en-US" sz="1800" b="1" i="0" dirty="0" err="1">
                <a:solidFill>
                  <a:srgbClr val="666666"/>
                </a:solidFill>
                <a:latin typeface="Arial"/>
                <a:ea typeface="+mj-ea"/>
                <a:cs typeface="+mj-cs"/>
              </a:rPr>
              <a:t>NetWeaver</a:t>
            </a:r>
            <a:r>
              <a:rPr lang="en-US" sz="1800" b="1" i="0" dirty="0">
                <a:solidFill>
                  <a:srgbClr val="666666"/>
                </a:solidFill>
                <a:latin typeface="Arial"/>
                <a:ea typeface="+mj-ea"/>
                <a:cs typeface="+mj-cs"/>
              </a:rPr>
              <a:t> Portal 7.3) </a:t>
            </a:r>
            <a:r>
              <a:rPr lang="ru-RU" sz="1800" b="1" i="0" dirty="0" smtClean="0">
                <a:solidFill>
                  <a:srgbClr val="666666"/>
                </a:solidFill>
                <a:latin typeface="Arial"/>
                <a:ea typeface="+mj-ea"/>
                <a:cs typeface="+mj-cs"/>
              </a:rPr>
              <a:t>–</a:t>
            </a:r>
            <a:r>
              <a:rPr lang="en-US" sz="1800" b="1" i="0" dirty="0" smtClean="0">
                <a:solidFill>
                  <a:srgbClr val="666666"/>
                </a:solidFill>
                <a:latin typeface="Arial"/>
                <a:ea typeface="+mj-ea"/>
                <a:cs typeface="+mj-cs"/>
              </a:rPr>
              <a:t> </a:t>
            </a:r>
            <a:r>
              <a:rPr lang="en-US" sz="1800" b="1" i="0" dirty="0" err="1">
                <a:solidFill>
                  <a:srgbClr val="666666"/>
                </a:solidFill>
                <a:latin typeface="Arial"/>
                <a:ea typeface="+mj-ea"/>
                <a:cs typeface="+mj-cs"/>
              </a:rPr>
              <a:t>это</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комплексный</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портфель</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инновационных</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продуктов</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основанных</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на</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лучшей</a:t>
            </a:r>
            <a:r>
              <a:rPr lang="en-US" sz="1800" b="1" i="0" dirty="0">
                <a:solidFill>
                  <a:srgbClr val="666666"/>
                </a:solidFill>
                <a:latin typeface="Arial"/>
                <a:ea typeface="+mj-ea"/>
                <a:cs typeface="+mj-cs"/>
              </a:rPr>
              <a:t> в </a:t>
            </a:r>
            <a:r>
              <a:rPr lang="en-US" sz="1800" b="1" i="0" dirty="0" err="1">
                <a:solidFill>
                  <a:srgbClr val="666666"/>
                </a:solidFill>
                <a:latin typeface="Arial"/>
                <a:ea typeface="+mj-ea"/>
                <a:cs typeface="+mj-cs"/>
              </a:rPr>
              <a:t>своём</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классе</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портальной</a:t>
            </a:r>
            <a:r>
              <a:rPr lang="en-US" sz="1800" b="1" i="0" dirty="0">
                <a:solidFill>
                  <a:srgbClr val="666666"/>
                </a:solidFill>
                <a:latin typeface="Arial"/>
                <a:ea typeface="+mj-ea"/>
                <a:cs typeface="+mj-cs"/>
              </a:rPr>
              <a:t> </a:t>
            </a:r>
            <a:r>
              <a:rPr lang="en-US" sz="1800" b="1" i="0" dirty="0" err="1">
                <a:solidFill>
                  <a:srgbClr val="666666"/>
                </a:solidFill>
                <a:latin typeface="Arial"/>
                <a:ea typeface="+mj-ea"/>
                <a:cs typeface="+mj-cs"/>
              </a:rPr>
              <a:t>платформе</a:t>
            </a:r>
            <a:endParaRPr lang="en-US" sz="1800" b="1" i="0" dirty="0">
              <a:solidFill>
                <a:srgbClr val="666666"/>
              </a:solidFill>
              <a:latin typeface="Arial"/>
              <a:ea typeface="+mj-ea"/>
              <a:cs typeface="+mj-cs"/>
            </a:endParaRPr>
          </a:p>
        </p:txBody>
      </p:sp>
      <p:sp>
        <p:nvSpPr>
          <p:cNvPr id="8" name="Text Placeholder 7"/>
          <p:cNvSpPr>
            <a:spLocks noGrp="1"/>
          </p:cNvSpPr>
          <p:nvPr>
            <p:ph type="body" sz="quarter" idx="10"/>
          </p:nvPr>
        </p:nvSpPr>
        <p:spPr>
          <a:xfrm>
            <a:off x="275064" y="4312116"/>
            <a:ext cx="8556702" cy="2050584"/>
          </a:xfrm>
        </p:spPr>
        <p:txBody>
          <a:bodyPr/>
          <a:lstStyle/>
          <a:p>
            <a:pPr marL="356616" indent="-265176" algn="l" defTabSz="914400">
              <a:spcBef>
                <a:spcPts val="1200"/>
              </a:spcBef>
              <a:buClr>
                <a:srgbClr val="FFC000"/>
              </a:buClr>
              <a:buSzPct val="100000"/>
              <a:buFont typeface="Wingdings"/>
              <a:buChar char="ü"/>
            </a:pPr>
            <a:r>
              <a:rPr lang="en-US" sz="1400" b="0" i="0" dirty="0" err="1">
                <a:solidFill>
                  <a:srgbClr val="000000"/>
                </a:solidFill>
                <a:latin typeface="Arial"/>
                <a:ea typeface="+mn-ea"/>
                <a:cs typeface="+mn-cs"/>
              </a:rPr>
              <a:t>Готовая</a:t>
            </a:r>
            <a:r>
              <a:rPr lang="en-US" sz="1400" b="0" i="0" dirty="0">
                <a:solidFill>
                  <a:srgbClr val="000000"/>
                </a:solidFill>
                <a:latin typeface="Arial"/>
                <a:ea typeface="+mn-ea"/>
                <a:cs typeface="+mn-cs"/>
              </a:rPr>
              <a:t> к </a:t>
            </a:r>
            <a:r>
              <a:rPr lang="en-US" sz="1400" b="0" i="0" dirty="0" err="1">
                <a:solidFill>
                  <a:srgbClr val="000000"/>
                </a:solidFill>
                <a:latin typeface="Arial"/>
                <a:ea typeface="+mn-ea"/>
                <a:cs typeface="+mn-cs"/>
              </a:rPr>
              <a:t>использованию</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отлично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масштабируемая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платформа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обладающая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существенно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расширенными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возможностями</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улучшенными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инструментами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конечных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пользователей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администраторов</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разработчиков</a:t>
            </a:r>
            <a:endParaRPr lang="en-US" sz="1400" b="0" i="0" dirty="0">
              <a:solidFill>
                <a:srgbClr val="000000"/>
              </a:solidFill>
              <a:latin typeface="Arial"/>
              <a:ea typeface="+mn-ea"/>
              <a:cs typeface="+mn-cs"/>
            </a:endParaRPr>
          </a:p>
          <a:p>
            <a:pPr marL="356616" indent="-265176" algn="l" defTabSz="914400">
              <a:spcBef>
                <a:spcPts val="1200"/>
              </a:spcBef>
              <a:buClr>
                <a:srgbClr val="FFC000"/>
              </a:buClr>
              <a:buSzPct val="100000"/>
              <a:buFont typeface="Wingdings"/>
              <a:buChar char="ü"/>
            </a:pPr>
            <a:r>
              <a:rPr lang="en-US" sz="1400" b="0" i="0" dirty="0" err="1">
                <a:solidFill>
                  <a:srgbClr val="000000"/>
                </a:solidFill>
                <a:latin typeface="Arial"/>
                <a:ea typeface="+mn-ea"/>
                <a:cs typeface="+mn-cs"/>
              </a:rPr>
              <a:t>Открытая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расширяемая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платформа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внедрения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сценариев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использования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портала</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в</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интранете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внешних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сетях</a:t>
            </a:r>
            <a:r>
              <a:rPr lang="en-US" sz="1400" b="0" i="0" dirty="0">
                <a:solidFill>
                  <a:srgbClr val="000000"/>
                </a:solidFill>
                <a:latin typeface="Arial"/>
                <a:ea typeface="+mn-ea"/>
                <a:cs typeface="+mn-cs"/>
              </a:rPr>
              <a:t> и с </a:t>
            </a:r>
            <a:r>
              <a:rPr lang="en-US" sz="1400" b="0" i="0" dirty="0" err="1">
                <a:solidFill>
                  <a:srgbClr val="000000"/>
                </a:solidFill>
                <a:latin typeface="Arial"/>
                <a:ea typeface="+mn-ea"/>
                <a:cs typeface="+mn-cs"/>
              </a:rPr>
              <a:t>помощью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мобильных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устройств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основе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инновационных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дополнительных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модулей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гибких</a:t>
            </a:r>
            <a:r>
              <a:rPr lang="en-US" sz="1400" b="0" i="0" dirty="0">
                <a:solidFill>
                  <a:srgbClr val="000000"/>
                </a:solidFill>
                <a:latin typeface="Arial"/>
                <a:ea typeface="+mn-ea"/>
                <a:cs typeface="+mn-cs"/>
              </a:rPr>
              <a:t> API и </a:t>
            </a:r>
            <a:r>
              <a:rPr lang="en-US" sz="1400" b="0" i="0" dirty="0" err="1">
                <a:solidFill>
                  <a:srgbClr val="000000"/>
                </a:solidFill>
                <a:latin typeface="Arial"/>
                <a:ea typeface="+mn-ea"/>
                <a:cs typeface="+mn-cs"/>
              </a:rPr>
              <a:t>отраслевых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стандартов</a:t>
            </a:r>
            <a:endParaRPr lang="en-US" sz="1400" b="0" i="0" dirty="0">
              <a:solidFill>
                <a:srgbClr val="000000"/>
              </a:solidFill>
              <a:latin typeface="Arial"/>
              <a:ea typeface="+mn-ea"/>
              <a:cs typeface="+mn-cs"/>
            </a:endParaRPr>
          </a:p>
          <a:p>
            <a:pPr marL="356616" indent="-265176" algn="l" defTabSz="914400">
              <a:spcBef>
                <a:spcPts val="1200"/>
              </a:spcBef>
              <a:buClr>
                <a:srgbClr val="FFC000"/>
              </a:buClr>
              <a:buSzPct val="100000"/>
              <a:buFont typeface="Wingdings"/>
              <a:buChar char="ü"/>
            </a:pPr>
            <a:r>
              <a:rPr lang="en-US" sz="1400" b="0" i="0" dirty="0" err="1">
                <a:solidFill>
                  <a:srgbClr val="000000"/>
                </a:solidFill>
                <a:latin typeface="Arial"/>
                <a:ea typeface="+mn-ea"/>
                <a:cs typeface="+mn-cs"/>
              </a:rPr>
              <a:t>Гибкий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уровень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интеграции</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UI</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для</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налаживания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взаимодействия</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интеграции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бизнес-процессов</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локальными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сервисами</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сервисами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требованию</a:t>
            </a:r>
            <a:r>
              <a:rPr lang="en-US" sz="1400" b="0" i="0" dirty="0">
                <a:solidFill>
                  <a:srgbClr val="000000"/>
                </a:solidFill>
                <a:latin typeface="Arial"/>
                <a:ea typeface="+mn-ea"/>
                <a:cs typeface="+mn-cs"/>
              </a:rPr>
              <a:t>»</a:t>
            </a:r>
          </a:p>
        </p:txBody>
      </p:sp>
      <p:pic>
        <p:nvPicPr>
          <p:cNvPr id="4" name="Picture 3" descr="M:\Arbeit\_Jobs_eOn\2010\xxxx_es_TechED2010\1_Designer\Template\271824_l_srgb_s_gl.jpg"/>
          <p:cNvPicPr>
            <a:picLocks noChangeAspect="1" noChangeArrowheads="1"/>
          </p:cNvPicPr>
          <p:nvPr/>
        </p:nvPicPr>
        <p:blipFill>
          <a:blip r:embed="rId3" cstate="screen"/>
          <a:srcRect/>
          <a:stretch>
            <a:fillRect/>
          </a:stretch>
        </p:blipFill>
        <p:spPr bwMode="auto">
          <a:xfrm>
            <a:off x="1503875" y="1452756"/>
            <a:ext cx="6136251" cy="24779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SAP </a:t>
            </a:r>
            <a:r>
              <a:rPr lang="en-US" sz="2400" b="1" i="0" dirty="0" err="1">
                <a:solidFill>
                  <a:srgbClr val="666666"/>
                </a:solidFill>
                <a:latin typeface="Arial"/>
                <a:ea typeface="+mj-ea"/>
                <a:cs typeface="+mj-cs"/>
              </a:rPr>
              <a:t>поддерживает</a:t>
            </a:r>
            <a:r>
              <a:rPr lang="en-US" sz="2400" b="1" i="0" dirty="0">
                <a:solidFill>
                  <a:srgbClr val="666666"/>
                </a:solidFill>
                <a:latin typeface="Arial"/>
                <a:ea typeface="+mj-ea"/>
                <a:cs typeface="+mj-cs"/>
              </a:rPr>
              <a:t> </a:t>
            </a:r>
            <a:r>
              <a:rPr lang="ru-RU" sz="2400" b="1" i="0" dirty="0" smtClean="0">
                <a:solidFill>
                  <a:srgbClr val="666666"/>
                </a:solidFill>
                <a:latin typeface="Arial"/>
                <a:ea typeface="+mj-ea"/>
                <a:cs typeface="+mj-cs"/>
              </a:rPr>
              <a:t>В</a:t>
            </a:r>
            <a:r>
              <a:rPr lang="en-US" sz="2400" b="1" i="0" dirty="0" err="1" smtClean="0">
                <a:solidFill>
                  <a:srgbClr val="666666"/>
                </a:solidFill>
                <a:latin typeface="Arial"/>
                <a:ea typeface="+mj-ea"/>
                <a:cs typeface="+mj-cs"/>
              </a:rPr>
              <a:t>аши</a:t>
            </a:r>
            <a:r>
              <a:rPr lang="en-US" sz="2400" b="1" i="0" dirty="0" smtClean="0">
                <a:solidFill>
                  <a:srgbClr val="666666"/>
                </a:solidFill>
                <a:latin typeface="Arial"/>
                <a:ea typeface="+mj-ea"/>
                <a:cs typeface="+mj-cs"/>
              </a:rPr>
              <a:t> </a:t>
            </a:r>
            <a:r>
              <a:rPr lang="en-US" sz="2400" b="1" i="0" dirty="0" err="1">
                <a:solidFill>
                  <a:srgbClr val="666666"/>
                </a:solidFill>
                <a:latin typeface="Arial"/>
                <a:ea typeface="+mj-ea"/>
                <a:cs typeface="+mj-cs"/>
              </a:rPr>
              <a:t>бизнес-сценарии</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Примеры</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сценариев</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внедрения</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портала</a:t>
            </a:r>
            <a:endParaRPr lang="en-US" sz="2000" b="0" i="0" dirty="0">
              <a:solidFill>
                <a:srgbClr val="666666"/>
              </a:solidFill>
              <a:latin typeface="Arial"/>
              <a:ea typeface="+mj-ea"/>
              <a:cs typeface="+mj-cs"/>
            </a:endParaRPr>
          </a:p>
        </p:txBody>
      </p:sp>
      <p:sp>
        <p:nvSpPr>
          <p:cNvPr id="3" name="Text Placeholder 2"/>
          <p:cNvSpPr>
            <a:spLocks noGrp="1"/>
          </p:cNvSpPr>
          <p:nvPr>
            <p:ph type="body" sz="quarter" idx="10"/>
          </p:nvPr>
        </p:nvSpPr>
        <p:spPr>
          <a:xfrm>
            <a:off x="271957" y="1500186"/>
            <a:ext cx="6061932" cy="4748213"/>
          </a:xfrm>
        </p:spPr>
        <p:txBody>
          <a:bodyPr/>
          <a:lstStyle/>
          <a:p>
            <a:pPr algn="l" defTabSz="914400">
              <a:spcBef>
                <a:spcPts val="1620"/>
              </a:spcBef>
              <a:buNone/>
            </a:pPr>
            <a:r>
              <a:rPr lang="en-US" sz="1400" b="1" i="0" dirty="0" err="1">
                <a:solidFill>
                  <a:srgbClr val="000000"/>
                </a:solidFill>
                <a:latin typeface="Arial"/>
                <a:ea typeface="+mn-ea"/>
                <a:cs typeface="+mn-cs"/>
              </a:rPr>
              <a:t>Профессиональные</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порталы</a:t>
            </a:r>
            <a:r>
              <a:rPr lang="en-US" sz="1400" b="1" i="0" dirty="0">
                <a:solidFill>
                  <a:srgbClr val="000000"/>
                </a:solidFill>
                <a:latin typeface="Arial"/>
                <a:ea typeface="+mn-ea"/>
                <a:cs typeface="+mn-cs"/>
              </a:rPr>
              <a:t> </a:t>
            </a:r>
            <a:r>
              <a:rPr lang="ru-RU" sz="1400" b="1" i="0" dirty="0" smtClean="0">
                <a:solidFill>
                  <a:srgbClr val="000000"/>
                </a:solidFill>
                <a:latin typeface="Arial"/>
                <a:ea typeface="+mn-ea"/>
                <a:cs typeface="+mn-cs"/>
              </a:rPr>
              <a:t>в </a:t>
            </a:r>
            <a:r>
              <a:rPr lang="en-US" sz="1400" b="1" i="0" dirty="0" err="1" smtClean="0">
                <a:solidFill>
                  <a:srgbClr val="000000"/>
                </a:solidFill>
                <a:latin typeface="Arial"/>
                <a:ea typeface="+mn-ea"/>
                <a:cs typeface="+mn-cs"/>
              </a:rPr>
              <a:t>интранете</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во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внешних</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сетях</a:t>
            </a:r>
            <a:r>
              <a:rPr lang="en-US" sz="1400" b="1" i="0" dirty="0">
                <a:solidFill>
                  <a:srgbClr val="000000"/>
                </a:solidFill>
                <a:latin typeface="Arial"/>
                <a:ea typeface="+mn-ea"/>
                <a:cs typeface="+mn-cs"/>
              </a:rPr>
              <a:t> </a:t>
            </a:r>
            <a:r>
              <a:rPr lang="en-US" sz="1400" b="1" i="0" dirty="0" smtClean="0">
                <a:solidFill>
                  <a:srgbClr val="000000"/>
                </a:solidFill>
                <a:latin typeface="Arial"/>
                <a:ea typeface="+mn-ea"/>
                <a:cs typeface="+mn-cs"/>
              </a:rPr>
              <a:t>и</a:t>
            </a:r>
            <a:r>
              <a:rPr lang="ru-RU" sz="1400" b="1" i="0" dirty="0" smtClean="0">
                <a:solidFill>
                  <a:srgbClr val="000000"/>
                </a:solidFill>
                <a:latin typeface="Arial"/>
                <a:ea typeface="+mn-ea"/>
                <a:cs typeface="+mn-cs"/>
              </a:rPr>
              <a:t> </a:t>
            </a:r>
            <a:r>
              <a:rPr lang="en-US" sz="1400" b="1" i="0" dirty="0" err="1" smtClean="0">
                <a:solidFill>
                  <a:srgbClr val="000000"/>
                </a:solidFill>
                <a:latin typeface="Arial"/>
                <a:ea typeface="+mn-ea"/>
                <a:cs typeface="+mn-cs"/>
              </a:rPr>
              <a:t>Интернете</a:t>
            </a:r>
            <a:endParaRPr lang="en-US" sz="1400" b="1" i="0" dirty="0">
              <a:solidFill>
                <a:srgbClr val="000000"/>
              </a:solidFill>
              <a:latin typeface="Arial"/>
              <a:ea typeface="+mn-ea"/>
              <a:cs typeface="+mn-cs"/>
            </a:endParaRPr>
          </a:p>
          <a:p>
            <a:pPr marL="173736" indent="-173736" algn="l" defTabSz="914400">
              <a:spcBef>
                <a:spcPts val="1620"/>
              </a:spcBef>
              <a:buClr>
                <a:srgbClr val="FFC000"/>
              </a:buClr>
              <a:buFont typeface="Wingdings"/>
              <a:buChar char="§"/>
            </a:pPr>
            <a:r>
              <a:rPr lang="en-US" sz="1400" b="0" i="0" dirty="0" err="1">
                <a:solidFill>
                  <a:srgbClr val="000000"/>
                </a:solidFill>
                <a:latin typeface="Arial"/>
                <a:ea typeface="+mn-ea"/>
                <a:cs typeface="+mn-cs"/>
              </a:rPr>
              <a:t>Использование</a:t>
            </a:r>
            <a:r>
              <a:rPr lang="en-US" sz="1400" b="0" i="0" dirty="0">
                <a:solidFill>
                  <a:srgbClr val="000000"/>
                </a:solidFill>
                <a:latin typeface="Arial"/>
                <a:ea typeface="+mn-ea"/>
                <a:cs typeface="+mn-cs"/>
              </a:rPr>
              <a:t> </a:t>
            </a:r>
            <a:r>
              <a:rPr lang="en-US" sz="1400" b="1" i="0" dirty="0" err="1">
                <a:solidFill>
                  <a:srgbClr val="000000"/>
                </a:solidFill>
                <a:latin typeface="Arial"/>
                <a:ea typeface="+mn-ea"/>
                <a:cs typeface="+mn-cs"/>
              </a:rPr>
              <a:t>Порталов</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бизнес-процессов</a:t>
            </a:r>
            <a:r>
              <a:rPr lang="en-US" sz="1400" b="1" i="0" dirty="0">
                <a:solidFill>
                  <a:srgbClr val="000000"/>
                </a:solidFill>
                <a:latin typeface="Arial"/>
                <a:ea typeface="+mn-ea"/>
                <a:cs typeface="+mn-cs"/>
              </a:rPr>
              <a:t> </a:t>
            </a:r>
            <a:r>
              <a:rPr lang="ru-RU" sz="1400" b="0" i="0" dirty="0" smtClean="0">
                <a:solidFill>
                  <a:srgbClr val="000000"/>
                </a:solidFill>
                <a:latin typeface="Arial"/>
                <a:ea typeface="+mn-ea"/>
                <a:cs typeface="+mn-cs"/>
              </a:rPr>
              <a:t>в качестве</a:t>
            </a:r>
            <a:r>
              <a:rPr lang="en-US" sz="1400" b="0" i="0" dirty="0" smtClean="0">
                <a:solidFill>
                  <a:srgbClr val="000000"/>
                </a:solidFill>
                <a:latin typeface="Arial"/>
                <a:ea typeface="+mn-ea"/>
                <a:cs typeface="+mn-cs"/>
              </a:rPr>
              <a:t> </a:t>
            </a:r>
            <a:r>
              <a:rPr lang="en-US" sz="1400" b="1" i="0" dirty="0" err="1">
                <a:solidFill>
                  <a:srgbClr val="000000"/>
                </a:solidFill>
                <a:latin typeface="Arial"/>
                <a:ea typeface="+mn-ea"/>
                <a:cs typeface="+mn-cs"/>
              </a:rPr>
              <a:t>центрального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интеграционного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уровня</a:t>
            </a:r>
            <a:r>
              <a:rPr lang="en-US" sz="1400" b="1" i="0" dirty="0">
                <a:solidFill>
                  <a:srgbClr val="000000"/>
                </a:solidFill>
                <a:latin typeface="Arial"/>
                <a:ea typeface="+mn-ea"/>
                <a:cs typeface="+mn-cs"/>
              </a:rPr>
              <a:t> </a:t>
            </a:r>
            <a:r>
              <a:rPr lang="en-US" sz="1400" b="1" i="0" dirty="0" smtClean="0">
                <a:solidFill>
                  <a:srgbClr val="000000"/>
                </a:solidFill>
                <a:latin typeface="Arial"/>
                <a:ea typeface="+mn-ea"/>
                <a:cs typeface="+mn-cs"/>
              </a:rPr>
              <a:t>UI </a:t>
            </a:r>
            <a:r>
              <a:rPr lang="en-US" sz="1400" b="0" i="0" dirty="0" err="1" smtClean="0">
                <a:solidFill>
                  <a:srgbClr val="000000"/>
                </a:solidFill>
                <a:latin typeface="Arial"/>
                <a:ea typeface="+mn-ea"/>
                <a:cs typeface="+mn-cs"/>
              </a:rPr>
              <a:t>для</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простого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доступа</a:t>
            </a:r>
            <a:r>
              <a:rPr lang="en-US" sz="1400" b="0" i="0" dirty="0">
                <a:solidFill>
                  <a:srgbClr val="000000"/>
                </a:solidFill>
                <a:latin typeface="Arial"/>
                <a:ea typeface="+mn-ea"/>
                <a:cs typeface="+mn-cs"/>
              </a:rPr>
              <a:t> к </a:t>
            </a:r>
            <a:r>
              <a:rPr lang="ru-RU" sz="1400" b="0" i="0" dirty="0" smtClean="0">
                <a:solidFill>
                  <a:srgbClr val="000000"/>
                </a:solidFill>
                <a:latin typeface="Arial"/>
                <a:ea typeface="+mn-ea"/>
                <a:cs typeface="+mn-cs"/>
              </a:rPr>
              <a:t>В</a:t>
            </a:r>
            <a:r>
              <a:rPr lang="en-US" sz="1400" b="0" i="0" dirty="0" err="1" smtClean="0">
                <a:solidFill>
                  <a:srgbClr val="000000"/>
                </a:solidFill>
                <a:latin typeface="Arial"/>
                <a:ea typeface="+mn-ea"/>
                <a:cs typeface="+mn-cs"/>
              </a:rPr>
              <a:t>ашим</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бизнес-процессам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например</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помощью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бизнес-пакетов</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инструментов</a:t>
            </a:r>
            <a:r>
              <a:rPr lang="en-US" sz="1400" b="0" i="0" dirty="0">
                <a:solidFill>
                  <a:srgbClr val="000000"/>
                </a:solidFill>
                <a:latin typeface="Arial"/>
                <a:ea typeface="+mn-ea"/>
                <a:cs typeface="+mn-cs"/>
              </a:rPr>
              <a:t> </a:t>
            </a:r>
            <a:r>
              <a:rPr lang="en-US" sz="1400" b="0" i="0" dirty="0" err="1" smtClean="0">
                <a:solidFill>
                  <a:srgbClr val="000000"/>
                </a:solidFill>
                <a:latin typeface="Arial"/>
                <a:ea typeface="+mn-ea"/>
                <a:cs typeface="+mn-cs"/>
              </a:rPr>
              <a:t>для</a:t>
            </a:r>
            <a:r>
              <a:rPr lang="ru-RU" sz="1400" b="0" dirty="0">
                <a:solidFill>
                  <a:srgbClr val="000000"/>
                </a:solidFill>
                <a:latin typeface="Arial"/>
              </a:rPr>
              <a:t> </a:t>
            </a:r>
            <a:r>
              <a:rPr lang="en-US" sz="1400" b="0" i="0" dirty="0" err="1" smtClean="0">
                <a:solidFill>
                  <a:srgbClr val="000000"/>
                </a:solidFill>
                <a:latin typeface="Arial"/>
                <a:ea typeface="+mn-ea"/>
                <a:cs typeface="+mn-cs"/>
              </a:rPr>
              <a:t>интеграции</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с </a:t>
            </a:r>
            <a:r>
              <a:rPr lang="en-US" sz="1400" b="0" i="0" dirty="0" err="1">
                <a:solidFill>
                  <a:srgbClr val="000000"/>
                </a:solidFill>
                <a:latin typeface="Arial"/>
                <a:ea typeface="+mn-ea"/>
                <a:cs typeface="+mn-cs"/>
              </a:rPr>
              <a:t>продуктами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сторонних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производителей</a:t>
            </a:r>
            <a:r>
              <a:rPr lang="en-US" sz="1400" b="0" i="0" dirty="0">
                <a:solidFill>
                  <a:srgbClr val="000000"/>
                </a:solidFill>
                <a:latin typeface="Arial"/>
                <a:ea typeface="+mn-ea"/>
                <a:cs typeface="+mn-cs"/>
              </a:rPr>
              <a:t>)</a:t>
            </a:r>
          </a:p>
          <a:p>
            <a:pPr marL="173736" indent="-173736" algn="l" defTabSz="914400">
              <a:spcBef>
                <a:spcPts val="1620"/>
              </a:spcBef>
              <a:buClr>
                <a:srgbClr val="FFC000"/>
              </a:buClr>
              <a:buFont typeface="Wingdings"/>
              <a:buChar char="§"/>
            </a:pPr>
            <a:r>
              <a:rPr lang="en-US" sz="1400" b="1" i="0" dirty="0" err="1">
                <a:solidFill>
                  <a:srgbClr val="000000"/>
                </a:solidFill>
                <a:latin typeface="Arial"/>
                <a:ea typeface="+mn-ea"/>
                <a:cs typeface="+mn-cs"/>
              </a:rPr>
              <a:t>Безопасный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доступ</a:t>
            </a:r>
            <a:r>
              <a:rPr lang="en-US" sz="1400" b="0" i="0" dirty="0">
                <a:solidFill>
                  <a:srgbClr val="000000"/>
                </a:solidFill>
                <a:latin typeface="Arial"/>
                <a:ea typeface="+mn-ea"/>
                <a:cs typeface="+mn-cs"/>
              </a:rPr>
              <a:t> к </a:t>
            </a:r>
            <a:r>
              <a:rPr lang="en-US" sz="1400" b="0" i="0" dirty="0" err="1">
                <a:solidFill>
                  <a:srgbClr val="000000"/>
                </a:solidFill>
                <a:latin typeface="Arial"/>
                <a:ea typeface="+mn-ea"/>
                <a:cs typeface="+mn-cs"/>
              </a:rPr>
              <a:t>информации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сервисам</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процессам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всех</a:t>
            </a:r>
            <a:r>
              <a:rPr lang="en-US" sz="1400" b="0" i="0" dirty="0">
                <a:solidFill>
                  <a:srgbClr val="000000"/>
                </a:solidFill>
                <a:latin typeface="Arial"/>
                <a:ea typeface="+mn-ea"/>
                <a:cs typeface="+mn-cs"/>
              </a:rPr>
              <a:t> </a:t>
            </a:r>
            <a:br>
              <a:rPr lang="en-US" sz="1400" b="0" i="0" dirty="0">
                <a:solidFill>
                  <a:srgbClr val="000000"/>
                </a:solidFill>
                <a:latin typeface="Arial"/>
                <a:ea typeface="+mn-ea"/>
                <a:cs typeface="+mn-cs"/>
              </a:rPr>
            </a:br>
            <a:r>
              <a:rPr lang="en-US" sz="1400" b="1" i="0" dirty="0" err="1">
                <a:solidFill>
                  <a:srgbClr val="000000"/>
                </a:solidFill>
                <a:latin typeface="Arial"/>
                <a:ea typeface="+mn-ea"/>
                <a:cs typeface="+mn-cs"/>
              </a:rPr>
              <a:t>сотрудников</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клиентов</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партнёров</a:t>
            </a:r>
            <a:r>
              <a:rPr lang="en-US" sz="1400" b="1" i="0" dirty="0">
                <a:solidFill>
                  <a:srgbClr val="000000"/>
                </a:solidFill>
                <a:latin typeface="Arial"/>
                <a:ea typeface="+mn-ea"/>
                <a:cs typeface="+mn-cs"/>
              </a:rPr>
              <a:t> </a:t>
            </a:r>
            <a:r>
              <a:rPr lang="en-US" sz="1400" b="0" i="0" dirty="0">
                <a:solidFill>
                  <a:srgbClr val="000000"/>
                </a:solidFill>
                <a:latin typeface="Arial"/>
                <a:ea typeface="+mn-ea"/>
                <a:cs typeface="+mn-cs"/>
              </a:rPr>
              <a:t>и </a:t>
            </a:r>
            <a:r>
              <a:rPr lang="en-US" sz="1400" b="1" i="0" dirty="0" err="1">
                <a:solidFill>
                  <a:srgbClr val="000000"/>
                </a:solidFill>
                <a:latin typeface="Arial"/>
                <a:ea typeface="+mn-ea"/>
                <a:cs typeface="+mn-cs"/>
              </a:rPr>
              <a:t>поставщиков</a:t>
            </a:r>
            <a:endParaRPr lang="en-US" sz="1400" b="1" i="0" dirty="0">
              <a:solidFill>
                <a:srgbClr val="000000"/>
              </a:solidFill>
              <a:latin typeface="Arial"/>
              <a:ea typeface="+mn-ea"/>
              <a:cs typeface="+mn-cs"/>
            </a:endParaRPr>
          </a:p>
          <a:p>
            <a:pPr marL="173736" indent="-173736" algn="l" defTabSz="914400">
              <a:spcBef>
                <a:spcPts val="1620"/>
              </a:spcBef>
              <a:buClr>
                <a:srgbClr val="FFC000"/>
              </a:buClr>
              <a:buFont typeface="Wingdings"/>
              <a:buChar char="§"/>
            </a:pPr>
            <a:r>
              <a:rPr lang="en-US" sz="1400" b="0" i="0" dirty="0" err="1">
                <a:solidFill>
                  <a:srgbClr val="000000"/>
                </a:solidFill>
                <a:latin typeface="Arial"/>
                <a:ea typeface="+mn-ea"/>
                <a:cs typeface="+mn-cs"/>
              </a:rPr>
              <a:t>Рост</a:t>
            </a:r>
            <a:r>
              <a:rPr lang="en-US" sz="1400" b="0" i="0" dirty="0">
                <a:solidFill>
                  <a:srgbClr val="000000"/>
                </a:solidFill>
                <a:latin typeface="Arial"/>
                <a:ea typeface="+mn-ea"/>
                <a:cs typeface="+mn-cs"/>
              </a:rPr>
              <a:t> </a:t>
            </a:r>
            <a:r>
              <a:rPr lang="en-US" sz="1400" b="1" i="0" dirty="0" err="1">
                <a:solidFill>
                  <a:srgbClr val="000000"/>
                </a:solidFill>
                <a:latin typeface="Arial"/>
                <a:ea typeface="+mn-ea"/>
                <a:cs typeface="+mn-cs"/>
              </a:rPr>
              <a:t>эффективности</a:t>
            </a:r>
            <a:r>
              <a:rPr lang="en-US" sz="1400" b="1" i="0" dirty="0">
                <a:solidFill>
                  <a:srgbClr val="000000"/>
                </a:solidFill>
                <a:latin typeface="Arial"/>
                <a:ea typeface="+mn-ea"/>
                <a:cs typeface="+mn-cs"/>
              </a:rPr>
              <a:t> </a:t>
            </a:r>
            <a:r>
              <a:rPr lang="en-US" sz="1400" b="1" i="0" dirty="0" err="1" smtClean="0">
                <a:solidFill>
                  <a:srgbClr val="000000"/>
                </a:solidFill>
                <a:latin typeface="Arial"/>
                <a:ea typeface="+mn-ea"/>
                <a:cs typeface="+mn-cs"/>
              </a:rPr>
              <a:t>работы</a:t>
            </a:r>
            <a:r>
              <a:rPr lang="ru-RU" sz="1400" b="1"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отдельных</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пользователей</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групп</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путем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упрощения</a:t>
            </a:r>
            <a:r>
              <a:rPr lang="en-US" sz="1400" b="0" i="0" dirty="0">
                <a:solidFill>
                  <a:srgbClr val="000000"/>
                </a:solidFill>
                <a:latin typeface="Arial"/>
                <a:ea typeface="+mn-ea"/>
                <a:cs typeface="+mn-cs"/>
              </a:rPr>
              <a:t> </a:t>
            </a:r>
            <a:r>
              <a:rPr lang="en-US" sz="1400" b="1" i="0" dirty="0" err="1">
                <a:solidFill>
                  <a:srgbClr val="000000"/>
                </a:solidFill>
                <a:latin typeface="Arial"/>
                <a:ea typeface="+mn-ea"/>
                <a:cs typeface="+mn-cs"/>
              </a:rPr>
              <a:t>совместной</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работы</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корпоративных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рабочих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пространствах</a:t>
            </a:r>
            <a:r>
              <a:rPr lang="en-US" sz="1400" b="0" i="0" dirty="0">
                <a:solidFill>
                  <a:srgbClr val="000000"/>
                </a:solidFill>
                <a:latin typeface="Arial"/>
                <a:ea typeface="+mn-ea"/>
                <a:cs typeface="+mn-cs"/>
              </a:rPr>
              <a:t>, Wiki или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форумах</a:t>
            </a:r>
            <a:endParaRPr lang="en-US" sz="1400" b="0" i="0" dirty="0">
              <a:solidFill>
                <a:srgbClr val="000000"/>
              </a:solidFill>
              <a:latin typeface="Arial"/>
              <a:ea typeface="+mn-ea"/>
              <a:cs typeface="+mn-cs"/>
            </a:endParaRPr>
          </a:p>
          <a:p>
            <a:pPr marL="173736" indent="-173736" algn="l" defTabSz="914400">
              <a:spcBef>
                <a:spcPts val="1620"/>
              </a:spcBef>
              <a:buClr>
                <a:srgbClr val="FFC000"/>
              </a:buClr>
              <a:buFont typeface="Wingdings"/>
              <a:buChar char="§"/>
            </a:pPr>
            <a:r>
              <a:rPr lang="en-US" sz="1400" b="0" i="0" dirty="0" err="1">
                <a:solidFill>
                  <a:srgbClr val="000000"/>
                </a:solidFill>
                <a:latin typeface="Arial"/>
                <a:ea typeface="+mn-ea"/>
                <a:cs typeface="+mn-cs"/>
              </a:rPr>
              <a:t>Создание</a:t>
            </a:r>
            <a:r>
              <a:rPr lang="en-US" sz="1400" b="0" i="0" dirty="0">
                <a:solidFill>
                  <a:srgbClr val="000000"/>
                </a:solidFill>
                <a:latin typeface="Arial"/>
                <a:ea typeface="+mn-ea"/>
                <a:cs typeface="+mn-cs"/>
              </a:rPr>
              <a:t> </a:t>
            </a:r>
            <a:r>
              <a:rPr lang="en-US" sz="1400" b="1" i="0" dirty="0">
                <a:solidFill>
                  <a:srgbClr val="000000"/>
                </a:solidFill>
                <a:latin typeface="Arial"/>
                <a:ea typeface="+mn-ea"/>
                <a:cs typeface="+mn-cs"/>
              </a:rPr>
              <a:t>Web-</a:t>
            </a:r>
            <a:r>
              <a:rPr lang="en-US" sz="1400" b="1" i="0" dirty="0" err="1">
                <a:solidFill>
                  <a:srgbClr val="000000"/>
                </a:solidFill>
                <a:latin typeface="Arial"/>
                <a:ea typeface="+mn-ea"/>
                <a:cs typeface="+mn-cs"/>
              </a:rPr>
              <a:t>сайтов</a:t>
            </a:r>
            <a:r>
              <a:rPr lang="en-US" sz="1400" b="0" i="0" dirty="0">
                <a:solidFill>
                  <a:srgbClr val="000000"/>
                </a:solidFill>
                <a:latin typeface="Arial"/>
                <a:ea typeface="+mn-ea"/>
                <a:cs typeface="+mn-cs"/>
              </a:rPr>
              <a:t> c </a:t>
            </a:r>
            <a:r>
              <a:rPr lang="en-US" sz="1400" b="0" i="0" dirty="0" err="1">
                <a:solidFill>
                  <a:srgbClr val="000000"/>
                </a:solidFill>
                <a:latin typeface="Arial"/>
                <a:ea typeface="+mn-ea"/>
                <a:cs typeface="+mn-cs"/>
              </a:rPr>
              <a:t>привлекательным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дизайном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основанных</a:t>
            </a:r>
            <a:r>
              <a:rPr lang="en-US" sz="1400" b="0" i="0" dirty="0">
                <a:solidFill>
                  <a:srgbClr val="000000"/>
                </a:solidFill>
                <a:latin typeface="Arial"/>
                <a:ea typeface="+mn-ea"/>
                <a:cs typeface="+mn-cs"/>
              </a:rPr>
              <a:t> </a:t>
            </a:r>
            <a:r>
              <a:rPr lang="en-US" sz="1400" b="0" i="0" dirty="0" err="1" smtClean="0">
                <a:solidFill>
                  <a:srgbClr val="000000"/>
                </a:solidFill>
                <a:latin typeface="Arial"/>
                <a:ea typeface="+mn-ea"/>
                <a:cs typeface="+mn-cs"/>
              </a:rPr>
              <a:t>на</a:t>
            </a:r>
            <a:r>
              <a:rPr lang="ru-RU" sz="1400" b="0" dirty="0">
                <a:solidFill>
                  <a:srgbClr val="000000"/>
                </a:solidFill>
                <a:latin typeface="Arial"/>
              </a:rPr>
              <a:t> </a:t>
            </a:r>
            <a:r>
              <a:rPr lang="en-US" sz="1400" b="0" i="0" dirty="0" err="1" smtClean="0">
                <a:solidFill>
                  <a:srgbClr val="000000"/>
                </a:solidFill>
                <a:latin typeface="Arial"/>
                <a:ea typeface="+mn-ea"/>
                <a:cs typeface="+mn-cs"/>
              </a:rPr>
              <a:t>передовых</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решениях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управлению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документами</a:t>
            </a:r>
            <a:r>
              <a:rPr lang="en-US" sz="1400" b="0" i="0" dirty="0">
                <a:solidFill>
                  <a:srgbClr val="000000"/>
                </a:solidFill>
                <a:latin typeface="Arial"/>
                <a:ea typeface="+mn-ea"/>
                <a:cs typeface="+mn-cs"/>
              </a:rPr>
              <a:t> и Web-</a:t>
            </a:r>
            <a:r>
              <a:rPr lang="en-US" sz="1400" b="0" i="0" dirty="0" err="1">
                <a:solidFill>
                  <a:srgbClr val="000000"/>
                </a:solidFill>
                <a:latin typeface="Arial"/>
                <a:ea typeface="+mn-ea"/>
                <a:cs typeface="+mn-cs"/>
              </a:rPr>
              <a:t>содержимым</a:t>
            </a:r>
            <a:endParaRPr lang="en-US" sz="1400" b="0" i="0" dirty="0">
              <a:solidFill>
                <a:srgbClr val="000000"/>
              </a:solidFill>
              <a:latin typeface="Arial"/>
              <a:ea typeface="+mn-ea"/>
              <a:cs typeface="+mn-cs"/>
            </a:endParaRPr>
          </a:p>
          <a:p>
            <a:pPr marL="173736" indent="-173736" algn="l" defTabSz="914400">
              <a:spcBef>
                <a:spcPts val="1620"/>
              </a:spcBef>
              <a:buClr>
                <a:srgbClr val="FFC000"/>
              </a:buClr>
              <a:buFont typeface="Wingdings"/>
              <a:buChar char="§"/>
            </a:pPr>
            <a:r>
              <a:rPr lang="en-US" sz="1400" b="0" i="0" dirty="0" err="1">
                <a:solidFill>
                  <a:srgbClr val="000000"/>
                </a:solidFill>
                <a:latin typeface="Arial"/>
                <a:ea typeface="+mn-ea"/>
                <a:cs typeface="+mn-cs"/>
              </a:rPr>
              <a:t>Гибкие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инструменты</a:t>
            </a:r>
            <a:r>
              <a:rPr lang="en-US" sz="1400" b="0" i="0" dirty="0">
                <a:solidFill>
                  <a:srgbClr val="000000"/>
                </a:solidFill>
                <a:latin typeface="Arial"/>
                <a:ea typeface="+mn-ea"/>
                <a:cs typeface="+mn-cs"/>
              </a:rPr>
              <a:t> </a:t>
            </a:r>
            <a:r>
              <a:rPr lang="en-US" sz="1400" b="1" i="0" dirty="0" err="1">
                <a:solidFill>
                  <a:srgbClr val="000000"/>
                </a:solidFill>
                <a:latin typeface="Arial"/>
                <a:ea typeface="+mn-ea"/>
                <a:cs typeface="+mn-cs"/>
              </a:rPr>
              <a:t>специализированного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брендинга</a:t>
            </a:r>
            <a:r>
              <a:rPr lang="en-US" sz="1400" b="1" i="0" dirty="0">
                <a:solidFill>
                  <a:srgbClr val="000000"/>
                </a:solidFill>
                <a:latin typeface="Arial"/>
                <a:ea typeface="+mn-ea"/>
                <a:cs typeface="+mn-cs"/>
              </a:rPr>
              <a:t> </a:t>
            </a:r>
            <a:r>
              <a:rPr lang="en-US" sz="1400" b="0" i="0" dirty="0" smtClean="0">
                <a:solidFill>
                  <a:srgbClr val="000000"/>
                </a:solidFill>
                <a:latin typeface="Arial"/>
                <a:ea typeface="+mn-ea"/>
                <a:cs typeface="+mn-cs"/>
              </a:rPr>
              <a:t>и</a:t>
            </a:r>
            <a:r>
              <a:rPr lang="ru-RU" sz="1400" b="0" i="0" dirty="0" smtClean="0">
                <a:solidFill>
                  <a:srgbClr val="000000"/>
                </a:solidFill>
                <a:latin typeface="Arial"/>
                <a:ea typeface="+mn-ea"/>
                <a:cs typeface="+mn-cs"/>
              </a:rPr>
              <a:t> </a:t>
            </a:r>
            <a:r>
              <a:rPr lang="en-US" sz="1400" b="1" i="0" dirty="0" err="1" smtClean="0">
                <a:solidFill>
                  <a:srgbClr val="000000"/>
                </a:solidFill>
                <a:latin typeface="Arial"/>
                <a:ea typeface="+mn-ea"/>
                <a:cs typeface="+mn-cs"/>
              </a:rPr>
              <a:t>многоканального</a:t>
            </a:r>
            <a:r>
              <a:rPr lang="en-US" sz="1400" b="1" i="0" dirty="0" smtClean="0">
                <a:solidFill>
                  <a:srgbClr val="000000"/>
                </a:solidFill>
                <a:latin typeface="Arial"/>
                <a:ea typeface="+mn-ea"/>
                <a:cs typeface="+mn-cs"/>
              </a:rPr>
              <a:t> </a:t>
            </a:r>
            <a:r>
              <a:rPr lang="en-US" sz="1400" b="1" i="0" dirty="0" err="1">
                <a:solidFill>
                  <a:srgbClr val="000000"/>
                </a:solidFill>
                <a:latin typeface="Arial"/>
                <a:ea typeface="+mn-ea"/>
                <a:cs typeface="+mn-cs"/>
              </a:rPr>
              <a:t>доступа</a:t>
            </a:r>
            <a:r>
              <a:rPr lang="en-US" sz="1400" b="1" i="0" dirty="0">
                <a:solidFill>
                  <a:srgbClr val="000000"/>
                </a:solidFill>
                <a:latin typeface="Arial"/>
                <a:ea typeface="+mn-ea"/>
                <a:cs typeface="+mn-cs"/>
              </a:rPr>
              <a:t> </a:t>
            </a:r>
            <a:r>
              <a:rPr lang="en-US" sz="1400" b="0" i="0" dirty="0">
                <a:solidFill>
                  <a:srgbClr val="000000"/>
                </a:solidFill>
                <a:latin typeface="Arial"/>
                <a:ea typeface="+mn-ea"/>
                <a:cs typeface="+mn-cs"/>
              </a:rPr>
              <a:t>к </a:t>
            </a:r>
            <a:r>
              <a:rPr lang="en-US" sz="1400" b="0" i="0" dirty="0" err="1">
                <a:solidFill>
                  <a:srgbClr val="000000"/>
                </a:solidFill>
                <a:latin typeface="Arial"/>
                <a:ea typeface="+mn-ea"/>
                <a:cs typeface="+mn-cs"/>
              </a:rPr>
              <a:t>информации</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сервисам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через</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браузер</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мобильные</a:t>
            </a:r>
            <a:r>
              <a:rPr lang="en-US" sz="1400" b="0" i="0" dirty="0">
                <a:solidFill>
                  <a:srgbClr val="000000"/>
                </a:solidFill>
                <a:latin typeface="Arial"/>
                <a:ea typeface="+mn-ea"/>
                <a:cs typeface="+mn-cs"/>
              </a:rPr>
              <a:t> или </a:t>
            </a:r>
            <a:r>
              <a:rPr lang="en-US" sz="1400" b="0" i="0" dirty="0" err="1">
                <a:solidFill>
                  <a:srgbClr val="000000"/>
                </a:solidFill>
                <a:latin typeface="Arial"/>
                <a:ea typeface="+mn-ea"/>
                <a:cs typeface="+mn-cs"/>
              </a:rPr>
              <a:t>иные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клиенты</a:t>
            </a:r>
            <a:endParaRPr lang="en-US" sz="1400" b="0" i="0" dirty="0">
              <a:solidFill>
                <a:srgbClr val="000000"/>
              </a:solidFill>
              <a:latin typeface="Arial"/>
              <a:ea typeface="+mn-ea"/>
              <a:cs typeface="+mn-cs"/>
            </a:endParaRPr>
          </a:p>
        </p:txBody>
      </p:sp>
      <p:sp>
        <p:nvSpPr>
          <p:cNvPr id="11" name="Chevron 10"/>
          <p:cNvSpPr/>
          <p:nvPr/>
        </p:nvSpPr>
        <p:spPr bwMode="gray">
          <a:xfrm>
            <a:off x="8095783" y="4434670"/>
            <a:ext cx="360000" cy="180000"/>
          </a:xfrm>
          <a:prstGeom prst="chevron">
            <a:avLst/>
          </a:prstGeom>
          <a:solidFill>
            <a:schemeClr val="accent1"/>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Chevron 12"/>
          <p:cNvSpPr/>
          <p:nvPr/>
        </p:nvSpPr>
        <p:spPr bwMode="gray">
          <a:xfrm>
            <a:off x="8474926" y="4434670"/>
            <a:ext cx="360000" cy="180000"/>
          </a:xfrm>
          <a:prstGeom prst="chevron">
            <a:avLst/>
          </a:prstGeom>
          <a:solidFill>
            <a:schemeClr val="accent1"/>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 name="Pentagon 18"/>
          <p:cNvSpPr/>
          <p:nvPr/>
        </p:nvSpPr>
        <p:spPr bwMode="gray">
          <a:xfrm>
            <a:off x="6727900" y="4694866"/>
            <a:ext cx="360000" cy="180000"/>
          </a:xfrm>
          <a:prstGeom prst="homePlate">
            <a:avLst/>
          </a:prstGeom>
          <a:solidFill>
            <a:srgbClr val="7030A0"/>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1" name="Chevron 20"/>
          <p:cNvSpPr/>
          <p:nvPr/>
        </p:nvSpPr>
        <p:spPr bwMode="gray">
          <a:xfrm>
            <a:off x="7107043" y="4694866"/>
            <a:ext cx="360000" cy="180000"/>
          </a:xfrm>
          <a:prstGeom prst="chevron">
            <a:avLst/>
          </a:prstGeom>
          <a:solidFill>
            <a:srgbClr val="7030A0"/>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3" name="TextBox 22"/>
          <p:cNvSpPr txBox="1"/>
          <p:nvPr/>
        </p:nvSpPr>
        <p:spPr>
          <a:xfrm>
            <a:off x="7092175" y="5248523"/>
            <a:ext cx="1419923" cy="184666"/>
          </a:xfrm>
          <a:prstGeom prst="rect">
            <a:avLst/>
          </a:prstGeom>
          <a:noFill/>
        </p:spPr>
        <p:txBody>
          <a:bodyPr wrap="square" lIns="0" tIns="0" rIns="0" bIns="0" rtlCol="0">
            <a:spAutoFit/>
          </a:bodyPr>
          <a:lstStyle/>
          <a:p>
            <a:pPr algn="l" defTabSz="914400">
              <a:spcBef>
                <a:spcPts val="720"/>
              </a:spcBef>
              <a:spcAft>
                <a:spcPts val="0"/>
              </a:spcAft>
              <a:buNone/>
            </a:pPr>
            <a:r>
              <a:rPr lang="en-US" sz="1200" b="0" i="0">
                <a:latin typeface="Arial"/>
                <a:ea typeface="Arial Unicode MS"/>
                <a:cs typeface="Arial Unicode MS"/>
              </a:rPr>
              <a:t>Бизнес-процессы</a:t>
            </a:r>
          </a:p>
        </p:txBody>
      </p:sp>
      <p:sp>
        <p:nvSpPr>
          <p:cNvPr id="24" name="TextBox 23"/>
          <p:cNvSpPr txBox="1"/>
          <p:nvPr/>
        </p:nvSpPr>
        <p:spPr>
          <a:xfrm>
            <a:off x="6410877" y="2438200"/>
            <a:ext cx="968923" cy="184666"/>
          </a:xfrm>
          <a:prstGeom prst="rect">
            <a:avLst/>
          </a:prstGeom>
          <a:noFill/>
        </p:spPr>
        <p:txBody>
          <a:bodyPr wrap="square" lIns="0" tIns="0" rIns="0" bIns="0" rtlCol="0">
            <a:spAutoFit/>
          </a:bodyPr>
          <a:lstStyle/>
          <a:p>
            <a:pPr algn="l" defTabSz="914400">
              <a:spcBef>
                <a:spcPts val="720"/>
              </a:spcBef>
              <a:spcAft>
                <a:spcPts val="0"/>
              </a:spcAft>
              <a:buNone/>
            </a:pPr>
            <a:r>
              <a:rPr lang="en-US" sz="1200" b="0" i="0" dirty="0" err="1">
                <a:latin typeface="Arial"/>
                <a:ea typeface="Arial Unicode MS"/>
                <a:cs typeface="Arial Unicode MS"/>
              </a:rPr>
              <a:t>Сотрудник</a:t>
            </a:r>
            <a:endParaRPr lang="en-US" sz="1200" b="0" i="0" dirty="0">
              <a:latin typeface="Arial"/>
              <a:ea typeface="Arial Unicode MS"/>
              <a:cs typeface="Arial Unicode MS"/>
            </a:endParaRPr>
          </a:p>
        </p:txBody>
      </p:sp>
      <p:sp>
        <p:nvSpPr>
          <p:cNvPr id="25" name="TextBox 24"/>
          <p:cNvSpPr txBox="1"/>
          <p:nvPr/>
        </p:nvSpPr>
        <p:spPr>
          <a:xfrm>
            <a:off x="6926487" y="2149669"/>
            <a:ext cx="721112" cy="184666"/>
          </a:xfrm>
          <a:prstGeom prst="rect">
            <a:avLst/>
          </a:prstGeom>
          <a:noFill/>
        </p:spPr>
        <p:txBody>
          <a:bodyPr wrap="square" lIns="0" tIns="0" rIns="0" bIns="0" rtlCol="0">
            <a:spAutoFit/>
          </a:bodyPr>
          <a:lstStyle/>
          <a:p>
            <a:pPr algn="l" defTabSz="914400">
              <a:spcBef>
                <a:spcPts val="720"/>
              </a:spcBef>
              <a:spcAft>
                <a:spcPts val="0"/>
              </a:spcAft>
              <a:buNone/>
            </a:pPr>
            <a:r>
              <a:rPr lang="en-US" sz="1200" b="0" i="0" dirty="0" err="1">
                <a:latin typeface="Arial"/>
                <a:ea typeface="Arial Unicode MS"/>
                <a:cs typeface="Arial Unicode MS"/>
              </a:rPr>
              <a:t>Клиент</a:t>
            </a:r>
            <a:endParaRPr lang="en-US" sz="1200" b="0" i="0" dirty="0">
              <a:latin typeface="Arial"/>
              <a:ea typeface="Arial Unicode MS"/>
              <a:cs typeface="Arial Unicode MS"/>
            </a:endParaRPr>
          </a:p>
        </p:txBody>
      </p:sp>
      <p:sp>
        <p:nvSpPr>
          <p:cNvPr id="26" name="TextBox 25"/>
          <p:cNvSpPr txBox="1"/>
          <p:nvPr/>
        </p:nvSpPr>
        <p:spPr>
          <a:xfrm>
            <a:off x="8230784" y="2438200"/>
            <a:ext cx="669073" cy="184666"/>
          </a:xfrm>
          <a:prstGeom prst="rect">
            <a:avLst/>
          </a:prstGeom>
          <a:noFill/>
        </p:spPr>
        <p:txBody>
          <a:bodyPr wrap="square" lIns="0" tIns="0" rIns="0" bIns="0" rtlCol="0">
            <a:spAutoFit/>
          </a:bodyPr>
          <a:lstStyle/>
          <a:p>
            <a:pPr algn="l" defTabSz="914400">
              <a:spcBef>
                <a:spcPts val="720"/>
              </a:spcBef>
              <a:spcAft>
                <a:spcPts val="0"/>
              </a:spcAft>
              <a:buNone/>
            </a:pPr>
            <a:r>
              <a:rPr lang="en-US" sz="1200" b="0" i="0" dirty="0" err="1">
                <a:latin typeface="Arial"/>
                <a:ea typeface="Arial Unicode MS"/>
                <a:cs typeface="Arial Unicode MS"/>
              </a:rPr>
              <a:t>Партнер</a:t>
            </a:r>
            <a:endParaRPr lang="en-US" sz="1200" b="0" i="0" dirty="0">
              <a:latin typeface="Arial"/>
              <a:ea typeface="Arial Unicode MS"/>
              <a:cs typeface="Arial Unicode MS"/>
            </a:endParaRPr>
          </a:p>
        </p:txBody>
      </p:sp>
      <p:sp>
        <p:nvSpPr>
          <p:cNvPr id="27" name="TextBox 26"/>
          <p:cNvSpPr txBox="1"/>
          <p:nvPr/>
        </p:nvSpPr>
        <p:spPr>
          <a:xfrm>
            <a:off x="7836585" y="2082168"/>
            <a:ext cx="1115120" cy="184666"/>
          </a:xfrm>
          <a:prstGeom prst="rect">
            <a:avLst/>
          </a:prstGeom>
          <a:noFill/>
        </p:spPr>
        <p:txBody>
          <a:bodyPr wrap="square" lIns="0" tIns="0" rIns="0" bIns="0" rtlCol="0">
            <a:spAutoFit/>
          </a:bodyPr>
          <a:lstStyle/>
          <a:p>
            <a:pPr algn="l" defTabSz="914400">
              <a:spcBef>
                <a:spcPts val="720"/>
              </a:spcBef>
              <a:spcAft>
                <a:spcPts val="0"/>
              </a:spcAft>
              <a:buNone/>
            </a:pPr>
            <a:r>
              <a:rPr lang="en-US" sz="1200" b="0" i="0" dirty="0" err="1">
                <a:latin typeface="Arial"/>
                <a:ea typeface="Arial Unicode MS"/>
                <a:cs typeface="Arial Unicode MS"/>
              </a:rPr>
              <a:t>Поставщик</a:t>
            </a:r>
            <a:endParaRPr lang="en-US" sz="1200" b="0" i="0" dirty="0">
              <a:latin typeface="Arial"/>
              <a:ea typeface="Arial Unicode MS"/>
              <a:cs typeface="Arial Unicode MS"/>
            </a:endParaRPr>
          </a:p>
        </p:txBody>
      </p:sp>
      <p:cxnSp>
        <p:nvCxnSpPr>
          <p:cNvPr id="29" name="Straight Arrow Connector 28"/>
          <p:cNvCxnSpPr>
            <a:stCxn id="7" idx="5"/>
          </p:cNvCxnSpPr>
          <p:nvPr/>
        </p:nvCxnSpPr>
        <p:spPr>
          <a:xfrm rot="16200000" flipH="1">
            <a:off x="7042244" y="2767622"/>
            <a:ext cx="557313" cy="523858"/>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6" idx="4"/>
            <a:endCxn id="5" idx="0"/>
          </p:cNvCxnSpPr>
          <p:nvPr/>
        </p:nvCxnSpPr>
        <p:spPr>
          <a:xfrm rot="16200000" flipH="1">
            <a:off x="7134509" y="2718639"/>
            <a:ext cx="829874" cy="349266"/>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8" idx="4"/>
            <a:endCxn id="5" idx="0"/>
          </p:cNvCxnSpPr>
          <p:nvPr/>
        </p:nvCxnSpPr>
        <p:spPr>
          <a:xfrm rot="5400000">
            <a:off x="7410812" y="2791603"/>
            <a:ext cx="829874" cy="203339"/>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stCxn id="9" idx="3"/>
          </p:cNvCxnSpPr>
          <p:nvPr/>
        </p:nvCxnSpPr>
        <p:spPr>
          <a:xfrm rot="5400000">
            <a:off x="7820239" y="2818285"/>
            <a:ext cx="564748" cy="429968"/>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a:stCxn id="5" idx="2"/>
            <a:endCxn id="11" idx="0"/>
          </p:cNvCxnSpPr>
          <p:nvPr/>
        </p:nvCxnSpPr>
        <p:spPr>
          <a:xfrm rot="16200000" flipH="1">
            <a:off x="7704133" y="3908019"/>
            <a:ext cx="546597" cy="506704"/>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Rounded Rectangle 4"/>
          <p:cNvSpPr/>
          <p:nvPr/>
        </p:nvSpPr>
        <p:spPr bwMode="gray">
          <a:xfrm>
            <a:off x="6936059" y="3308209"/>
            <a:ext cx="1576040" cy="579864"/>
          </a:xfrm>
          <a:prstGeom prst="roundRect">
            <a:avLst/>
          </a:prstGeom>
          <a:solidFill>
            <a:schemeClr val="accent3">
              <a:lumMod val="75000"/>
            </a:schemeClr>
          </a:solidFill>
          <a:ln w="28575">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840"/>
              </a:spcBef>
              <a:spcAft>
                <a:spcPts val="0"/>
              </a:spcAft>
              <a:buNone/>
            </a:pPr>
            <a:r>
              <a:rPr lang="en-US" sz="1400" b="0" i="0" u="none" strike="noStrike" cap="none" spc="0" baseline="0">
                <a:effectLst/>
                <a:latin typeface="Arial"/>
                <a:ea typeface="Arial Unicode MS"/>
                <a:cs typeface="Arial Unicode MS"/>
              </a:rPr>
              <a:t>Портал SAP</a:t>
            </a:r>
          </a:p>
        </p:txBody>
      </p:sp>
      <p:cxnSp>
        <p:nvCxnSpPr>
          <p:cNvPr id="47" name="Straight Arrow Connector 46"/>
          <p:cNvCxnSpPr>
            <a:stCxn id="5" idx="2"/>
            <a:endCxn id="21" idx="0"/>
          </p:cNvCxnSpPr>
          <p:nvPr/>
        </p:nvCxnSpPr>
        <p:spPr>
          <a:xfrm rot="5400000">
            <a:off x="7079665" y="4050451"/>
            <a:ext cx="806793" cy="482036"/>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0" name="Pentagon 49"/>
          <p:cNvSpPr/>
          <p:nvPr/>
        </p:nvSpPr>
        <p:spPr bwMode="gray">
          <a:xfrm>
            <a:off x="7527069" y="4951343"/>
            <a:ext cx="360000" cy="180000"/>
          </a:xfrm>
          <a:prstGeom prst="homePlate">
            <a:avLst/>
          </a:prstGeom>
          <a:solidFill>
            <a:schemeClr val="accent5"/>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1" name="Chevron 50"/>
          <p:cNvSpPr/>
          <p:nvPr/>
        </p:nvSpPr>
        <p:spPr bwMode="gray">
          <a:xfrm>
            <a:off x="8285355" y="4951343"/>
            <a:ext cx="360000" cy="180000"/>
          </a:xfrm>
          <a:prstGeom prst="chevron">
            <a:avLst/>
          </a:prstGeom>
          <a:solidFill>
            <a:schemeClr val="accent5"/>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3" name="Chevron 52"/>
          <p:cNvSpPr/>
          <p:nvPr/>
        </p:nvSpPr>
        <p:spPr bwMode="gray">
          <a:xfrm>
            <a:off x="7906212" y="4951343"/>
            <a:ext cx="360000" cy="180000"/>
          </a:xfrm>
          <a:prstGeom prst="chevron">
            <a:avLst/>
          </a:prstGeom>
          <a:solidFill>
            <a:schemeClr val="accent5"/>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55" name="Straight Arrow Connector 54"/>
          <p:cNvCxnSpPr>
            <a:stCxn id="5" idx="2"/>
            <a:endCxn id="53" idx="0"/>
          </p:cNvCxnSpPr>
          <p:nvPr/>
        </p:nvCxnSpPr>
        <p:spPr>
          <a:xfrm rot="16200000" flipH="1">
            <a:off x="7351010" y="4261141"/>
            <a:ext cx="1063270" cy="317133"/>
          </a:xfrm>
          <a:prstGeom prst="straightConnector1">
            <a:avLst/>
          </a:prstGeom>
          <a:ln>
            <a:solidFill>
              <a:schemeClr val="bg1">
                <a:lumMod val="50000"/>
              </a:schemeClr>
            </a:solidFill>
            <a:prstDash val="lgDash"/>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 name="Chevron 19"/>
          <p:cNvSpPr/>
          <p:nvPr/>
        </p:nvSpPr>
        <p:spPr bwMode="gray">
          <a:xfrm>
            <a:off x="7486186" y="4694866"/>
            <a:ext cx="360000" cy="180000"/>
          </a:xfrm>
          <a:prstGeom prst="chevron">
            <a:avLst/>
          </a:prstGeom>
          <a:solidFill>
            <a:srgbClr val="7030A0"/>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Chevron 11"/>
          <p:cNvSpPr/>
          <p:nvPr/>
        </p:nvSpPr>
        <p:spPr bwMode="gray">
          <a:xfrm>
            <a:off x="7716640" y="4434670"/>
            <a:ext cx="360000" cy="180000"/>
          </a:xfrm>
          <a:prstGeom prst="chevron">
            <a:avLst/>
          </a:prstGeom>
          <a:solidFill>
            <a:schemeClr val="accent1"/>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Pentagon 9"/>
          <p:cNvSpPr/>
          <p:nvPr/>
        </p:nvSpPr>
        <p:spPr bwMode="gray">
          <a:xfrm>
            <a:off x="7337497" y="4434670"/>
            <a:ext cx="360000" cy="180000"/>
          </a:xfrm>
          <a:prstGeom prst="homePlate">
            <a:avLst/>
          </a:prstGeom>
          <a:solidFill>
            <a:schemeClr val="accent1"/>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Oval 5"/>
          <p:cNvSpPr/>
          <p:nvPr/>
        </p:nvSpPr>
        <p:spPr bwMode="gray">
          <a:xfrm>
            <a:off x="7302813" y="2334335"/>
            <a:ext cx="144000" cy="144000"/>
          </a:xfrm>
          <a:prstGeom prst="ellipse">
            <a:avLst/>
          </a:prstGeom>
          <a:solidFill>
            <a:schemeClr val="bg1">
              <a:lumMod val="85000"/>
            </a:schemeClr>
          </a:solidFill>
          <a:ln w="635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Oval 6"/>
          <p:cNvSpPr/>
          <p:nvPr/>
        </p:nvSpPr>
        <p:spPr bwMode="gray">
          <a:xfrm>
            <a:off x="6936059" y="2627983"/>
            <a:ext cx="144000" cy="144000"/>
          </a:xfrm>
          <a:prstGeom prst="ellipse">
            <a:avLst/>
          </a:prstGeom>
          <a:solidFill>
            <a:schemeClr val="bg1">
              <a:lumMod val="85000"/>
            </a:schemeClr>
          </a:solidFill>
          <a:ln w="635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Oval 7"/>
          <p:cNvSpPr/>
          <p:nvPr/>
        </p:nvSpPr>
        <p:spPr bwMode="gray">
          <a:xfrm>
            <a:off x="7855418" y="2334335"/>
            <a:ext cx="144000" cy="144000"/>
          </a:xfrm>
          <a:prstGeom prst="ellipse">
            <a:avLst/>
          </a:prstGeom>
          <a:solidFill>
            <a:schemeClr val="bg1">
              <a:lumMod val="85000"/>
            </a:schemeClr>
          </a:solidFill>
          <a:ln w="635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Oval 8"/>
          <p:cNvSpPr/>
          <p:nvPr/>
        </p:nvSpPr>
        <p:spPr bwMode="gray">
          <a:xfrm>
            <a:off x="8296509" y="2627983"/>
            <a:ext cx="144000" cy="144000"/>
          </a:xfrm>
          <a:prstGeom prst="ellipse">
            <a:avLst/>
          </a:prstGeom>
          <a:solidFill>
            <a:schemeClr val="bg1">
              <a:lumMod val="85000"/>
            </a:schemeClr>
          </a:solidFill>
          <a:ln w="635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gray">
          <a:xfrm>
            <a:off x="4998945" y="3380682"/>
            <a:ext cx="900000" cy="2880000"/>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0" name="Rectangle 29"/>
          <p:cNvSpPr/>
          <p:nvPr/>
        </p:nvSpPr>
        <p:spPr bwMode="gray">
          <a:xfrm>
            <a:off x="5895909" y="3380682"/>
            <a:ext cx="900000" cy="2880000"/>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1" name="Rectangle 30"/>
          <p:cNvSpPr/>
          <p:nvPr/>
        </p:nvSpPr>
        <p:spPr bwMode="gray">
          <a:xfrm>
            <a:off x="6797877" y="3380682"/>
            <a:ext cx="900000" cy="2880000"/>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Портфель портальных решений</a:t>
            </a:r>
            <a:br>
              <a:rPr lang="en-US" sz="2400" b="1" i="0">
                <a:solidFill>
                  <a:srgbClr val="666666"/>
                </a:solidFill>
                <a:latin typeface="Arial"/>
                <a:ea typeface="+mj-ea"/>
                <a:cs typeface="+mj-cs"/>
              </a:rPr>
            </a:br>
            <a:r>
              <a:rPr lang="en-US" sz="2000" b="0" i="0">
                <a:solidFill>
                  <a:srgbClr val="666666"/>
                </a:solidFill>
                <a:latin typeface="Arial"/>
                <a:ea typeface="+mj-ea"/>
                <a:cs typeface="+mj-cs"/>
              </a:rPr>
              <a:t>Существующие версии и планируемые улучшения</a:t>
            </a:r>
          </a:p>
        </p:txBody>
      </p:sp>
      <p:sp>
        <p:nvSpPr>
          <p:cNvPr id="92" name="Text Placeholder 91"/>
          <p:cNvSpPr>
            <a:spLocks noGrp="1"/>
          </p:cNvSpPr>
          <p:nvPr>
            <p:ph type="body" sz="quarter" idx="10"/>
          </p:nvPr>
        </p:nvSpPr>
        <p:spPr>
          <a:xfrm>
            <a:off x="324001" y="1382258"/>
            <a:ext cx="8388200" cy="1754642"/>
          </a:xfrm>
        </p:spPr>
        <p:txBody>
          <a:bodyPr/>
          <a:lstStyle/>
          <a:p>
            <a:pPr marL="173736" indent="-173736" algn="l" defTabSz="914400">
              <a:spcBef>
                <a:spcPts val="600"/>
              </a:spcBef>
              <a:buClr>
                <a:srgbClr val="FFC000"/>
              </a:buClr>
              <a:buSzPct val="100000"/>
              <a:buFont typeface="Wingdings"/>
              <a:buChar char="§"/>
            </a:pPr>
            <a:r>
              <a:rPr lang="en-US" sz="1150" b="1" i="0" dirty="0">
                <a:solidFill>
                  <a:srgbClr val="000000"/>
                </a:solidFill>
                <a:latin typeface="Arial"/>
                <a:ea typeface="+mn-ea"/>
                <a:cs typeface="+mn-cs"/>
              </a:rPr>
              <a:t>SAP «</a:t>
            </a:r>
            <a:r>
              <a:rPr lang="en-US" sz="1150" b="1" i="0" dirty="0" err="1">
                <a:solidFill>
                  <a:srgbClr val="000000"/>
                </a:solidFill>
                <a:latin typeface="Arial"/>
                <a:ea typeface="+mn-ea"/>
                <a:cs typeface="+mn-cs"/>
              </a:rPr>
              <a:t>Портал</a:t>
            </a:r>
            <a:r>
              <a:rPr lang="en-US" sz="1150" b="1" i="0" dirty="0">
                <a:solidFill>
                  <a:srgbClr val="000000"/>
                </a:solidFill>
                <a:latin typeface="Arial"/>
                <a:ea typeface="+mn-ea"/>
                <a:cs typeface="+mn-cs"/>
              </a:rPr>
              <a:t> </a:t>
            </a:r>
            <a:r>
              <a:rPr lang="en-US" sz="1150" b="1" i="0" dirty="0" err="1">
                <a:solidFill>
                  <a:srgbClr val="000000"/>
                </a:solidFill>
                <a:latin typeface="Arial"/>
                <a:ea typeface="+mn-ea"/>
                <a:cs typeface="+mn-cs"/>
              </a:rPr>
              <a:t>предприятия</a:t>
            </a:r>
            <a:r>
              <a:rPr lang="en-US" sz="1150" b="1" i="0" dirty="0">
                <a:solidFill>
                  <a:srgbClr val="000000"/>
                </a:solidFill>
                <a:latin typeface="Arial"/>
                <a:ea typeface="+mn-ea"/>
                <a:cs typeface="+mn-cs"/>
              </a:rPr>
              <a:t>» 7.3 (</a:t>
            </a:r>
            <a:r>
              <a:rPr lang="en-US" sz="1150" b="1" i="0" dirty="0" err="1">
                <a:solidFill>
                  <a:srgbClr val="000000"/>
                </a:solidFill>
                <a:latin typeface="Arial"/>
                <a:ea typeface="+mn-ea"/>
                <a:cs typeface="+mn-cs"/>
              </a:rPr>
              <a:t>доступно</a:t>
            </a:r>
            <a:r>
              <a:rPr lang="en-US" sz="1150" b="1" i="0" dirty="0">
                <a:solidFill>
                  <a:srgbClr val="000000"/>
                </a:solidFill>
                <a:latin typeface="Arial"/>
                <a:ea typeface="+mn-ea"/>
                <a:cs typeface="+mn-cs"/>
              </a:rPr>
              <a:t> с 30 </a:t>
            </a:r>
            <a:r>
              <a:rPr lang="en-US" sz="1150" b="1" i="0" dirty="0" err="1">
                <a:solidFill>
                  <a:srgbClr val="000000"/>
                </a:solidFill>
                <a:latin typeface="Arial"/>
                <a:ea typeface="+mn-ea"/>
                <a:cs typeface="+mn-cs"/>
              </a:rPr>
              <a:t>мая</a:t>
            </a:r>
            <a:r>
              <a:rPr lang="en-US" sz="1150" b="1" i="0" dirty="0">
                <a:solidFill>
                  <a:srgbClr val="000000"/>
                </a:solidFill>
                <a:latin typeface="Arial"/>
                <a:ea typeface="+mn-ea"/>
                <a:cs typeface="+mn-cs"/>
              </a:rPr>
              <a:t> 2011 г.):</a:t>
            </a:r>
            <a:r>
              <a:rPr lang="en-US" sz="1150" b="0" i="0" dirty="0">
                <a:solidFill>
                  <a:srgbClr val="000000"/>
                </a:solidFill>
                <a:latin typeface="Arial"/>
                <a:ea typeface="+mn-ea"/>
                <a:cs typeface="+mn-cs"/>
              </a:rPr>
              <a:t> </a:t>
            </a:r>
            <a:r>
              <a:rPr lang="ru-RU" sz="1150" b="0" i="0" dirty="0" smtClean="0">
                <a:solidFill>
                  <a:srgbClr val="000000"/>
                </a:solidFill>
                <a:latin typeface="Arial"/>
                <a:ea typeface="+mn-ea"/>
                <a:cs typeface="+mn-cs"/>
              </a:rPr>
              <a:t>в</a:t>
            </a:r>
            <a:r>
              <a:rPr lang="en-US" sz="1150" b="0" i="0" dirty="0" smtClean="0">
                <a:solidFill>
                  <a:srgbClr val="000000"/>
                </a:solidFill>
                <a:latin typeface="Arial"/>
                <a:ea typeface="+mn-ea"/>
                <a:cs typeface="+mn-cs"/>
              </a:rPr>
              <a:t> </a:t>
            </a:r>
            <a:r>
              <a:rPr lang="en-US" sz="1150" b="0" i="0" dirty="0" err="1">
                <a:solidFill>
                  <a:srgbClr val="000000"/>
                </a:solidFill>
                <a:latin typeface="Arial"/>
                <a:ea typeface="+mn-ea"/>
                <a:cs typeface="+mn-cs"/>
              </a:rPr>
              <a:t>этой</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версии</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представлены</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различные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новые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возможности</a:t>
            </a:r>
            <a:r>
              <a:rPr lang="en-US" sz="1150" b="0" i="0" dirty="0">
                <a:solidFill>
                  <a:srgbClr val="000000"/>
                </a:solidFill>
                <a:latin typeface="Arial"/>
                <a:ea typeface="+mn-ea"/>
                <a:cs typeface="+mn-cs"/>
              </a:rPr>
              <a:t> </a:t>
            </a:r>
            <a:r>
              <a:rPr lang="en-US" sz="1150" b="0" i="0" dirty="0" smtClean="0">
                <a:solidFill>
                  <a:srgbClr val="000000"/>
                </a:solidFill>
                <a:latin typeface="Arial"/>
                <a:ea typeface="+mn-ea"/>
                <a:cs typeface="+mn-cs"/>
              </a:rPr>
              <a:t>и</a:t>
            </a:r>
            <a:r>
              <a:rPr lang="ru-RU" sz="1150" b="0" i="0" dirty="0" smtClean="0">
                <a:solidFill>
                  <a:srgbClr val="000000"/>
                </a:solidFill>
                <a:latin typeface="Arial"/>
                <a:ea typeface="+mn-ea"/>
                <a:cs typeface="+mn-cs"/>
              </a:rPr>
              <a:t> </a:t>
            </a:r>
            <a:r>
              <a:rPr lang="en-US" sz="1150" b="0" i="0" dirty="0" err="1" smtClean="0">
                <a:solidFill>
                  <a:srgbClr val="000000"/>
                </a:solidFill>
                <a:latin typeface="Arial"/>
                <a:ea typeface="+mn-ea"/>
                <a:cs typeface="+mn-cs"/>
              </a:rPr>
              <a:t>улучшения</a:t>
            </a:r>
            <a:r>
              <a:rPr lang="en-US" sz="1150" b="0" i="0" dirty="0" smtClean="0">
                <a:solidFill>
                  <a:srgbClr val="000000"/>
                </a:solidFill>
                <a:latin typeface="Arial"/>
                <a:ea typeface="+mn-ea"/>
                <a:cs typeface="+mn-cs"/>
              </a:rPr>
              <a:t> </a:t>
            </a:r>
            <a:r>
              <a:rPr lang="en-US" sz="1150" b="0" i="0" dirty="0" err="1">
                <a:solidFill>
                  <a:srgbClr val="000000"/>
                </a:solidFill>
                <a:latin typeface="Arial"/>
                <a:ea typeface="+mn-ea"/>
                <a:cs typeface="+mn-cs"/>
              </a:rPr>
              <a:t>для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бизнес-пользователей</a:t>
            </a:r>
            <a:r>
              <a:rPr lang="en-US" sz="1150" b="0" i="0" dirty="0">
                <a:solidFill>
                  <a:srgbClr val="000000"/>
                </a:solidFill>
                <a:latin typeface="Arial"/>
                <a:ea typeface="+mn-ea"/>
                <a:cs typeface="+mn-cs"/>
              </a:rPr>
              <a:t> и </a:t>
            </a:r>
            <a:r>
              <a:rPr lang="en-US" sz="1150" b="0" i="0" dirty="0" err="1">
                <a:solidFill>
                  <a:srgbClr val="000000"/>
                </a:solidFill>
                <a:latin typeface="Arial"/>
                <a:ea typeface="+mn-ea"/>
                <a:cs typeface="+mn-cs"/>
              </a:rPr>
              <a:t>повышения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эффективности</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их</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работы</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взаимодействия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интеграции</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содержимого</a:t>
            </a:r>
            <a:r>
              <a:rPr lang="en-US" sz="1150" b="0" i="0" dirty="0">
                <a:solidFill>
                  <a:srgbClr val="000000"/>
                </a:solidFill>
                <a:latin typeface="Arial"/>
                <a:ea typeface="+mn-ea"/>
                <a:cs typeface="+mn-cs"/>
              </a:rPr>
              <a:t> </a:t>
            </a:r>
            <a:r>
              <a:rPr lang="en-US" sz="1150" b="0" i="0" dirty="0" smtClean="0">
                <a:solidFill>
                  <a:srgbClr val="000000"/>
                </a:solidFill>
                <a:latin typeface="Arial"/>
                <a:ea typeface="+mn-ea"/>
                <a:cs typeface="+mn-cs"/>
              </a:rPr>
              <a:t>и</a:t>
            </a:r>
            <a:r>
              <a:rPr lang="ru-RU" sz="1150" b="0" i="0" dirty="0" smtClean="0">
                <a:solidFill>
                  <a:srgbClr val="000000"/>
                </a:solidFill>
                <a:latin typeface="Arial"/>
                <a:ea typeface="+mn-ea"/>
                <a:cs typeface="+mn-cs"/>
              </a:rPr>
              <a:t> </a:t>
            </a:r>
            <a:r>
              <a:rPr lang="en-US" sz="1150" b="0" i="0" dirty="0" err="1" smtClean="0">
                <a:solidFill>
                  <a:srgbClr val="000000"/>
                </a:solidFill>
                <a:latin typeface="Arial"/>
                <a:ea typeface="+mn-ea"/>
                <a:cs typeface="+mn-cs"/>
              </a:rPr>
              <a:t>управления</a:t>
            </a:r>
            <a:r>
              <a:rPr lang="en-US" sz="1150" b="0" i="0" dirty="0" smtClean="0">
                <a:solidFill>
                  <a:srgbClr val="000000"/>
                </a:solidFill>
                <a:latin typeface="Arial"/>
                <a:ea typeface="+mn-ea"/>
                <a:cs typeface="+mn-cs"/>
              </a:rPr>
              <a:t> </a:t>
            </a:r>
            <a:r>
              <a:rPr lang="en-US" sz="1150" b="0" i="0" dirty="0" err="1">
                <a:solidFill>
                  <a:srgbClr val="000000"/>
                </a:solidFill>
                <a:latin typeface="Arial"/>
                <a:ea typeface="+mn-ea"/>
                <a:cs typeface="+mn-cs"/>
              </a:rPr>
              <a:t>им</a:t>
            </a:r>
            <a:r>
              <a:rPr lang="en-US" sz="1150" b="0" i="0" dirty="0">
                <a:solidFill>
                  <a:srgbClr val="000000"/>
                </a:solidFill>
                <a:latin typeface="Arial"/>
                <a:ea typeface="+mn-ea"/>
                <a:cs typeface="+mn-cs"/>
              </a:rPr>
              <a:t>, а </a:t>
            </a:r>
            <a:r>
              <a:rPr lang="en-US" sz="1150" b="0" i="0" dirty="0" err="1">
                <a:solidFill>
                  <a:srgbClr val="000000"/>
                </a:solidFill>
                <a:latin typeface="Arial"/>
                <a:ea typeface="+mn-ea"/>
                <a:cs typeface="+mn-cs"/>
              </a:rPr>
              <a:t>также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улучшенные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инструменты</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администрирования</a:t>
            </a:r>
            <a:r>
              <a:rPr lang="en-US" sz="1150" b="0" i="0" dirty="0">
                <a:solidFill>
                  <a:srgbClr val="000000"/>
                </a:solidFill>
                <a:latin typeface="Arial"/>
                <a:ea typeface="+mn-ea"/>
                <a:cs typeface="+mn-cs"/>
              </a:rPr>
              <a:t> и разработки</a:t>
            </a:r>
          </a:p>
          <a:p>
            <a:pPr marL="173736" indent="-173736" algn="l" defTabSz="914400">
              <a:spcBef>
                <a:spcPts val="600"/>
              </a:spcBef>
              <a:buClr>
                <a:srgbClr val="FFC000"/>
              </a:buClr>
              <a:buSzPct val="100000"/>
              <a:buFont typeface="Wingdings"/>
              <a:buChar char="§"/>
            </a:pPr>
            <a:r>
              <a:rPr lang="en-US" sz="1150" b="1" i="0" dirty="0">
                <a:solidFill>
                  <a:srgbClr val="000000"/>
                </a:solidFill>
                <a:latin typeface="Arial"/>
                <a:ea typeface="+mn-ea"/>
                <a:cs typeface="+mn-cs"/>
              </a:rPr>
              <a:t>«</a:t>
            </a:r>
            <a:r>
              <a:rPr lang="en-US" sz="1150" b="1" i="0" dirty="0" err="1">
                <a:solidFill>
                  <a:srgbClr val="000000"/>
                </a:solidFill>
                <a:latin typeface="Arial"/>
                <a:ea typeface="+mn-ea"/>
                <a:cs typeface="+mn-cs"/>
              </a:rPr>
              <a:t>Корпоративное</a:t>
            </a:r>
            <a:r>
              <a:rPr lang="en-US" sz="1150" b="1" i="0" dirty="0">
                <a:solidFill>
                  <a:srgbClr val="000000"/>
                </a:solidFill>
                <a:latin typeface="Arial"/>
                <a:ea typeface="+mn-ea"/>
                <a:cs typeface="+mn-cs"/>
              </a:rPr>
              <a:t> </a:t>
            </a:r>
            <a:r>
              <a:rPr lang="en-US" sz="1150" b="1" i="0" dirty="0" err="1">
                <a:solidFill>
                  <a:srgbClr val="000000"/>
                </a:solidFill>
                <a:latin typeface="Arial"/>
                <a:ea typeface="+mn-ea"/>
                <a:cs typeface="+mn-cs"/>
              </a:rPr>
              <a:t>рабочее</a:t>
            </a:r>
            <a:r>
              <a:rPr lang="en-US" sz="1150" b="1" i="0" dirty="0">
                <a:solidFill>
                  <a:srgbClr val="000000"/>
                </a:solidFill>
                <a:latin typeface="Arial"/>
                <a:ea typeface="+mn-ea"/>
                <a:cs typeface="+mn-cs"/>
              </a:rPr>
              <a:t> </a:t>
            </a:r>
            <a:r>
              <a:rPr lang="en-US" sz="1150" b="1" i="0" dirty="0" err="1">
                <a:solidFill>
                  <a:srgbClr val="000000"/>
                </a:solidFill>
                <a:latin typeface="Arial"/>
                <a:ea typeface="+mn-ea"/>
                <a:cs typeface="+mn-cs"/>
              </a:rPr>
              <a:t>пространство</a:t>
            </a:r>
            <a:r>
              <a:rPr lang="en-US" sz="1150" b="1" i="0" dirty="0">
                <a:solidFill>
                  <a:srgbClr val="000000"/>
                </a:solidFill>
                <a:latin typeface="Arial"/>
                <a:ea typeface="+mn-ea"/>
                <a:cs typeface="+mn-cs"/>
              </a:rPr>
              <a:t>» 1.1</a:t>
            </a:r>
            <a:r>
              <a:rPr lang="en-US" sz="1150" b="0" i="0" dirty="0">
                <a:solidFill>
                  <a:srgbClr val="000000"/>
                </a:solidFill>
                <a:latin typeface="Arial"/>
                <a:ea typeface="+mn-ea"/>
                <a:cs typeface="+mn-cs"/>
              </a:rPr>
              <a:t>: </a:t>
            </a:r>
            <a:r>
              <a:rPr lang="ru-RU" sz="1150" b="0" dirty="0" err="1" smtClean="0">
                <a:solidFill>
                  <a:srgbClr val="000000"/>
                </a:solidFill>
                <a:latin typeface="Arial"/>
              </a:rPr>
              <a:t>с</a:t>
            </a:r>
            <a:r>
              <a:rPr lang="en-US" sz="1150" b="0" i="0" dirty="0" err="1" smtClean="0">
                <a:solidFill>
                  <a:srgbClr val="000000"/>
                </a:solidFill>
                <a:latin typeface="Arial"/>
                <a:ea typeface="+mn-ea"/>
                <a:cs typeface="+mn-cs"/>
              </a:rPr>
              <a:t>ледующая</a:t>
            </a:r>
            <a:r>
              <a:rPr lang="en-US" sz="1150" b="0" i="0" dirty="0" smtClean="0">
                <a:solidFill>
                  <a:srgbClr val="000000"/>
                </a:solidFill>
                <a:latin typeface="Arial"/>
                <a:ea typeface="+mn-ea"/>
                <a:cs typeface="+mn-cs"/>
              </a:rPr>
              <a:t> </a:t>
            </a:r>
            <a:r>
              <a:rPr lang="en-US" sz="1150" b="0" i="0" dirty="0" err="1">
                <a:solidFill>
                  <a:srgbClr val="000000"/>
                </a:solidFill>
                <a:latin typeface="Arial"/>
                <a:ea typeface="+mn-ea"/>
                <a:cs typeface="+mn-cs"/>
              </a:rPr>
              <a:t>версия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дополнительного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модуля</a:t>
            </a:r>
            <a:r>
              <a:rPr lang="en-US" sz="1150" b="0" i="0" dirty="0">
                <a:solidFill>
                  <a:srgbClr val="000000"/>
                </a:solidFill>
                <a:latin typeface="Arial"/>
                <a:ea typeface="+mn-ea"/>
                <a:cs typeface="+mn-cs"/>
              </a:rPr>
              <a:t> SAP, </a:t>
            </a:r>
            <a:r>
              <a:rPr lang="en-US" sz="1150" b="0" i="0" dirty="0" err="1">
                <a:solidFill>
                  <a:srgbClr val="000000"/>
                </a:solidFill>
                <a:latin typeface="Arial"/>
                <a:ea typeface="+mn-ea"/>
                <a:cs typeface="+mn-cs"/>
              </a:rPr>
              <a:t>обеспечивающего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гибкость</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работы</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конечных</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пользователей</a:t>
            </a:r>
            <a:r>
              <a:rPr lang="en-US" sz="1150" b="0" i="0" dirty="0">
                <a:solidFill>
                  <a:srgbClr val="000000"/>
                </a:solidFill>
                <a:latin typeface="Arial"/>
                <a:ea typeface="+mn-ea"/>
                <a:cs typeface="+mn-cs"/>
              </a:rPr>
              <a:t>, в </a:t>
            </a:r>
            <a:r>
              <a:rPr lang="en-US" sz="1150" b="0" i="0" dirty="0" err="1">
                <a:solidFill>
                  <a:srgbClr val="000000"/>
                </a:solidFill>
                <a:latin typeface="Arial"/>
                <a:ea typeface="+mn-ea"/>
                <a:cs typeface="+mn-cs"/>
              </a:rPr>
              <a:t>котором</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особое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внимание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уделяется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лёгкости</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повторного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использования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существующего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содержимого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интеграции</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поиска</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повышению</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удобства</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использования</a:t>
            </a:r>
            <a:r>
              <a:rPr lang="en-US" sz="1150" b="0" i="0" dirty="0">
                <a:solidFill>
                  <a:srgbClr val="000000"/>
                </a:solidFill>
                <a:latin typeface="Arial"/>
                <a:ea typeface="+mn-ea"/>
                <a:cs typeface="+mn-cs"/>
              </a:rPr>
              <a:t> и </a:t>
            </a:r>
            <a:r>
              <a:rPr lang="en-US" sz="1150" b="0" i="0" dirty="0" err="1">
                <a:solidFill>
                  <a:srgbClr val="000000"/>
                </a:solidFill>
                <a:latin typeface="Arial"/>
                <a:ea typeface="+mn-ea"/>
                <a:cs typeface="+mn-cs"/>
              </a:rPr>
              <a:t>расширяемости</a:t>
            </a:r>
            <a:endParaRPr lang="en-US" sz="1150" b="0" i="0" dirty="0">
              <a:solidFill>
                <a:srgbClr val="000000"/>
              </a:solidFill>
              <a:latin typeface="Arial"/>
              <a:ea typeface="+mn-ea"/>
              <a:cs typeface="+mn-cs"/>
            </a:endParaRPr>
          </a:p>
          <a:p>
            <a:pPr marL="173736" indent="-173736" algn="l" defTabSz="914400">
              <a:spcBef>
                <a:spcPts val="600"/>
              </a:spcBef>
              <a:buClr>
                <a:srgbClr val="FFC000"/>
              </a:buClr>
              <a:buSzPct val="100000"/>
              <a:buFont typeface="Wingdings"/>
              <a:buChar char="§"/>
            </a:pPr>
            <a:r>
              <a:rPr lang="en-US" sz="1150" b="1" i="0" dirty="0" err="1">
                <a:solidFill>
                  <a:srgbClr val="000000"/>
                </a:solidFill>
                <a:latin typeface="Arial"/>
                <a:ea typeface="+mn-ea"/>
                <a:cs typeface="+mn-cs"/>
              </a:rPr>
              <a:t>Решение</a:t>
            </a:r>
            <a:r>
              <a:rPr lang="en-US" sz="1150" b="1" i="0" dirty="0">
                <a:solidFill>
                  <a:srgbClr val="000000"/>
                </a:solidFill>
                <a:latin typeface="Arial"/>
                <a:ea typeface="+mn-ea"/>
                <a:cs typeface="+mn-cs"/>
              </a:rPr>
              <a:t> Portal Content Management </a:t>
            </a:r>
            <a:r>
              <a:rPr lang="en-US" sz="1150" b="1" i="0" dirty="0" err="1">
                <a:solidFill>
                  <a:srgbClr val="000000"/>
                </a:solidFill>
                <a:latin typeface="Arial"/>
                <a:ea typeface="+mn-ea"/>
                <a:cs typeface="+mn-cs"/>
              </a:rPr>
              <a:t>от</a:t>
            </a:r>
            <a:r>
              <a:rPr lang="en-US" sz="1150" b="1" i="0" dirty="0">
                <a:solidFill>
                  <a:srgbClr val="000000"/>
                </a:solidFill>
                <a:latin typeface="Arial"/>
                <a:ea typeface="+mn-ea"/>
                <a:cs typeface="+mn-cs"/>
              </a:rPr>
              <a:t> </a:t>
            </a:r>
            <a:r>
              <a:rPr lang="en-US" sz="1150" b="1" i="0" dirty="0" err="1">
                <a:solidFill>
                  <a:srgbClr val="000000"/>
                </a:solidFill>
                <a:latin typeface="Arial"/>
                <a:ea typeface="+mn-ea"/>
                <a:cs typeface="+mn-cs"/>
              </a:rPr>
              <a:t>OpenText</a:t>
            </a:r>
            <a:r>
              <a:rPr lang="en-US" sz="1150" b="0" i="0" dirty="0">
                <a:solidFill>
                  <a:srgbClr val="000000"/>
                </a:solidFill>
                <a:latin typeface="Arial"/>
                <a:ea typeface="+mn-ea"/>
                <a:cs typeface="+mn-cs"/>
              </a:rPr>
              <a:t>: </a:t>
            </a:r>
            <a:r>
              <a:rPr lang="ru-RU" sz="1150" b="0" i="0" dirty="0" err="1" smtClean="0">
                <a:solidFill>
                  <a:srgbClr val="000000"/>
                </a:solidFill>
                <a:latin typeface="Arial"/>
                <a:ea typeface="+mn-ea"/>
                <a:cs typeface="+mn-cs"/>
              </a:rPr>
              <a:t>н</a:t>
            </a:r>
            <a:r>
              <a:rPr lang="en-US" sz="1150" b="0" i="0" dirty="0" err="1" smtClean="0">
                <a:solidFill>
                  <a:srgbClr val="000000"/>
                </a:solidFill>
                <a:latin typeface="Arial"/>
                <a:ea typeface="+mn-ea"/>
                <a:cs typeface="+mn-cs"/>
              </a:rPr>
              <a:t>овый</a:t>
            </a:r>
            <a:r>
              <a:rPr lang="en-US" sz="1150" b="0" i="0" dirty="0" smtClean="0">
                <a:solidFill>
                  <a:srgbClr val="000000"/>
                </a:solidFill>
                <a:latin typeface="Arial"/>
                <a:ea typeface="+mn-ea"/>
                <a:cs typeface="+mn-cs"/>
              </a:rPr>
              <a:t> </a:t>
            </a:r>
            <a:r>
              <a:rPr lang="en-US" sz="1150" b="0" i="0" dirty="0" err="1">
                <a:solidFill>
                  <a:srgbClr val="000000"/>
                </a:solidFill>
                <a:latin typeface="Arial"/>
                <a:ea typeface="+mn-ea"/>
                <a:cs typeface="+mn-cs"/>
              </a:rPr>
              <a:t>дополнительный</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модуль</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для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расширенного</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управления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содержимым</a:t>
            </a:r>
            <a:r>
              <a:rPr lang="en-US" sz="1150" b="0" i="0" dirty="0">
                <a:solidFill>
                  <a:srgbClr val="000000"/>
                </a:solidFill>
                <a:latin typeface="Arial"/>
                <a:ea typeface="+mn-ea"/>
                <a:cs typeface="+mn-cs"/>
              </a:rPr>
              <a:t> и </a:t>
            </a:r>
            <a:r>
              <a:rPr lang="en-US" sz="1150" b="0" i="0" dirty="0" err="1">
                <a:solidFill>
                  <a:srgbClr val="000000"/>
                </a:solidFill>
                <a:latin typeface="Arial"/>
                <a:ea typeface="+mn-ea"/>
                <a:cs typeface="+mn-cs"/>
              </a:rPr>
              <a:t>документами</a:t>
            </a:r>
            <a:r>
              <a:rPr lang="en-US" sz="1150" b="0" i="0" dirty="0">
                <a:solidFill>
                  <a:srgbClr val="000000"/>
                </a:solidFill>
                <a:latin typeface="Arial"/>
                <a:ea typeface="+mn-ea"/>
                <a:cs typeface="+mn-cs"/>
              </a:rPr>
              <a:t> в </a:t>
            </a:r>
            <a:r>
              <a:rPr lang="en-US" sz="1150" b="0" i="0" dirty="0" err="1">
                <a:solidFill>
                  <a:srgbClr val="000000"/>
                </a:solidFill>
                <a:latin typeface="Arial"/>
                <a:ea typeface="+mn-ea"/>
                <a:cs typeface="+mn-cs"/>
              </a:rPr>
              <a:t>решении</a:t>
            </a:r>
            <a:r>
              <a:rPr lang="en-US" sz="1150" b="0" i="0" dirty="0">
                <a:solidFill>
                  <a:srgbClr val="000000"/>
                </a:solidFill>
                <a:latin typeface="Arial"/>
                <a:ea typeface="+mn-ea"/>
                <a:cs typeface="+mn-cs"/>
              </a:rPr>
              <a:t> SAP «</a:t>
            </a:r>
            <a:r>
              <a:rPr lang="en-US" sz="1150" b="0" i="0" dirty="0" err="1">
                <a:solidFill>
                  <a:srgbClr val="000000"/>
                </a:solidFill>
                <a:latin typeface="Arial"/>
                <a:ea typeface="+mn-ea"/>
                <a:cs typeface="+mn-cs"/>
              </a:rPr>
              <a:t>Портал</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предприятия</a:t>
            </a:r>
            <a:r>
              <a:rPr lang="en-US" sz="1150" b="0" i="0" dirty="0">
                <a:solidFill>
                  <a:srgbClr val="000000"/>
                </a:solidFill>
                <a:latin typeface="Arial"/>
                <a:ea typeface="+mn-ea"/>
                <a:cs typeface="+mn-cs"/>
              </a:rPr>
              <a:t>», включая </a:t>
            </a:r>
            <a:r>
              <a:rPr lang="en-US" sz="1150" b="0" i="0" dirty="0" err="1">
                <a:solidFill>
                  <a:srgbClr val="000000"/>
                </a:solidFill>
                <a:latin typeface="Arial"/>
                <a:ea typeface="+mn-ea"/>
                <a:cs typeface="+mn-cs"/>
              </a:rPr>
              <a:t>социальные</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сервисы</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для</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совместной</a:t>
            </a:r>
            <a:r>
              <a:rPr lang="en-US" sz="1150" b="0" i="0" dirty="0">
                <a:solidFill>
                  <a:srgbClr val="000000"/>
                </a:solidFill>
                <a:latin typeface="Arial"/>
                <a:ea typeface="+mn-ea"/>
                <a:cs typeface="+mn-cs"/>
              </a:rPr>
              <a:t> </a:t>
            </a:r>
            <a:r>
              <a:rPr lang="en-US" sz="1150" b="0" i="0" dirty="0" err="1">
                <a:solidFill>
                  <a:srgbClr val="000000"/>
                </a:solidFill>
                <a:latin typeface="Arial"/>
                <a:ea typeface="+mn-ea"/>
                <a:cs typeface="+mn-cs"/>
              </a:rPr>
              <a:t>работы</a:t>
            </a:r>
            <a:endParaRPr lang="en-US" sz="1150" b="0" i="0" dirty="0">
              <a:solidFill>
                <a:srgbClr val="000000"/>
              </a:solidFill>
              <a:latin typeface="Arial"/>
              <a:ea typeface="+mn-ea"/>
              <a:cs typeface="+mn-cs"/>
            </a:endParaRPr>
          </a:p>
        </p:txBody>
      </p:sp>
      <p:sp>
        <p:nvSpPr>
          <p:cNvPr id="77" name="Rectangle 76"/>
          <p:cNvSpPr/>
          <p:nvPr/>
        </p:nvSpPr>
        <p:spPr bwMode="gray">
          <a:xfrm>
            <a:off x="489105" y="3380682"/>
            <a:ext cx="900000" cy="2880000"/>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8" name="Rectangle 77"/>
          <p:cNvSpPr/>
          <p:nvPr/>
        </p:nvSpPr>
        <p:spPr bwMode="gray">
          <a:xfrm>
            <a:off x="1391073" y="3380682"/>
            <a:ext cx="900000" cy="2880000"/>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9" name="Rectangle 78"/>
          <p:cNvSpPr/>
          <p:nvPr/>
        </p:nvSpPr>
        <p:spPr bwMode="gray">
          <a:xfrm>
            <a:off x="2293041" y="3380682"/>
            <a:ext cx="900000" cy="2880000"/>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0" name="Rectangle 79"/>
          <p:cNvSpPr/>
          <p:nvPr/>
        </p:nvSpPr>
        <p:spPr bwMode="gray">
          <a:xfrm>
            <a:off x="3195009" y="3380682"/>
            <a:ext cx="900000" cy="2880000"/>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1" name="Rectangle 80"/>
          <p:cNvSpPr/>
          <p:nvPr/>
        </p:nvSpPr>
        <p:spPr bwMode="gray">
          <a:xfrm>
            <a:off x="4096977" y="3380682"/>
            <a:ext cx="900000" cy="2880000"/>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86" name="Straight Arrow Connector 85"/>
          <p:cNvCxnSpPr/>
          <p:nvPr/>
        </p:nvCxnSpPr>
        <p:spPr>
          <a:xfrm>
            <a:off x="417863" y="6301682"/>
            <a:ext cx="7492067" cy="1588"/>
          </a:xfrm>
          <a:prstGeom prst="straightConnector1">
            <a:avLst/>
          </a:prstGeom>
          <a:ln w="19050">
            <a:solidFill>
              <a:schemeClr val="bg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281973" y="3177482"/>
            <a:ext cx="571500" cy="169277"/>
          </a:xfrm>
          <a:prstGeom prst="rect">
            <a:avLst/>
          </a:prstGeom>
          <a:noFill/>
        </p:spPr>
        <p:txBody>
          <a:bodyPr wrap="square" lIns="0" tIns="0" rIns="0" bIns="0" rtlCol="0">
            <a:spAutoFit/>
          </a:bodyPr>
          <a:lstStyle/>
          <a:p>
            <a:pPr algn="l" defTabSz="914400">
              <a:spcBef>
                <a:spcPts val="660"/>
              </a:spcBef>
              <a:spcAft>
                <a:spcPts val="0"/>
              </a:spcAft>
              <a:buNone/>
            </a:pPr>
            <a:r>
              <a:rPr lang="en-US" sz="1100" b="1" i="0" dirty="0" smtClean="0">
                <a:latin typeface="Arial"/>
                <a:ea typeface="Arial Unicode MS"/>
                <a:cs typeface="Arial Unicode MS"/>
              </a:rPr>
              <a:t>2011</a:t>
            </a:r>
            <a:r>
              <a:rPr lang="ru-RU" sz="1100" b="1" i="0" dirty="0" smtClean="0">
                <a:latin typeface="Arial"/>
                <a:ea typeface="Arial Unicode MS"/>
                <a:cs typeface="Arial Unicode MS"/>
              </a:rPr>
              <a:t> г.</a:t>
            </a:r>
            <a:endParaRPr lang="en-US" sz="1100" b="1" i="0" dirty="0">
              <a:latin typeface="Arial"/>
              <a:ea typeface="Arial Unicode MS"/>
              <a:cs typeface="Arial Unicode MS"/>
            </a:endParaRPr>
          </a:p>
        </p:txBody>
      </p:sp>
      <p:sp>
        <p:nvSpPr>
          <p:cNvPr id="88" name="TextBox 87"/>
          <p:cNvSpPr txBox="1"/>
          <p:nvPr/>
        </p:nvSpPr>
        <p:spPr>
          <a:xfrm>
            <a:off x="6432705" y="3177482"/>
            <a:ext cx="571500" cy="169277"/>
          </a:xfrm>
          <a:prstGeom prst="rect">
            <a:avLst/>
          </a:prstGeom>
          <a:noFill/>
        </p:spPr>
        <p:txBody>
          <a:bodyPr wrap="square" lIns="0" tIns="0" rIns="0" bIns="0" rtlCol="0">
            <a:spAutoFit/>
          </a:bodyPr>
          <a:lstStyle/>
          <a:p>
            <a:pPr algn="l" defTabSz="914400">
              <a:spcBef>
                <a:spcPts val="660"/>
              </a:spcBef>
              <a:spcAft>
                <a:spcPts val="0"/>
              </a:spcAft>
              <a:buNone/>
            </a:pPr>
            <a:r>
              <a:rPr lang="en-US" sz="1100" b="1" i="0" dirty="0" smtClean="0">
                <a:latin typeface="Arial"/>
                <a:ea typeface="Arial Unicode MS"/>
                <a:cs typeface="Arial Unicode MS"/>
              </a:rPr>
              <a:t>2012</a:t>
            </a:r>
            <a:r>
              <a:rPr lang="ru-RU" sz="1100" b="1" i="0" dirty="0" smtClean="0">
                <a:latin typeface="Arial"/>
                <a:ea typeface="Arial Unicode MS"/>
                <a:cs typeface="Arial Unicode MS"/>
              </a:rPr>
              <a:t> г.</a:t>
            </a:r>
            <a:endParaRPr lang="en-US" sz="1100" b="1" i="0" dirty="0">
              <a:latin typeface="Arial"/>
              <a:ea typeface="Arial Unicode MS"/>
              <a:cs typeface="Arial Unicode MS"/>
            </a:endParaRPr>
          </a:p>
        </p:txBody>
      </p:sp>
      <p:cxnSp>
        <p:nvCxnSpPr>
          <p:cNvPr id="90" name="Straight Connector 89"/>
          <p:cNvCxnSpPr/>
          <p:nvPr/>
        </p:nvCxnSpPr>
        <p:spPr>
          <a:xfrm rot="5400000">
            <a:off x="2592830" y="4754588"/>
            <a:ext cx="2998119"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058137" y="4843668"/>
            <a:ext cx="2952000" cy="0"/>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bwMode="gray">
          <a:xfrm>
            <a:off x="2475506" y="4312300"/>
            <a:ext cx="1719151" cy="691915"/>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marR="0" algn="l" defTabSz="914400">
              <a:lnSpc>
                <a:spcPct val="100000"/>
              </a:lnSpc>
              <a:spcBef>
                <a:spcPts val="720"/>
              </a:spcBef>
              <a:spcAft>
                <a:spcPts val="0"/>
              </a:spcAft>
              <a:buNone/>
            </a:pPr>
            <a:r>
              <a:rPr lang="en-US" sz="1200" b="1" i="0" dirty="0" err="1">
                <a:solidFill>
                  <a:schemeClr val="lt1"/>
                </a:solidFill>
                <a:latin typeface="Arial"/>
                <a:ea typeface="Arial Unicode MS"/>
                <a:cs typeface="Arial"/>
              </a:rPr>
              <a:t>Выход</a:t>
            </a:r>
            <a:r>
              <a:rPr lang="en-US" sz="1200" b="1" i="0" dirty="0">
                <a:solidFill>
                  <a:schemeClr val="lt1"/>
                </a:solidFill>
                <a:latin typeface="Arial"/>
                <a:ea typeface="Arial Unicode MS"/>
                <a:cs typeface="Arial"/>
              </a:rPr>
              <a:t> </a:t>
            </a:r>
            <a:r>
              <a:rPr lang="en-US" sz="1200" b="1" i="0" dirty="0" err="1">
                <a:solidFill>
                  <a:schemeClr val="lt1"/>
                </a:solidFill>
                <a:latin typeface="Arial"/>
                <a:ea typeface="Arial Unicode MS"/>
                <a:cs typeface="Arial"/>
              </a:rPr>
              <a:t>на</a:t>
            </a:r>
            <a:r>
              <a:rPr lang="en-US" sz="1200" b="1" i="0" dirty="0">
                <a:solidFill>
                  <a:schemeClr val="lt1"/>
                </a:solidFill>
                <a:latin typeface="Arial"/>
                <a:ea typeface="Arial Unicode MS"/>
                <a:cs typeface="Arial"/>
              </a:rPr>
              <a:t> </a:t>
            </a:r>
            <a:r>
              <a:rPr lang="en-US" sz="1200" b="1" i="0" dirty="0" err="1">
                <a:solidFill>
                  <a:schemeClr val="lt1"/>
                </a:solidFill>
                <a:latin typeface="Arial"/>
                <a:ea typeface="Arial Unicode MS"/>
                <a:cs typeface="Arial"/>
              </a:rPr>
              <a:t>рынок</a:t>
            </a:r>
            <a:r>
              <a:rPr lang="en-US" sz="1200" b="1" i="0" dirty="0">
                <a:solidFill>
                  <a:schemeClr val="lt1"/>
                </a:solidFill>
                <a:latin typeface="Arial"/>
                <a:ea typeface="Arial Unicode MS"/>
                <a:cs typeface="Arial"/>
              </a:rPr>
              <a:t>*: Enterprise Workspaces </a:t>
            </a:r>
            <a:r>
              <a:rPr lang="en-US" sz="1200" b="1" i="0" dirty="0" smtClean="0">
                <a:solidFill>
                  <a:schemeClr val="lt1"/>
                </a:solidFill>
                <a:latin typeface="Arial"/>
                <a:ea typeface="Arial Unicode MS"/>
                <a:cs typeface="Arial"/>
              </a:rPr>
              <a:t>1</a:t>
            </a:r>
            <a:r>
              <a:rPr lang="ru-RU" sz="1200" b="1" dirty="0" smtClean="0">
                <a:latin typeface="Arial"/>
                <a:ea typeface="Arial Unicode MS"/>
                <a:cs typeface="Arial"/>
              </a:rPr>
              <a:t>.</a:t>
            </a:r>
            <a:r>
              <a:rPr lang="en-US" sz="1200" b="1" i="0" dirty="0" smtClean="0">
                <a:solidFill>
                  <a:schemeClr val="lt1"/>
                </a:solidFill>
                <a:latin typeface="Arial"/>
                <a:ea typeface="Arial Unicode MS"/>
                <a:cs typeface="Arial"/>
              </a:rPr>
              <a:t>1</a:t>
            </a:r>
            <a:endParaRPr lang="en-US" sz="1200" b="1" i="0" dirty="0">
              <a:solidFill>
                <a:schemeClr val="lt1"/>
              </a:solidFill>
              <a:latin typeface="Arial"/>
              <a:ea typeface="Arial Unicode MS"/>
              <a:cs typeface="Arial"/>
            </a:endParaRPr>
          </a:p>
        </p:txBody>
      </p:sp>
      <p:sp>
        <p:nvSpPr>
          <p:cNvPr id="23" name="TextBox 22"/>
          <p:cNvSpPr txBox="1"/>
          <p:nvPr/>
        </p:nvSpPr>
        <p:spPr>
          <a:xfrm>
            <a:off x="333919" y="6373412"/>
            <a:ext cx="3955586" cy="161583"/>
          </a:xfrm>
          <a:prstGeom prst="rect">
            <a:avLst/>
          </a:prstGeom>
          <a:noFill/>
        </p:spPr>
        <p:txBody>
          <a:bodyPr wrap="square" lIns="0" tIns="0" rIns="0" bIns="0" rtlCol="0">
            <a:spAutoFit/>
          </a:bodyPr>
          <a:lstStyle/>
          <a:p>
            <a:pPr algn="l" defTabSz="914400">
              <a:spcBef>
                <a:spcPts val="630"/>
              </a:spcBef>
              <a:spcAft>
                <a:spcPts val="0"/>
              </a:spcAft>
              <a:buNone/>
            </a:pPr>
            <a:r>
              <a:rPr lang="en-US" sz="1050" b="0" i="1">
                <a:latin typeface="Arial"/>
                <a:ea typeface="Arial Unicode MS"/>
                <a:cs typeface="Arial Unicode MS"/>
              </a:rPr>
              <a:t>* выпуск запланирован, сроки могут измениться</a:t>
            </a:r>
          </a:p>
        </p:txBody>
      </p:sp>
      <p:sp>
        <p:nvSpPr>
          <p:cNvPr id="20" name="Rounded Rectangle 19"/>
          <p:cNvSpPr/>
          <p:nvPr/>
        </p:nvSpPr>
        <p:spPr bwMode="gray">
          <a:xfrm>
            <a:off x="6885254" y="5486955"/>
            <a:ext cx="1656576" cy="633022"/>
          </a:xfrm>
          <a:prstGeom prst="roundRect">
            <a:avLst/>
          </a:prstGeom>
          <a:solidFill>
            <a:schemeClr val="accent3">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l" defTabSz="914400">
              <a:spcBef>
                <a:spcPts val="720"/>
              </a:spcBef>
              <a:spcAft>
                <a:spcPts val="0"/>
              </a:spcAft>
              <a:buNone/>
            </a:pPr>
            <a:r>
              <a:rPr lang="en-US" sz="1200" b="1" i="0" dirty="0" err="1">
                <a:solidFill>
                  <a:schemeClr val="lt1"/>
                </a:solidFill>
                <a:latin typeface="Arial"/>
                <a:ea typeface="Arial Unicode MS"/>
                <a:cs typeface="Arial Unicode MS"/>
              </a:rPr>
              <a:t>Планируемые</a:t>
            </a:r>
            <a:r>
              <a:rPr lang="en-US" sz="1200" b="1" i="0" dirty="0">
                <a:solidFill>
                  <a:schemeClr val="lt1"/>
                </a:solidFill>
                <a:latin typeface="Arial"/>
                <a:ea typeface="Arial Unicode MS"/>
                <a:cs typeface="Arial Unicode MS"/>
              </a:rPr>
              <a:t> </a:t>
            </a:r>
            <a:r>
              <a:rPr lang="en-US" sz="1200" b="1" i="0" dirty="0" err="1">
                <a:solidFill>
                  <a:schemeClr val="lt1"/>
                </a:solidFill>
                <a:latin typeface="Arial"/>
                <a:ea typeface="Arial Unicode MS"/>
                <a:cs typeface="Arial Unicode MS"/>
              </a:rPr>
              <a:t>последующие</a:t>
            </a:r>
            <a:r>
              <a:rPr lang="en-US" sz="1200" b="1" i="0" dirty="0">
                <a:solidFill>
                  <a:schemeClr val="lt1"/>
                </a:solidFill>
                <a:latin typeface="Arial"/>
                <a:ea typeface="Arial Unicode MS"/>
                <a:cs typeface="Arial Unicode MS"/>
              </a:rPr>
              <a:t> </a:t>
            </a:r>
            <a:r>
              <a:rPr lang="en-US" sz="1200" b="1" i="0" dirty="0" err="1">
                <a:solidFill>
                  <a:schemeClr val="lt1"/>
                </a:solidFill>
                <a:latin typeface="Arial"/>
                <a:ea typeface="Arial Unicode MS"/>
                <a:cs typeface="Arial Unicode MS"/>
              </a:rPr>
              <a:t>улучшения</a:t>
            </a:r>
            <a:r>
              <a:rPr lang="en-US" sz="1200" b="1" i="0" dirty="0">
                <a:solidFill>
                  <a:schemeClr val="lt1"/>
                </a:solidFill>
                <a:latin typeface="Arial"/>
                <a:ea typeface="Arial Unicode MS"/>
                <a:cs typeface="Arial Unicode MS"/>
              </a:rPr>
              <a:t>*</a:t>
            </a:r>
          </a:p>
        </p:txBody>
      </p:sp>
      <p:sp>
        <p:nvSpPr>
          <p:cNvPr id="25" name="Rounded Rectangle 24"/>
          <p:cNvSpPr/>
          <p:nvPr/>
        </p:nvSpPr>
        <p:spPr bwMode="gray">
          <a:xfrm>
            <a:off x="6923086" y="4572215"/>
            <a:ext cx="1723498" cy="593908"/>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l" defTabSz="914400">
              <a:spcBef>
                <a:spcPts val="720"/>
              </a:spcBef>
              <a:spcAft>
                <a:spcPts val="0"/>
              </a:spcAft>
              <a:buNone/>
            </a:pPr>
            <a:r>
              <a:rPr lang="en-US" sz="1200" b="1" i="0" dirty="0" err="1">
                <a:solidFill>
                  <a:schemeClr val="lt1"/>
                </a:solidFill>
                <a:latin typeface="Arial"/>
                <a:ea typeface="Arial Unicode MS"/>
                <a:cs typeface="Arial"/>
              </a:rPr>
              <a:t>Выход</a:t>
            </a:r>
            <a:r>
              <a:rPr lang="en-US" sz="1200" b="1" i="0" dirty="0">
                <a:solidFill>
                  <a:schemeClr val="lt1"/>
                </a:solidFill>
                <a:latin typeface="Arial"/>
                <a:ea typeface="Arial Unicode MS"/>
                <a:cs typeface="Arial"/>
              </a:rPr>
              <a:t> </a:t>
            </a:r>
            <a:r>
              <a:rPr lang="en-US" sz="1200" b="1" i="0" dirty="0" err="1">
                <a:solidFill>
                  <a:schemeClr val="lt1"/>
                </a:solidFill>
                <a:latin typeface="Arial"/>
                <a:ea typeface="Arial Unicode MS"/>
                <a:cs typeface="Arial"/>
              </a:rPr>
              <a:t>на</a:t>
            </a:r>
            <a:r>
              <a:rPr lang="en-US" sz="1200" b="1" i="0" dirty="0">
                <a:solidFill>
                  <a:schemeClr val="lt1"/>
                </a:solidFill>
                <a:latin typeface="Arial"/>
                <a:ea typeface="Arial Unicode MS"/>
                <a:cs typeface="Arial"/>
              </a:rPr>
              <a:t> </a:t>
            </a:r>
            <a:r>
              <a:rPr lang="en-US" sz="1200" b="1" i="0" dirty="0" err="1">
                <a:solidFill>
                  <a:schemeClr val="lt1"/>
                </a:solidFill>
                <a:latin typeface="Arial"/>
                <a:ea typeface="Arial Unicode MS"/>
                <a:cs typeface="Arial"/>
              </a:rPr>
              <a:t>рынок</a:t>
            </a:r>
            <a:r>
              <a:rPr lang="en-US" sz="1200" b="1" i="0" dirty="0">
                <a:solidFill>
                  <a:schemeClr val="lt1"/>
                </a:solidFill>
                <a:latin typeface="Arial"/>
                <a:ea typeface="Arial Unicode MS"/>
                <a:cs typeface="Arial"/>
              </a:rPr>
              <a:t>*: Enterprise Workspaces 1.5</a:t>
            </a:r>
          </a:p>
        </p:txBody>
      </p:sp>
      <p:sp>
        <p:nvSpPr>
          <p:cNvPr id="33" name="Oval 32"/>
          <p:cNvSpPr/>
          <p:nvPr/>
        </p:nvSpPr>
        <p:spPr bwMode="gray">
          <a:xfrm>
            <a:off x="2346096" y="5306955"/>
            <a:ext cx="180000" cy="180000"/>
          </a:xfrm>
          <a:prstGeom prst="ellipse">
            <a:avLst/>
          </a:prstGeom>
          <a:solidFill>
            <a:schemeClr val="accent1"/>
          </a:solidFill>
          <a:ln w="12700">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fontAlgn="base">
              <a:spcBef>
                <a:spcPct val="500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34" name="Rectangle 33"/>
          <p:cNvSpPr/>
          <p:nvPr/>
        </p:nvSpPr>
        <p:spPr>
          <a:xfrm>
            <a:off x="2560590" y="5089923"/>
            <a:ext cx="2316210" cy="646331"/>
          </a:xfrm>
          <a:prstGeom prst="rect">
            <a:avLst/>
          </a:prstGeom>
        </p:spPr>
        <p:txBody>
          <a:bodyPr wrap="square">
            <a:spAutoFit/>
          </a:bodyPr>
          <a:lstStyle/>
          <a:p>
            <a:pPr algn="l" defTabSz="914400">
              <a:spcBef>
                <a:spcPts val="720"/>
              </a:spcBef>
              <a:spcAft>
                <a:spcPts val="0"/>
              </a:spcAft>
              <a:buNone/>
            </a:pPr>
            <a:r>
              <a:rPr lang="en-US" sz="1200" b="1" i="0" dirty="0" err="1">
                <a:latin typeface="Arial"/>
                <a:ea typeface="Arial Unicode MS"/>
                <a:cs typeface="Arial"/>
              </a:rPr>
              <a:t>Бизнес-пакеты</a:t>
            </a:r>
            <a:r>
              <a:rPr lang="en-US" sz="1200" b="1" i="0" dirty="0">
                <a:latin typeface="Arial"/>
                <a:ea typeface="Arial Unicode MS"/>
                <a:cs typeface="Arial"/>
              </a:rPr>
              <a:t> </a:t>
            </a:r>
            <a:r>
              <a:rPr lang="en-US" sz="1200" b="1" i="0" dirty="0" err="1">
                <a:latin typeface="Arial"/>
                <a:ea typeface="Arial Unicode MS"/>
                <a:cs typeface="Arial"/>
              </a:rPr>
              <a:t>для</a:t>
            </a:r>
            <a:r>
              <a:rPr lang="en-US" sz="1200" b="1" i="0" dirty="0">
                <a:latin typeface="Arial"/>
                <a:ea typeface="Arial Unicode MS"/>
                <a:cs typeface="Arial"/>
              </a:rPr>
              <a:t> </a:t>
            </a:r>
            <a:br>
              <a:rPr lang="en-US" sz="1200" b="1" i="0" dirty="0">
                <a:latin typeface="Arial"/>
                <a:ea typeface="Arial Unicode MS"/>
                <a:cs typeface="Arial"/>
              </a:rPr>
            </a:br>
            <a:r>
              <a:rPr lang="en-US" sz="1200" b="1" i="0" dirty="0" err="1">
                <a:latin typeface="Arial"/>
                <a:ea typeface="Arial Unicode MS"/>
                <a:cs typeface="Arial"/>
              </a:rPr>
              <a:t>комплекса</a:t>
            </a:r>
            <a:r>
              <a:rPr lang="en-US" sz="1200" b="1" i="0" dirty="0">
                <a:latin typeface="Arial"/>
                <a:ea typeface="Arial Unicode MS"/>
                <a:cs typeface="Arial"/>
              </a:rPr>
              <a:t> </a:t>
            </a:r>
            <a:r>
              <a:rPr lang="en-US" sz="1200" b="1" i="0" dirty="0" err="1">
                <a:latin typeface="Arial"/>
                <a:ea typeface="Arial Unicode MS"/>
                <a:cs typeface="Arial"/>
              </a:rPr>
              <a:t>решений</a:t>
            </a:r>
            <a:r>
              <a:rPr lang="en-US" sz="1200" b="1" i="0" dirty="0">
                <a:latin typeface="Arial"/>
                <a:ea typeface="Arial Unicode MS"/>
                <a:cs typeface="Arial"/>
              </a:rPr>
              <a:t> SAP Business Suite 7*</a:t>
            </a:r>
          </a:p>
        </p:txBody>
      </p:sp>
      <p:sp>
        <p:nvSpPr>
          <p:cNvPr id="35" name="Rectangle 34"/>
          <p:cNvSpPr/>
          <p:nvPr/>
        </p:nvSpPr>
        <p:spPr>
          <a:xfrm>
            <a:off x="3116921" y="3770045"/>
            <a:ext cx="2599939" cy="461665"/>
          </a:xfrm>
          <a:prstGeom prst="rect">
            <a:avLst/>
          </a:prstGeom>
        </p:spPr>
        <p:txBody>
          <a:bodyPr wrap="square">
            <a:spAutoFit/>
          </a:bodyPr>
          <a:lstStyle/>
          <a:p>
            <a:pPr algn="l" defTabSz="914400">
              <a:buNone/>
            </a:pPr>
            <a:r>
              <a:rPr lang="en-US" sz="1200" b="1" i="0" dirty="0" err="1">
                <a:latin typeface="Arial"/>
                <a:ea typeface="+mn-ea"/>
                <a:cs typeface="Arial"/>
              </a:rPr>
              <a:t>Дополнение</a:t>
            </a:r>
            <a:r>
              <a:rPr lang="en-US" sz="1200" b="1" i="0" dirty="0">
                <a:latin typeface="Arial"/>
                <a:ea typeface="+mn-ea"/>
                <a:cs typeface="Arial"/>
              </a:rPr>
              <a:t>: SAP Portal Content Mgmt</a:t>
            </a:r>
            <a:r>
              <a:rPr lang="en-US" sz="1200" b="1" i="0" dirty="0" smtClean="0">
                <a:latin typeface="Arial"/>
                <a:ea typeface="+mn-ea"/>
                <a:cs typeface="Arial"/>
              </a:rPr>
              <a:t>. </a:t>
            </a:r>
            <a:r>
              <a:rPr lang="en-US" sz="1200" b="1" i="0" dirty="0" err="1" smtClean="0">
                <a:latin typeface="Arial"/>
                <a:ea typeface="+mn-ea"/>
                <a:cs typeface="Arial"/>
              </a:rPr>
              <a:t>от</a:t>
            </a:r>
            <a:r>
              <a:rPr lang="en-US" sz="1200" b="1" i="0" dirty="0" smtClean="0">
                <a:latin typeface="Arial"/>
                <a:ea typeface="+mn-ea"/>
                <a:cs typeface="Arial"/>
              </a:rPr>
              <a:t> </a:t>
            </a:r>
            <a:r>
              <a:rPr lang="en-US" sz="1200" b="1" i="0" dirty="0" err="1">
                <a:latin typeface="Arial"/>
                <a:ea typeface="+mn-ea"/>
                <a:cs typeface="Arial"/>
              </a:rPr>
              <a:t>OpenText</a:t>
            </a:r>
            <a:r>
              <a:rPr lang="en-US" sz="1200" b="1" i="0" dirty="0">
                <a:latin typeface="Arial"/>
                <a:ea typeface="+mn-ea"/>
                <a:cs typeface="Arial"/>
              </a:rPr>
              <a:t>*</a:t>
            </a:r>
          </a:p>
        </p:txBody>
      </p:sp>
      <p:sp>
        <p:nvSpPr>
          <p:cNvPr id="38" name="Rectangle 37"/>
          <p:cNvSpPr/>
          <p:nvPr/>
        </p:nvSpPr>
        <p:spPr>
          <a:xfrm>
            <a:off x="7129350" y="3665969"/>
            <a:ext cx="1769323" cy="646331"/>
          </a:xfrm>
          <a:prstGeom prst="rect">
            <a:avLst/>
          </a:prstGeom>
        </p:spPr>
        <p:txBody>
          <a:bodyPr wrap="square">
            <a:spAutoFit/>
          </a:bodyPr>
          <a:lstStyle/>
          <a:p>
            <a:pPr algn="l" defTabSz="914400">
              <a:buNone/>
            </a:pPr>
            <a:r>
              <a:rPr lang="en-US" sz="1200" b="1" i="0" dirty="0" err="1">
                <a:latin typeface="Arial"/>
                <a:ea typeface="+mn-ea"/>
                <a:cs typeface="Arial"/>
              </a:rPr>
              <a:t>Планируемая</a:t>
            </a:r>
            <a:r>
              <a:rPr lang="en-US" sz="1200" b="1" i="0" dirty="0">
                <a:latin typeface="Arial"/>
                <a:ea typeface="+mn-ea"/>
                <a:cs typeface="Arial"/>
              </a:rPr>
              <a:t> </a:t>
            </a:r>
            <a:r>
              <a:rPr lang="en-US" sz="1200" b="1" i="0" dirty="0" err="1">
                <a:latin typeface="Arial"/>
                <a:ea typeface="+mn-ea"/>
                <a:cs typeface="Arial"/>
              </a:rPr>
              <a:t>новая</a:t>
            </a:r>
            <a:r>
              <a:rPr lang="en-US" sz="1200" b="1" i="0" dirty="0">
                <a:latin typeface="Arial"/>
                <a:ea typeface="+mn-ea"/>
                <a:cs typeface="Arial"/>
              </a:rPr>
              <a:t> </a:t>
            </a:r>
            <a:r>
              <a:rPr lang="en-US" sz="1200" b="1" i="0" dirty="0" err="1">
                <a:latin typeface="Arial"/>
                <a:ea typeface="+mn-ea"/>
                <a:cs typeface="Arial"/>
              </a:rPr>
              <a:t>версия</a:t>
            </a:r>
            <a:r>
              <a:rPr lang="en-US" sz="1200" b="1" i="0" dirty="0">
                <a:latin typeface="Arial"/>
                <a:ea typeface="+mn-ea"/>
                <a:cs typeface="Arial"/>
              </a:rPr>
              <a:t>: </a:t>
            </a:r>
            <a:br>
              <a:rPr lang="en-US" sz="1200" b="1" i="0" dirty="0">
                <a:latin typeface="Arial"/>
                <a:ea typeface="+mn-ea"/>
                <a:cs typeface="Arial"/>
              </a:rPr>
            </a:br>
            <a:r>
              <a:rPr lang="en-US" sz="1200" b="1" i="0" dirty="0">
                <a:latin typeface="Arial"/>
                <a:ea typeface="+mn-ea"/>
                <a:cs typeface="Arial"/>
              </a:rPr>
              <a:t>SAP Portal Content Mgmt. </a:t>
            </a:r>
            <a:r>
              <a:rPr lang="en-US" sz="1200" b="1" i="0" dirty="0" err="1">
                <a:latin typeface="Arial"/>
                <a:ea typeface="+mn-ea"/>
                <a:cs typeface="Arial"/>
              </a:rPr>
              <a:t>от</a:t>
            </a:r>
            <a:r>
              <a:rPr lang="en-US" sz="1200" b="1" i="0" dirty="0">
                <a:latin typeface="Arial"/>
                <a:ea typeface="+mn-ea"/>
                <a:cs typeface="Arial"/>
              </a:rPr>
              <a:t> </a:t>
            </a:r>
            <a:r>
              <a:rPr lang="en-US" sz="1200" b="1" i="0" dirty="0" err="1">
                <a:latin typeface="Arial"/>
                <a:ea typeface="+mn-ea"/>
                <a:cs typeface="Arial"/>
              </a:rPr>
              <a:t>OpenText</a:t>
            </a:r>
            <a:r>
              <a:rPr lang="en-US" sz="1200" b="1" i="0" dirty="0">
                <a:latin typeface="Arial"/>
                <a:ea typeface="+mn-ea"/>
                <a:cs typeface="Arial"/>
              </a:rPr>
              <a:t>*</a:t>
            </a:r>
          </a:p>
        </p:txBody>
      </p:sp>
      <p:sp>
        <p:nvSpPr>
          <p:cNvPr id="40" name="Oval 39"/>
          <p:cNvSpPr/>
          <p:nvPr/>
        </p:nvSpPr>
        <p:spPr bwMode="gray">
          <a:xfrm>
            <a:off x="2890181" y="3910877"/>
            <a:ext cx="180000" cy="180000"/>
          </a:xfrm>
          <a:prstGeom prst="ellipse">
            <a:avLst/>
          </a:prstGeom>
          <a:solidFill>
            <a:schemeClr val="accent1"/>
          </a:solidFill>
          <a:ln w="12700">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fontAlgn="base">
              <a:spcBef>
                <a:spcPct val="500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41" name="Oval 40"/>
          <p:cNvSpPr/>
          <p:nvPr/>
        </p:nvSpPr>
        <p:spPr bwMode="gray">
          <a:xfrm>
            <a:off x="6895840" y="3910877"/>
            <a:ext cx="180000" cy="180000"/>
          </a:xfrm>
          <a:prstGeom prst="ellipse">
            <a:avLst/>
          </a:prstGeom>
          <a:solidFill>
            <a:schemeClr val="accent1"/>
          </a:solidFill>
          <a:ln w="12700">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fontAlgn="base">
              <a:spcBef>
                <a:spcPct val="500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32" name="Rectangle 1"/>
          <p:cNvSpPr>
            <a:spLocks noChangeArrowheads="1"/>
          </p:cNvSpPr>
          <p:nvPr/>
        </p:nvSpPr>
        <p:spPr bwMode="auto">
          <a:xfrm>
            <a:off x="2436095" y="6496363"/>
            <a:ext cx="646257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indent="0" algn="l" defTabSz="914400">
              <a:spcBef>
                <a:spcPts val="0"/>
              </a:spcBef>
              <a:spcAft>
                <a:spcPts val="0"/>
              </a:spcAft>
              <a:buNone/>
            </a:pPr>
            <a:r>
              <a:rPr lang="en-US" sz="600" b="0" i="0" u="none" strike="noStrike" cap="none" baseline="0" dirty="0">
                <a:solidFill>
                  <a:srgbClr val="FFFFFF"/>
                </a:solidFill>
                <a:effectLst/>
                <a:latin typeface="Calibri"/>
                <a:cs typeface="Times New Roman"/>
              </a:rPr>
              <a:t>Этот документ, </a:t>
            </a:r>
            <a:r>
              <a:rPr lang="en-US" sz="600" b="0" i="0" u="none" strike="noStrike" cap="none" baseline="0" dirty="0" err="1">
                <a:solidFill>
                  <a:srgbClr val="FFFFFF"/>
                </a:solidFill>
                <a:effectLst/>
                <a:latin typeface="Calibri"/>
                <a:cs typeface="Times New Roman"/>
              </a:rPr>
              <a:t>любая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относящаяся</a:t>
            </a:r>
            <a:r>
              <a:rPr lang="en-US" sz="600" b="0" i="0" u="none" strike="noStrike" cap="none" baseline="0" dirty="0">
                <a:solidFill>
                  <a:srgbClr val="FFFFFF"/>
                </a:solidFill>
                <a:effectLst/>
                <a:latin typeface="Calibri"/>
                <a:cs typeface="Times New Roman"/>
              </a:rPr>
              <a:t> к </a:t>
            </a:r>
            <a:r>
              <a:rPr lang="en-US" sz="600" b="0" i="0" u="none" strike="noStrike" cap="none" baseline="0" dirty="0" err="1">
                <a:solidFill>
                  <a:srgbClr val="FFFFFF"/>
                </a:solidFill>
                <a:effectLst/>
                <a:latin typeface="Calibri"/>
                <a:cs typeface="Times New Roman"/>
              </a:rPr>
              <a:t>нему</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презентация</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стратегия</a:t>
            </a:r>
            <a:r>
              <a:rPr lang="en-US" sz="600" b="0" i="0" u="none" strike="noStrike" cap="none" baseline="0" dirty="0">
                <a:solidFill>
                  <a:srgbClr val="FFFFFF"/>
                </a:solidFill>
                <a:effectLst/>
                <a:latin typeface="Calibri"/>
                <a:cs typeface="Times New Roman"/>
              </a:rPr>
              <a:t> SAP и </a:t>
            </a:r>
            <a:r>
              <a:rPr lang="en-US" sz="600" b="0" i="0" u="none" strike="noStrike" cap="none" baseline="0" dirty="0" err="1">
                <a:solidFill>
                  <a:srgbClr val="FFFFFF"/>
                </a:solidFill>
                <a:effectLst/>
                <a:latin typeface="Calibri"/>
                <a:cs typeface="Times New Roman"/>
              </a:rPr>
              <a:t>возможные</a:t>
            </a:r>
            <a:r>
              <a:rPr lang="en-US" sz="600" b="0" i="0" u="none" strike="noStrike" cap="none" baseline="0" dirty="0">
                <a:solidFill>
                  <a:srgbClr val="FFFFFF"/>
                </a:solidFill>
                <a:effectLst/>
                <a:latin typeface="Calibri"/>
                <a:cs typeface="Times New Roman"/>
              </a:rPr>
              <a:t> будущие разработки не являются окончательными, и компания SAP может внести изменения в любое время без предварительного уведомления.</a:t>
            </a:r>
            <a:r>
              <a:rPr lang="en-US" sz="600" b="0" i="0" u="none" strike="noStrike" cap="none" baseline="0" dirty="0">
                <a:solidFill>
                  <a:srgbClr val="FFFFFF"/>
                </a:solidFill>
                <a:latin typeface="Calibri"/>
                <a:cs typeface="Times New Roman"/>
              </a:rPr>
              <a:t> </a:t>
            </a:r>
            <a:r>
              <a:rPr lang="en-US" sz="600" b="0" i="0" u="none" strike="noStrike" cap="none" baseline="0" dirty="0">
                <a:solidFill>
                  <a:srgbClr val="FFFFFF"/>
                </a:solidFill>
                <a:effectLst/>
                <a:latin typeface="Calibri"/>
                <a:cs typeface="Times New Roman"/>
              </a:rPr>
              <a:t>Этот документ предоставляется без каких-либо явно выраженных или косвенных гарантий, </a:t>
            </a:r>
            <a:r>
              <a:rPr lang="en-US" sz="600" b="0" i="0" u="none" strike="noStrike" cap="none" baseline="0" dirty="0" smtClean="0">
                <a:solidFill>
                  <a:srgbClr val="FFFFFF"/>
                </a:solidFill>
                <a:effectLst/>
                <a:latin typeface="Calibri"/>
                <a:cs typeface="Times New Roman"/>
              </a:rPr>
              <a:t>включая</a:t>
            </a:r>
            <a:r>
              <a:rPr lang="ru-RU" sz="600" b="0" i="0" u="none" strike="noStrike" cap="none" dirty="0" smtClean="0">
                <a:solidFill>
                  <a:srgbClr val="FFFFFF"/>
                </a:solidFill>
                <a:effectLst/>
                <a:latin typeface="Calibri"/>
                <a:cs typeface="Times New Roman"/>
              </a:rPr>
              <a:t> без ограничения </a:t>
            </a:r>
            <a:r>
              <a:rPr lang="en-US" sz="600" b="0" i="0" u="none" strike="noStrike" cap="none" baseline="0" dirty="0" err="1" smtClean="0">
                <a:solidFill>
                  <a:srgbClr val="FFFFFF"/>
                </a:solidFill>
                <a:effectLst/>
                <a:latin typeface="Calibri"/>
                <a:cs typeface="Times New Roman"/>
              </a:rPr>
              <a:t>косвенны</a:t>
            </a:r>
            <a:r>
              <a:rPr lang="ru-RU" sz="600" b="0" i="0" u="none" strike="noStrike" cap="none" baseline="0" dirty="0" smtClean="0">
                <a:solidFill>
                  <a:srgbClr val="FFFFFF"/>
                </a:solidFill>
                <a:effectLst/>
                <a:latin typeface="Calibri"/>
                <a:cs typeface="Times New Roman"/>
              </a:rPr>
              <a:t>е</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гарантии</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пригодности</a:t>
            </a:r>
            <a:r>
              <a:rPr lang="en-US" sz="600" b="0" i="0" u="none" strike="noStrike" cap="none" baseline="0" dirty="0">
                <a:solidFill>
                  <a:srgbClr val="FFFFFF"/>
                </a:solidFill>
                <a:effectLst/>
                <a:latin typeface="Calibri"/>
                <a:cs typeface="Times New Roman"/>
              </a:rPr>
              <a:t>, </a:t>
            </a:r>
            <a:r>
              <a:rPr lang="en-US" sz="600" b="0" i="0" u="none" strike="noStrike" cap="none" baseline="0" dirty="0" err="1" smtClean="0">
                <a:solidFill>
                  <a:srgbClr val="FFFFFF"/>
                </a:solidFill>
                <a:effectLst/>
                <a:latin typeface="Calibri"/>
                <a:cs typeface="Times New Roman"/>
              </a:rPr>
              <a:t>соответстви</a:t>
            </a:r>
            <a:r>
              <a:rPr lang="ru-RU" sz="600" b="0" i="0" u="none" strike="noStrike" cap="none" baseline="0" dirty="0" smtClean="0">
                <a:solidFill>
                  <a:srgbClr val="FFFFFF"/>
                </a:solidFill>
                <a:effectLst/>
                <a:latin typeface="Calibri"/>
                <a:cs typeface="Times New Roman"/>
              </a:rPr>
              <a:t>я </a:t>
            </a:r>
            <a:r>
              <a:rPr lang="en-US" sz="600" b="0" i="0" u="none" strike="noStrike" cap="none" baseline="0" dirty="0" err="1" smtClean="0">
                <a:solidFill>
                  <a:srgbClr val="FFFFFF"/>
                </a:solidFill>
                <a:effectLst/>
                <a:latin typeface="Calibri"/>
                <a:cs typeface="Times New Roman"/>
              </a:rPr>
              <a:t>продукта</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определенной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цели</a:t>
            </a:r>
            <a:r>
              <a:rPr lang="en-US" sz="600" b="0" i="0" u="none" strike="noStrike" cap="none" baseline="0" dirty="0">
                <a:solidFill>
                  <a:srgbClr val="FFFFFF"/>
                </a:solidFill>
                <a:effectLst/>
                <a:latin typeface="Calibri"/>
                <a:cs typeface="Times New Roman"/>
              </a:rPr>
              <a:t> или </a:t>
            </a:r>
            <a:r>
              <a:rPr lang="en-US" sz="600" b="0" i="0" u="none" strike="noStrike" cap="none" baseline="0" dirty="0" err="1" smtClean="0">
                <a:solidFill>
                  <a:srgbClr val="FFFFFF"/>
                </a:solidFill>
                <a:effectLst/>
                <a:latin typeface="Calibri"/>
                <a:cs typeface="Times New Roman"/>
              </a:rPr>
              <a:t>ненарушени</a:t>
            </a:r>
            <a:r>
              <a:rPr lang="ru-RU" sz="600" b="0" i="0" u="none" strike="noStrike" cap="none" baseline="0" dirty="0" smtClean="0">
                <a:solidFill>
                  <a:srgbClr val="FFFFFF"/>
                </a:solidFill>
                <a:effectLst/>
                <a:latin typeface="Calibri"/>
                <a:cs typeface="Times New Roman"/>
              </a:rPr>
              <a:t>я </a:t>
            </a:r>
            <a:r>
              <a:rPr lang="en-US" sz="600" b="0" i="0" u="none" strike="noStrike" cap="none" baseline="0" dirty="0" err="1" smtClean="0">
                <a:solidFill>
                  <a:srgbClr val="FFFFFF"/>
                </a:solidFill>
                <a:effectLst/>
                <a:latin typeface="Calibri"/>
                <a:cs typeface="Times New Roman"/>
              </a:rPr>
              <a:t>прав</a:t>
            </a:r>
            <a:r>
              <a:rPr lang="en-US" sz="600" b="0" i="0" u="none" strike="noStrike" cap="none" baseline="0" dirty="0" smtClean="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интеллектуальной</a:t>
            </a:r>
            <a:r>
              <a:rPr lang="en-US" sz="600" b="0" i="0" u="none" strike="noStrike" cap="none" baseline="0" dirty="0">
                <a:solidFill>
                  <a:srgbClr val="FFFFFF"/>
                </a:solidFill>
                <a:effectLst/>
                <a:latin typeface="Calibri"/>
                <a:cs typeface="Times New Roman"/>
              </a:rPr>
              <a:t> </a:t>
            </a:r>
            <a:r>
              <a:rPr lang="en-US" sz="600" b="0" i="0" u="none" strike="noStrike" cap="none" baseline="0" dirty="0" err="1">
                <a:solidFill>
                  <a:srgbClr val="FFFFFF"/>
                </a:solidFill>
                <a:effectLst/>
                <a:latin typeface="Calibri"/>
                <a:cs typeface="Times New Roman"/>
              </a:rPr>
              <a:t>собственности</a:t>
            </a:r>
            <a:r>
              <a:rPr lang="en-US" sz="600" b="0" i="0" u="none" strike="noStrike" cap="none" baseline="0" dirty="0">
                <a:solidFill>
                  <a:srgbClr val="FFFFFF"/>
                </a:solidFill>
                <a:effectLst/>
                <a:latin typeface="Calibri"/>
                <a:cs typeface="Times New Roman"/>
              </a:rPr>
              <a:t>.</a:t>
            </a:r>
          </a:p>
        </p:txBody>
      </p:sp>
      <p:sp>
        <p:nvSpPr>
          <p:cNvPr id="29" name="Oval 28"/>
          <p:cNvSpPr/>
          <p:nvPr/>
        </p:nvSpPr>
        <p:spPr bwMode="gray">
          <a:xfrm>
            <a:off x="1764680" y="5813977"/>
            <a:ext cx="180000" cy="180000"/>
          </a:xfrm>
          <a:prstGeom prst="ellipse">
            <a:avLst/>
          </a:prstGeom>
          <a:solidFill>
            <a:schemeClr val="accent1"/>
          </a:solidFill>
          <a:ln w="12700">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fontAlgn="base">
              <a:spcBef>
                <a:spcPct val="500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36" name="Rectangle 35"/>
          <p:cNvSpPr/>
          <p:nvPr/>
        </p:nvSpPr>
        <p:spPr>
          <a:xfrm>
            <a:off x="1976386" y="5673145"/>
            <a:ext cx="2187510" cy="646331"/>
          </a:xfrm>
          <a:prstGeom prst="rect">
            <a:avLst/>
          </a:prstGeom>
        </p:spPr>
        <p:txBody>
          <a:bodyPr wrap="square">
            <a:spAutoFit/>
          </a:bodyPr>
          <a:lstStyle/>
          <a:p>
            <a:pPr algn="l" defTabSz="914400">
              <a:spcBef>
                <a:spcPts val="720"/>
              </a:spcBef>
              <a:spcAft>
                <a:spcPts val="0"/>
              </a:spcAft>
              <a:buNone/>
            </a:pPr>
            <a:r>
              <a:rPr lang="en-US" sz="1200" b="1" i="0" dirty="0" err="1">
                <a:latin typeface="Arial"/>
                <a:ea typeface="Arial Unicode MS"/>
                <a:cs typeface="Arial Unicode MS"/>
              </a:rPr>
              <a:t>Массовая</a:t>
            </a:r>
            <a:r>
              <a:rPr lang="en-US" sz="1200" b="1" i="0" dirty="0">
                <a:latin typeface="Arial"/>
                <a:ea typeface="Arial Unicode MS"/>
                <a:cs typeface="Arial Unicode MS"/>
              </a:rPr>
              <a:t> </a:t>
            </a:r>
            <a:r>
              <a:rPr lang="en-US" sz="1200" b="1" i="0" dirty="0" err="1">
                <a:latin typeface="Arial"/>
                <a:ea typeface="Arial Unicode MS"/>
                <a:cs typeface="Arial Unicode MS"/>
              </a:rPr>
              <a:t>доступность</a:t>
            </a:r>
            <a:r>
              <a:rPr lang="en-US" sz="1200" b="1" i="0" dirty="0">
                <a:latin typeface="Arial"/>
                <a:ea typeface="Arial Unicode MS"/>
                <a:cs typeface="Arial Unicode MS"/>
              </a:rPr>
              <a:t> </a:t>
            </a:r>
            <a:r>
              <a:rPr lang="en-US" sz="1200" b="1" i="0" dirty="0" err="1">
                <a:latin typeface="Arial"/>
                <a:ea typeface="Arial Unicode MS"/>
                <a:cs typeface="Arial Unicode MS"/>
              </a:rPr>
              <a:t>платформы</a:t>
            </a:r>
            <a:r>
              <a:rPr lang="en-US" sz="1200" b="1" i="0" dirty="0">
                <a:latin typeface="Arial"/>
                <a:ea typeface="Arial Unicode MS"/>
                <a:cs typeface="Arial Unicode MS"/>
              </a:rPr>
              <a:t> SAP </a:t>
            </a:r>
            <a:r>
              <a:rPr lang="en-US" sz="1200" b="1" i="0" dirty="0" err="1">
                <a:latin typeface="Arial"/>
                <a:ea typeface="Arial Unicode MS"/>
                <a:cs typeface="Arial Unicode MS"/>
              </a:rPr>
              <a:t>NetWeaver</a:t>
            </a:r>
            <a:r>
              <a:rPr lang="en-US" sz="1200" b="1" i="0" dirty="0">
                <a:latin typeface="Arial"/>
                <a:ea typeface="Arial Unicode MS"/>
                <a:cs typeface="Arial Unicode MS"/>
              </a:rPr>
              <a:t> 7.3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Комплексный портфель инновационных решений</a:t>
            </a:r>
            <a:br>
              <a:rPr lang="en-US" sz="2400" b="1" i="0">
                <a:solidFill>
                  <a:srgbClr val="666666"/>
                </a:solidFill>
                <a:latin typeface="Arial"/>
                <a:ea typeface="+mj-ea"/>
                <a:cs typeface="+mj-cs"/>
              </a:rPr>
            </a:br>
            <a:r>
              <a:rPr lang="en-US" sz="2000" b="0" i="0">
                <a:solidFill>
                  <a:srgbClr val="666666"/>
                </a:solidFill>
                <a:latin typeface="Arial"/>
                <a:ea typeface="+mj-ea"/>
                <a:cs typeface="+mj-cs"/>
              </a:rPr>
              <a:t>Ключевые компоненты для реализации ваших сценариев работы портала</a:t>
            </a:r>
          </a:p>
        </p:txBody>
      </p:sp>
      <p:sp>
        <p:nvSpPr>
          <p:cNvPr id="4" name="Rounded Rectangle 3">
            <a:hlinkClick r:id="rId3" action="ppaction://hlinksldjump"/>
          </p:cNvPr>
          <p:cNvSpPr/>
          <p:nvPr/>
        </p:nvSpPr>
        <p:spPr bwMode="gray">
          <a:xfrm>
            <a:off x="1269686" y="5327392"/>
            <a:ext cx="5054600" cy="933708"/>
          </a:xfrm>
          <a:prstGeom prst="roundRect">
            <a:avLst/>
          </a:prstGeom>
          <a:solidFill>
            <a:schemeClr val="bg2"/>
          </a:solidFill>
          <a:ln w="28575"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algn="ctr" defTabSz="914400">
              <a:spcBef>
                <a:spcPts val="720"/>
              </a:spcBef>
              <a:spcAft>
                <a:spcPts val="0"/>
              </a:spcAft>
              <a:buNone/>
            </a:pPr>
            <a:r>
              <a:rPr lang="en-US" sz="1200" b="0" i="0" dirty="0" err="1">
                <a:latin typeface="Arial"/>
                <a:ea typeface="Arial Unicode MS"/>
                <a:cs typeface="Arial Unicode MS"/>
              </a:rPr>
              <a:t>Платформа</a:t>
            </a:r>
            <a:r>
              <a:rPr lang="en-US" sz="1200" b="0" i="0" dirty="0">
                <a:latin typeface="Arial"/>
                <a:ea typeface="Arial Unicode MS"/>
                <a:cs typeface="Arial Unicode MS"/>
              </a:rPr>
              <a:t> SAP </a:t>
            </a:r>
            <a:r>
              <a:rPr lang="en-US" sz="1200" b="0" i="0" dirty="0" err="1">
                <a:latin typeface="Arial"/>
                <a:ea typeface="Arial Unicode MS"/>
                <a:cs typeface="Arial Unicode MS"/>
              </a:rPr>
              <a:t>NetWeaver</a:t>
            </a:r>
            <a:r>
              <a:rPr lang="en-US" sz="1200" b="0" i="0" u="none" strike="noStrike" cap="none" spc="0" baseline="0" dirty="0">
                <a:effectLst/>
                <a:latin typeface="Arial"/>
                <a:ea typeface="Arial Unicode MS"/>
                <a:cs typeface="Arial Unicode MS"/>
              </a:rPr>
              <a:t/>
            </a:r>
            <a:br>
              <a:rPr lang="en-US" sz="1200" b="0" i="0" u="none" strike="noStrike" cap="none" spc="0" baseline="0" dirty="0">
                <a:effectLst/>
                <a:latin typeface="Arial"/>
                <a:ea typeface="Arial Unicode MS"/>
                <a:cs typeface="Arial Unicode MS"/>
              </a:rPr>
            </a:br>
            <a:r>
              <a:rPr lang="en-US" sz="1200" b="0" i="0" u="none" strike="noStrike" cap="none" spc="0" baseline="0" dirty="0">
                <a:effectLst/>
                <a:latin typeface="Arial"/>
                <a:ea typeface="Arial Unicode MS"/>
                <a:cs typeface="Arial Unicode MS"/>
              </a:rPr>
              <a:t>(</a:t>
            </a:r>
            <a:r>
              <a:rPr lang="en-US" sz="1200" b="0" i="0" u="none" strike="noStrike" cap="none" spc="0" baseline="0" dirty="0" err="1">
                <a:effectLst/>
                <a:latin typeface="Arial"/>
                <a:ea typeface="Arial Unicode MS"/>
                <a:cs typeface="Arial Unicode MS"/>
              </a:rPr>
              <a:t>например</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инструменты</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администрирования</a:t>
            </a:r>
            <a:r>
              <a:rPr lang="en-US" sz="1200" b="0" i="0" u="none" strike="noStrike" cap="none" spc="0" baseline="0" dirty="0">
                <a:effectLst/>
                <a:latin typeface="Arial"/>
                <a:ea typeface="Arial Unicode MS"/>
                <a:cs typeface="Arial Unicode MS"/>
              </a:rPr>
              <a:t> и разработки,</a:t>
            </a:r>
            <a:r>
              <a:rPr lang="en-US" sz="1200" b="0" i="0" u="none" strike="noStrike" cap="none" spc="0" dirty="0">
                <a:latin typeface="Arial"/>
                <a:ea typeface="Arial Unicode MS"/>
                <a:cs typeface="Arial Unicode MS"/>
              </a:rPr>
              <a:t> </a:t>
            </a:r>
            <a:r>
              <a:rPr lang="en-US" sz="1200" b="0" i="0" dirty="0" err="1" smtClean="0">
                <a:latin typeface="Arial"/>
                <a:ea typeface="Arial Unicode MS"/>
                <a:cs typeface="Arial Unicode MS"/>
              </a:rPr>
              <a:t>безопасность</a:t>
            </a:r>
            <a:r>
              <a:rPr lang="en-US" sz="1200" b="0" i="0" dirty="0" smtClean="0">
                <a:latin typeface="Arial"/>
                <a:ea typeface="Arial Unicode MS"/>
                <a:cs typeface="Arial Unicode MS"/>
              </a:rPr>
              <a:t>,</a:t>
            </a:r>
            <a:r>
              <a:rPr lang="ru-RU" sz="1200" b="0" i="0" dirty="0" smtClean="0">
                <a:latin typeface="Arial"/>
                <a:ea typeface="Arial Unicode MS"/>
                <a:cs typeface="Arial Unicode MS"/>
              </a:rPr>
              <a:t> </a:t>
            </a:r>
            <a:r>
              <a:rPr lang="en-US" sz="1200" b="0" i="0" dirty="0" err="1" smtClean="0">
                <a:latin typeface="Arial"/>
                <a:ea typeface="Arial Unicode MS"/>
                <a:cs typeface="Arial Unicode MS"/>
              </a:rPr>
              <a:t>однократное</a:t>
            </a:r>
            <a:r>
              <a:rPr lang="en-US" sz="1200" b="0" i="0" dirty="0" smtClean="0">
                <a:latin typeface="Arial"/>
                <a:ea typeface="Arial Unicode MS"/>
                <a:cs typeface="Arial Unicode MS"/>
              </a:rPr>
              <a:t> </a:t>
            </a:r>
            <a:r>
              <a:rPr lang="en-US" sz="1200" b="0" i="0" dirty="0" err="1">
                <a:latin typeface="Arial"/>
                <a:ea typeface="Arial Unicode MS"/>
                <a:cs typeface="Arial Unicode MS"/>
              </a:rPr>
              <a:t>предъявление</a:t>
            </a:r>
            <a:r>
              <a:rPr lang="en-US" sz="1200" b="0" i="0" dirty="0">
                <a:latin typeface="Arial"/>
                <a:ea typeface="Arial Unicode MS"/>
                <a:cs typeface="Arial Unicode MS"/>
              </a:rPr>
              <a:t> </a:t>
            </a:r>
            <a:r>
              <a:rPr lang="en-US" sz="1200" b="0" i="0" dirty="0" err="1">
                <a:latin typeface="Arial"/>
                <a:ea typeface="Arial Unicode MS"/>
                <a:cs typeface="Arial Unicode MS"/>
              </a:rPr>
              <a:t>пароля</a:t>
            </a:r>
            <a:r>
              <a:rPr lang="en-US" sz="1200" b="0" i="0" dirty="0">
                <a:latin typeface="Arial"/>
                <a:ea typeface="Arial Unicode MS"/>
                <a:cs typeface="Arial Unicode MS"/>
              </a:rPr>
              <a:t> (Single Sign-On), </a:t>
            </a:r>
            <a:r>
              <a:rPr lang="en-US" sz="1200" b="0" i="0" u="none" strike="noStrike" cap="none" spc="0" baseline="0" dirty="0">
                <a:effectLst/>
                <a:latin typeface="Arial"/>
                <a:ea typeface="Arial Unicode MS"/>
                <a:cs typeface="Arial Unicode MS"/>
              </a:rPr>
              <a:t>Web </a:t>
            </a:r>
            <a:r>
              <a:rPr lang="en-US" sz="1200" b="0" i="0" u="none" strike="noStrike" cap="none" spc="0" baseline="0" dirty="0" err="1">
                <a:effectLst/>
                <a:latin typeface="Arial"/>
                <a:ea typeface="Arial Unicode MS"/>
                <a:cs typeface="Arial Unicode MS"/>
              </a:rPr>
              <a:t>Dynpro</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поиск</a:t>
            </a:r>
            <a:r>
              <a:rPr lang="en-US" sz="1200" b="0" i="0" u="none" strike="noStrike" cap="none" spc="0" baseline="0" dirty="0">
                <a:effectLst/>
                <a:latin typeface="Arial"/>
                <a:ea typeface="Arial Unicode MS"/>
                <a:cs typeface="Arial Unicode MS"/>
              </a:rPr>
              <a:t> и </a:t>
            </a:r>
            <a:r>
              <a:rPr lang="en-US" sz="1200" b="0" i="0" u="none" strike="noStrike" cap="none" spc="0" baseline="0" dirty="0" err="1">
                <a:effectLst/>
                <a:latin typeface="Arial"/>
                <a:ea typeface="Arial Unicode MS"/>
                <a:cs typeface="Arial Unicode MS"/>
              </a:rPr>
              <a:t>управление</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бизнес-процессами</a:t>
            </a:r>
            <a:r>
              <a:rPr lang="en-US" sz="1200" b="0" i="0" u="none" strike="noStrike" cap="none" spc="0" baseline="0" dirty="0">
                <a:effectLst/>
                <a:latin typeface="Arial"/>
                <a:ea typeface="Arial Unicode MS"/>
                <a:cs typeface="Arial Unicode MS"/>
              </a:rPr>
              <a:t>)</a:t>
            </a:r>
          </a:p>
        </p:txBody>
      </p:sp>
      <p:sp>
        <p:nvSpPr>
          <p:cNvPr id="6" name="Rounded Rectangle 5"/>
          <p:cNvSpPr/>
          <p:nvPr/>
        </p:nvSpPr>
        <p:spPr bwMode="gray">
          <a:xfrm>
            <a:off x="1269685" y="3992145"/>
            <a:ext cx="5067301" cy="1234068"/>
          </a:xfrm>
          <a:prstGeom prst="roundRect">
            <a:avLst/>
          </a:prstGeom>
          <a:solidFill>
            <a:schemeClr val="accent3">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ounded Rectangle 6">
            <a:hlinkClick r:id="rId4" action="ppaction://hlinksldjump"/>
          </p:cNvPr>
          <p:cNvSpPr/>
          <p:nvPr/>
        </p:nvSpPr>
        <p:spPr bwMode="gray">
          <a:xfrm>
            <a:off x="4787488" y="2930759"/>
            <a:ext cx="1440000"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a:latin typeface="Arial"/>
                <a:ea typeface="Arial Unicode MS"/>
                <a:cs typeface="Arial Unicode MS"/>
              </a:rPr>
              <a:t>Форумы</a:t>
            </a:r>
          </a:p>
        </p:txBody>
      </p:sp>
      <p:sp>
        <p:nvSpPr>
          <p:cNvPr id="11" name="Rounded Rectangle 10">
            <a:hlinkClick r:id="rId4" action="ppaction://hlinksldjump"/>
          </p:cNvPr>
          <p:cNvSpPr/>
          <p:nvPr/>
        </p:nvSpPr>
        <p:spPr bwMode="gray">
          <a:xfrm>
            <a:off x="3042034" y="2930759"/>
            <a:ext cx="1440000"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Wiki</a:t>
            </a:r>
          </a:p>
        </p:txBody>
      </p:sp>
      <p:sp>
        <p:nvSpPr>
          <p:cNvPr id="15" name="Rounded Rectangle 14">
            <a:hlinkClick r:id="rId5" action="ppaction://hlinksldjump"/>
          </p:cNvPr>
          <p:cNvSpPr/>
          <p:nvPr/>
        </p:nvSpPr>
        <p:spPr bwMode="gray">
          <a:xfrm>
            <a:off x="1301028" y="2930759"/>
            <a:ext cx="1440000"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Enterprise Workspaces*</a:t>
            </a:r>
          </a:p>
        </p:txBody>
      </p:sp>
      <p:cxnSp>
        <p:nvCxnSpPr>
          <p:cNvPr id="18" name="Straight Connector 17"/>
          <p:cNvCxnSpPr/>
          <p:nvPr/>
        </p:nvCxnSpPr>
        <p:spPr>
          <a:xfrm>
            <a:off x="1241496" y="3736411"/>
            <a:ext cx="736723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50148" y="4048857"/>
            <a:ext cx="2349500" cy="492443"/>
          </a:xfrm>
          <a:prstGeom prst="rect">
            <a:avLst/>
          </a:prstGeom>
          <a:noFill/>
        </p:spPr>
        <p:txBody>
          <a:bodyPr wrap="square" lIns="0" tIns="0" rIns="0" bIns="0" rtlCol="0">
            <a:spAutoFit/>
          </a:bodyPr>
          <a:lstStyle/>
          <a:p>
            <a:pPr algn="l" defTabSz="914400">
              <a:spcBef>
                <a:spcPts val="960"/>
              </a:spcBef>
              <a:spcAft>
                <a:spcPts val="0"/>
              </a:spcAft>
              <a:buNone/>
            </a:pPr>
            <a:r>
              <a:rPr lang="en-US" sz="1600" b="0" i="0">
                <a:latin typeface="Arial"/>
                <a:ea typeface="Arial Unicode MS"/>
                <a:cs typeface="Arial Unicode MS"/>
              </a:rPr>
              <a:t>Основа решения SAP «Портал предприятия»</a:t>
            </a:r>
          </a:p>
        </p:txBody>
      </p:sp>
      <p:sp>
        <p:nvSpPr>
          <p:cNvPr id="21" name="TextBox 20"/>
          <p:cNvSpPr txBox="1"/>
          <p:nvPr/>
        </p:nvSpPr>
        <p:spPr>
          <a:xfrm>
            <a:off x="6450148" y="3169096"/>
            <a:ext cx="1868229" cy="246221"/>
          </a:xfrm>
          <a:prstGeom prst="rect">
            <a:avLst/>
          </a:prstGeom>
          <a:noFill/>
        </p:spPr>
        <p:txBody>
          <a:bodyPr wrap="square" lIns="0" tIns="0" rIns="0" bIns="0" rtlCol="0">
            <a:spAutoFit/>
          </a:bodyPr>
          <a:lstStyle/>
          <a:p>
            <a:pPr algn="l" defTabSz="914400">
              <a:spcBef>
                <a:spcPts val="960"/>
              </a:spcBef>
              <a:spcAft>
                <a:spcPts val="0"/>
              </a:spcAft>
              <a:buNone/>
            </a:pPr>
            <a:r>
              <a:rPr lang="en-US" sz="1600" b="0" i="0">
                <a:latin typeface="Arial"/>
                <a:ea typeface="Arial Unicode MS"/>
                <a:cs typeface="Arial Unicode MS"/>
              </a:rPr>
              <a:t>Дополнительные модули</a:t>
            </a:r>
          </a:p>
        </p:txBody>
      </p:sp>
      <p:sp>
        <p:nvSpPr>
          <p:cNvPr id="23" name="Rounded Rectangle 22">
            <a:hlinkClick r:id="rId6" action="ppaction://hlinksldjump"/>
          </p:cNvPr>
          <p:cNvSpPr/>
          <p:nvPr/>
        </p:nvSpPr>
        <p:spPr bwMode="gray">
          <a:xfrm>
            <a:off x="1296362" y="2114562"/>
            <a:ext cx="1440000" cy="504000"/>
          </a:xfrm>
          <a:prstGeom prst="roundRect">
            <a:avLst/>
          </a:prstGeom>
          <a:solidFill>
            <a:schemeClr val="accent4">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72000" rIns="0" bIns="72000" rtlCol="0" anchor="ctr"/>
          <a:lstStyle/>
          <a:p>
            <a:pPr algn="ctr" defTabSz="914400">
              <a:spcBef>
                <a:spcPts val="660"/>
              </a:spcBef>
              <a:spcAft>
                <a:spcPts val="0"/>
              </a:spcAft>
              <a:buNone/>
            </a:pPr>
            <a:r>
              <a:rPr lang="en-US" sz="1100" b="0" i="0">
                <a:latin typeface="Arial"/>
                <a:ea typeface="Arial Unicode MS"/>
                <a:cs typeface="Arial Unicode MS"/>
              </a:rPr>
              <a:t>SAP Portal Content Mgmt. от OpenText*</a:t>
            </a:r>
          </a:p>
        </p:txBody>
      </p:sp>
      <p:sp>
        <p:nvSpPr>
          <p:cNvPr id="24" name="Rounded Rectangle 23"/>
          <p:cNvSpPr/>
          <p:nvPr/>
        </p:nvSpPr>
        <p:spPr bwMode="gray">
          <a:xfrm>
            <a:off x="3321435" y="1885962"/>
            <a:ext cx="1224000" cy="504000"/>
          </a:xfrm>
          <a:prstGeom prst="roundRect">
            <a:avLst/>
          </a:prstGeom>
          <a:solidFill>
            <a:schemeClr val="accent4">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a:latin typeface="Arial"/>
                <a:ea typeface="Arial Unicode MS"/>
                <a:cs typeface="Arial Unicode MS"/>
              </a:rPr>
              <a:t>и многое другое...</a:t>
            </a:r>
          </a:p>
        </p:txBody>
      </p:sp>
      <p:sp>
        <p:nvSpPr>
          <p:cNvPr id="25" name="Rounded Rectangle 24"/>
          <p:cNvSpPr/>
          <p:nvPr/>
        </p:nvSpPr>
        <p:spPr bwMode="gray">
          <a:xfrm>
            <a:off x="3181735" y="2000262"/>
            <a:ext cx="1224000" cy="504000"/>
          </a:xfrm>
          <a:prstGeom prst="roundRect">
            <a:avLst/>
          </a:prstGeom>
          <a:solidFill>
            <a:schemeClr val="accent4">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200" b="0" i="0">
                <a:latin typeface="Arial"/>
                <a:ea typeface="Arial Unicode MS"/>
                <a:cs typeface="Arial Unicode MS"/>
              </a:rPr>
              <a:t>и многое другое...</a:t>
            </a:r>
          </a:p>
        </p:txBody>
      </p:sp>
      <p:sp>
        <p:nvSpPr>
          <p:cNvPr id="26" name="Rounded Rectangle 25"/>
          <p:cNvSpPr/>
          <p:nvPr/>
        </p:nvSpPr>
        <p:spPr bwMode="gray">
          <a:xfrm>
            <a:off x="3042035" y="2114562"/>
            <a:ext cx="1224000" cy="504000"/>
          </a:xfrm>
          <a:prstGeom prst="roundRect">
            <a:avLst/>
          </a:prstGeom>
          <a:solidFill>
            <a:schemeClr val="accent4">
              <a:lumMod val="75000"/>
            </a:schemeClr>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100" b="0" i="0" u="none" strike="noStrike" cap="none" spc="0" baseline="0" dirty="0" err="1">
                <a:effectLst/>
                <a:latin typeface="Arial"/>
                <a:ea typeface="Arial Unicode MS"/>
                <a:cs typeface="Arial Unicode MS"/>
              </a:rPr>
              <a:t>Решения</a:t>
            </a:r>
            <a:r>
              <a:rPr lang="en-US" sz="1100" b="0" i="0" u="none" strike="noStrike" cap="none" spc="0" baseline="0" dirty="0">
                <a:effectLst/>
                <a:latin typeface="Arial"/>
                <a:ea typeface="Arial Unicode MS"/>
                <a:cs typeface="Arial Unicode MS"/>
              </a:rPr>
              <a:t> </a:t>
            </a:r>
            <a:r>
              <a:rPr lang="en-US" sz="1100" b="0" i="0" u="none" strike="noStrike" cap="none" spc="0" baseline="0" dirty="0" err="1">
                <a:effectLst/>
                <a:latin typeface="Arial"/>
                <a:ea typeface="Arial Unicode MS"/>
                <a:cs typeface="Arial Unicode MS"/>
              </a:rPr>
              <a:t>партнеров</a:t>
            </a:r>
            <a:r>
              <a:rPr lang="en-US" sz="1100" b="0" i="0" u="none" strike="noStrike" cap="none" spc="0" baseline="0" dirty="0">
                <a:effectLst/>
                <a:latin typeface="Arial"/>
                <a:ea typeface="Arial Unicode MS"/>
                <a:cs typeface="Arial Unicode MS"/>
              </a:rPr>
              <a:t> SAP**</a:t>
            </a:r>
          </a:p>
        </p:txBody>
      </p:sp>
      <p:sp>
        <p:nvSpPr>
          <p:cNvPr id="28" name="Rounded Rectangle 27">
            <a:hlinkClick r:id="rId7" action="ppaction://hlinksldjump"/>
          </p:cNvPr>
          <p:cNvSpPr/>
          <p:nvPr/>
        </p:nvSpPr>
        <p:spPr bwMode="gray">
          <a:xfrm>
            <a:off x="1425801" y="4679439"/>
            <a:ext cx="1440000" cy="468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000" b="0" i="0" u="none" strike="noStrike" cap="none" spc="0" baseline="0" dirty="0" err="1">
                <a:solidFill>
                  <a:srgbClr val="0076CB"/>
                </a:solidFill>
                <a:effectLst/>
                <a:latin typeface="Arial"/>
                <a:ea typeface="Arial Unicode MS"/>
                <a:cs typeface="Arial Unicode MS"/>
              </a:rPr>
              <a:t>Брендинг</a:t>
            </a:r>
            <a:r>
              <a:rPr lang="en-US" sz="1000" b="0" i="0" u="none" strike="noStrike" cap="none" spc="0" baseline="0" dirty="0">
                <a:solidFill>
                  <a:srgbClr val="0076CB"/>
                </a:solidFill>
                <a:effectLst/>
                <a:latin typeface="Arial"/>
                <a:ea typeface="Arial Unicode MS"/>
                <a:cs typeface="Arial Unicode MS"/>
              </a:rPr>
              <a:t> </a:t>
            </a:r>
            <a:r>
              <a:rPr lang="en-US" sz="1000" b="0" i="0" u="none" strike="noStrike" cap="none" spc="0" baseline="0" dirty="0" smtClean="0">
                <a:solidFill>
                  <a:srgbClr val="0076CB"/>
                </a:solidFill>
                <a:effectLst/>
                <a:latin typeface="Arial"/>
                <a:ea typeface="Arial Unicode MS"/>
                <a:cs typeface="Arial Unicode MS"/>
              </a:rPr>
              <a:t>и</a:t>
            </a:r>
            <a:r>
              <a:rPr lang="ru-RU" sz="1000" b="0" i="0" u="none" strike="noStrike" cap="none" spc="0" baseline="0" dirty="0" smtClean="0">
                <a:solidFill>
                  <a:srgbClr val="0076CB"/>
                </a:solidFill>
                <a:effectLst/>
                <a:latin typeface="Arial"/>
                <a:ea typeface="Arial Unicode MS"/>
                <a:cs typeface="Arial Unicode MS"/>
              </a:rPr>
              <a:t> </a:t>
            </a:r>
            <a:r>
              <a:rPr lang="en-US" sz="1000" b="0" i="0" u="none" strike="noStrike" cap="none" spc="0" baseline="0" dirty="0" err="1" smtClean="0">
                <a:solidFill>
                  <a:srgbClr val="0076CB"/>
                </a:solidFill>
                <a:effectLst/>
                <a:latin typeface="Arial"/>
                <a:ea typeface="Arial Unicode MS"/>
                <a:cs typeface="Arial Unicode MS"/>
              </a:rPr>
              <a:t>инструменты</a:t>
            </a:r>
            <a:r>
              <a:rPr lang="en-US" sz="1000" b="0" i="0" u="none" strike="noStrike" cap="none" spc="0" baseline="0" dirty="0" smtClean="0">
                <a:solidFill>
                  <a:srgbClr val="0076CB"/>
                </a:solidFill>
                <a:effectLst/>
                <a:latin typeface="Arial"/>
                <a:ea typeface="Arial Unicode MS"/>
                <a:cs typeface="Arial Unicode MS"/>
              </a:rPr>
              <a:t> разработки</a:t>
            </a:r>
            <a:r>
              <a:rPr lang="ru-RU" sz="1000" dirty="0" smtClean="0">
                <a:solidFill>
                  <a:srgbClr val="0076CB"/>
                </a:solidFill>
                <a:latin typeface="Arial"/>
                <a:ea typeface="Arial Unicode MS"/>
                <a:cs typeface="Arial Unicode MS"/>
              </a:rPr>
              <a:t> </a:t>
            </a:r>
            <a:r>
              <a:rPr lang="en-US" sz="1000" b="0" i="0" u="none" strike="noStrike" cap="none" spc="0" baseline="0" dirty="0" smtClean="0">
                <a:solidFill>
                  <a:srgbClr val="0076CB"/>
                </a:solidFill>
                <a:effectLst/>
                <a:latin typeface="Arial"/>
                <a:ea typeface="Arial Unicode MS"/>
                <a:cs typeface="Arial Unicode MS"/>
              </a:rPr>
              <a:t>Ajax</a:t>
            </a:r>
            <a:endParaRPr lang="en-US" sz="1000" b="0" i="0" u="none" strike="noStrike" cap="none" spc="0" baseline="0" dirty="0">
              <a:solidFill>
                <a:srgbClr val="0076CB"/>
              </a:solidFill>
              <a:effectLst/>
              <a:latin typeface="Arial"/>
              <a:ea typeface="Arial Unicode MS"/>
              <a:cs typeface="Arial Unicode MS"/>
            </a:endParaRPr>
          </a:p>
        </p:txBody>
      </p:sp>
      <p:sp>
        <p:nvSpPr>
          <p:cNvPr id="29" name="Rounded Rectangle 28">
            <a:hlinkClick r:id="rId8" action="ppaction://hlinksldjump"/>
          </p:cNvPr>
          <p:cNvSpPr/>
          <p:nvPr/>
        </p:nvSpPr>
        <p:spPr bwMode="gray">
          <a:xfrm>
            <a:off x="4726562" y="4679439"/>
            <a:ext cx="1440000" cy="468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000" b="0" i="0">
                <a:solidFill>
                  <a:srgbClr val="0076CB"/>
                </a:solidFill>
                <a:latin typeface="Arial"/>
                <a:ea typeface="Arial Unicode MS"/>
                <a:cs typeface="Arial Unicode MS"/>
              </a:rPr>
              <a:t>Универсальный список задач</a:t>
            </a:r>
          </a:p>
        </p:txBody>
      </p:sp>
      <p:sp>
        <p:nvSpPr>
          <p:cNvPr id="30" name="Rounded Rectangle 29">
            <a:hlinkClick r:id="rId9" action="ppaction://hlinksldjump"/>
          </p:cNvPr>
          <p:cNvSpPr/>
          <p:nvPr/>
        </p:nvSpPr>
        <p:spPr bwMode="gray">
          <a:xfrm>
            <a:off x="3076182" y="4679439"/>
            <a:ext cx="1440000" cy="468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000" b="0" i="0">
                <a:solidFill>
                  <a:srgbClr val="0076CB"/>
                </a:solidFill>
                <a:latin typeface="Arial"/>
                <a:ea typeface="Arial Unicode MS"/>
                <a:cs typeface="Arial Unicode MS"/>
              </a:rPr>
              <a:t>Управление знаниями</a:t>
            </a:r>
          </a:p>
        </p:txBody>
      </p:sp>
      <p:sp>
        <p:nvSpPr>
          <p:cNvPr id="31" name="Rounded Rectangle 30">
            <a:hlinkClick r:id="rId10" action="ppaction://hlinksldjump"/>
          </p:cNvPr>
          <p:cNvSpPr/>
          <p:nvPr/>
        </p:nvSpPr>
        <p:spPr bwMode="gray">
          <a:xfrm>
            <a:off x="1425801" y="4147898"/>
            <a:ext cx="1440000" cy="396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000" b="0" i="0">
                <a:solidFill>
                  <a:srgbClr val="0076CB"/>
                </a:solidFill>
                <a:latin typeface="Arial"/>
                <a:ea typeface="Arial Unicode MS"/>
                <a:cs typeface="Arial Unicode MS"/>
              </a:rPr>
              <a:t>Интеграция приложений</a:t>
            </a:r>
          </a:p>
        </p:txBody>
      </p:sp>
      <p:grpSp>
        <p:nvGrpSpPr>
          <p:cNvPr id="41" name="Group 40"/>
          <p:cNvGrpSpPr/>
          <p:nvPr/>
        </p:nvGrpSpPr>
        <p:grpSpPr>
          <a:xfrm>
            <a:off x="4790473" y="1885962"/>
            <a:ext cx="1521831" cy="732600"/>
            <a:chOff x="4790473" y="1885962"/>
            <a:chExt cx="1521831" cy="732600"/>
          </a:xfrm>
        </p:grpSpPr>
        <p:sp>
          <p:nvSpPr>
            <p:cNvPr id="33" name="Rounded Rectangle 32"/>
            <p:cNvSpPr/>
            <p:nvPr/>
          </p:nvSpPr>
          <p:spPr bwMode="gray">
            <a:xfrm>
              <a:off x="5035799" y="1885962"/>
              <a:ext cx="1276505"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2" name="Rounded Rectangle 31"/>
            <p:cNvSpPr/>
            <p:nvPr/>
          </p:nvSpPr>
          <p:spPr bwMode="gray">
            <a:xfrm>
              <a:off x="4916853" y="2000262"/>
              <a:ext cx="1276505"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Rounded Rectangle 8">
              <a:hlinkClick r:id="rId11" action="ppaction://hlinksldjump"/>
            </p:cNvPr>
            <p:cNvSpPr/>
            <p:nvPr/>
          </p:nvSpPr>
          <p:spPr bwMode="gray">
            <a:xfrm>
              <a:off x="4790473" y="2114562"/>
              <a:ext cx="1276505" cy="504000"/>
            </a:xfrm>
            <a:prstGeom prst="roundRect">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marR="0" algn="ctr" defTabSz="914400">
                <a:lnSpc>
                  <a:spcPct val="100000"/>
                </a:lnSpc>
                <a:spcBef>
                  <a:spcPts val="720"/>
                </a:spcBef>
                <a:spcAft>
                  <a:spcPts val="0"/>
                </a:spcAft>
                <a:buNone/>
              </a:pPr>
              <a:r>
                <a:rPr lang="en-US" sz="1200" b="0" i="0" u="none" strike="noStrike" cap="none" spc="0" baseline="0" dirty="0" err="1">
                  <a:effectLst/>
                  <a:latin typeface="Arial"/>
                  <a:ea typeface="Arial Unicode MS"/>
                  <a:cs typeface="Arial Unicode MS"/>
                </a:rPr>
                <a:t>Бизнес-пакеты</a:t>
              </a:r>
              <a:r>
                <a:rPr lang="en-US" sz="1200" b="0" i="0" u="none" strike="noStrike" cap="none" spc="0" baseline="0" dirty="0">
                  <a:effectLst/>
                  <a:latin typeface="Arial"/>
                  <a:ea typeface="Arial Unicode MS"/>
                  <a:cs typeface="Arial Unicode MS"/>
                </a:rPr>
                <a:t> SAP</a:t>
              </a:r>
            </a:p>
          </p:txBody>
        </p:sp>
      </p:grpSp>
      <p:sp>
        <p:nvSpPr>
          <p:cNvPr id="34" name="Rounded Rectangle 33">
            <a:hlinkClick r:id="rId12" action="ppaction://hlinksldjump"/>
          </p:cNvPr>
          <p:cNvSpPr/>
          <p:nvPr/>
        </p:nvSpPr>
        <p:spPr bwMode="gray">
          <a:xfrm>
            <a:off x="4726562" y="4147898"/>
            <a:ext cx="1440000" cy="396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72000" rIns="36000" bIns="72000" rtlCol="0" anchor="ctr"/>
          <a:lstStyle/>
          <a:p>
            <a:pPr algn="ctr" defTabSz="914400">
              <a:spcBef>
                <a:spcPts val="720"/>
              </a:spcBef>
              <a:spcAft>
                <a:spcPts val="0"/>
              </a:spcAft>
              <a:buNone/>
            </a:pPr>
            <a:r>
              <a:rPr lang="en-US" sz="1000" b="0" i="0">
                <a:solidFill>
                  <a:srgbClr val="0076CB"/>
                </a:solidFill>
                <a:latin typeface="Arial"/>
                <a:ea typeface="Arial Unicode MS"/>
                <a:cs typeface="Arial Unicode MS"/>
              </a:rPr>
              <a:t>Компоновщик Web-страниц</a:t>
            </a:r>
          </a:p>
        </p:txBody>
      </p:sp>
      <p:sp>
        <p:nvSpPr>
          <p:cNvPr id="35" name="Rounded Rectangle 34">
            <a:hlinkClick r:id="rId13" action="ppaction://hlinksldjump"/>
          </p:cNvPr>
          <p:cNvSpPr/>
          <p:nvPr/>
        </p:nvSpPr>
        <p:spPr bwMode="gray">
          <a:xfrm>
            <a:off x="3076181" y="4147898"/>
            <a:ext cx="1440000" cy="396000"/>
          </a:xfrm>
          <a:prstGeom prst="roundRect">
            <a:avLst/>
          </a:prstGeom>
          <a:solidFill>
            <a:schemeClr val="bg1"/>
          </a:solidFill>
          <a:ln>
            <a:solidFill>
              <a:schemeClr val="bg1"/>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rtlCol="0" anchor="ctr"/>
          <a:lstStyle/>
          <a:p>
            <a:pPr algn="ctr" defTabSz="914400">
              <a:spcBef>
                <a:spcPts val="720"/>
              </a:spcBef>
              <a:spcAft>
                <a:spcPts val="0"/>
              </a:spcAft>
              <a:buNone/>
            </a:pPr>
            <a:r>
              <a:rPr lang="en-US" sz="1000" b="0" i="0" dirty="0" err="1" smtClean="0">
                <a:solidFill>
                  <a:srgbClr val="0076CB"/>
                </a:solidFill>
                <a:latin typeface="Arial"/>
                <a:ea typeface="Arial Unicode MS"/>
                <a:cs typeface="Arial Unicode MS"/>
              </a:rPr>
              <a:t>Мэшапы</a:t>
            </a:r>
            <a:endParaRPr lang="en-US" sz="1000" b="0" i="0" dirty="0">
              <a:solidFill>
                <a:srgbClr val="0076CB"/>
              </a:solidFill>
              <a:latin typeface="Arial"/>
              <a:ea typeface="Arial Unicode MS"/>
              <a:cs typeface="Arial Unicode MS"/>
            </a:endParaRPr>
          </a:p>
        </p:txBody>
      </p:sp>
      <p:sp>
        <p:nvSpPr>
          <p:cNvPr id="36" name="TextBox 35"/>
          <p:cNvSpPr txBox="1"/>
          <p:nvPr/>
        </p:nvSpPr>
        <p:spPr>
          <a:xfrm>
            <a:off x="1104181" y="6362700"/>
            <a:ext cx="1473919" cy="153888"/>
          </a:xfrm>
          <a:prstGeom prst="rect">
            <a:avLst/>
          </a:prstGeom>
          <a:noFill/>
        </p:spPr>
        <p:txBody>
          <a:bodyPr wrap="square" lIns="0" tIns="0" rIns="0" bIns="0" rtlCol="0">
            <a:spAutoFit/>
          </a:bodyPr>
          <a:lstStyle/>
          <a:p>
            <a:pPr algn="l" defTabSz="914400">
              <a:spcBef>
                <a:spcPts val="600"/>
              </a:spcBef>
              <a:spcAft>
                <a:spcPts val="0"/>
              </a:spcAft>
              <a:buNone/>
            </a:pPr>
            <a:r>
              <a:rPr lang="en-US" sz="1000" b="0" i="1" dirty="0">
                <a:latin typeface="Arial"/>
                <a:ea typeface="Arial Unicode MS"/>
                <a:cs typeface="Arial Unicode MS"/>
              </a:rPr>
              <a:t>* </a:t>
            </a:r>
            <a:r>
              <a:rPr lang="en-US" sz="1000" b="0" i="1" dirty="0" err="1" smtClean="0">
                <a:latin typeface="Arial"/>
                <a:ea typeface="Arial Unicode MS"/>
                <a:cs typeface="Arial Unicode MS"/>
              </a:rPr>
              <a:t>отдельн</a:t>
            </a:r>
            <a:r>
              <a:rPr lang="ru-RU" sz="1000" b="0" i="1" dirty="0" err="1" smtClean="0">
                <a:latin typeface="Arial"/>
                <a:ea typeface="Arial Unicode MS"/>
                <a:cs typeface="Arial Unicode MS"/>
              </a:rPr>
              <a:t>ая</a:t>
            </a:r>
            <a:r>
              <a:rPr lang="en-US" sz="1000" b="0" i="1" dirty="0" smtClean="0">
                <a:latin typeface="Arial"/>
                <a:ea typeface="Arial Unicode MS"/>
                <a:cs typeface="Arial Unicode MS"/>
              </a:rPr>
              <a:t> </a:t>
            </a:r>
            <a:r>
              <a:rPr lang="en-US" sz="1000" b="0" i="1" dirty="0" err="1">
                <a:latin typeface="Arial"/>
                <a:ea typeface="Arial Unicode MS"/>
                <a:cs typeface="Arial Unicode MS"/>
              </a:rPr>
              <a:t>лицензия</a:t>
            </a:r>
            <a:endParaRPr lang="en-US" sz="1000" b="0" i="1" dirty="0">
              <a:latin typeface="Arial"/>
              <a:ea typeface="Arial Unicode MS"/>
              <a:cs typeface="Arial Unicode MS"/>
            </a:endParaRPr>
          </a:p>
        </p:txBody>
      </p:sp>
      <p:sp>
        <p:nvSpPr>
          <p:cNvPr id="38" name="TextBox 37"/>
          <p:cNvSpPr txBox="1"/>
          <p:nvPr/>
        </p:nvSpPr>
        <p:spPr>
          <a:xfrm>
            <a:off x="2717486" y="6362700"/>
            <a:ext cx="2438714" cy="153888"/>
          </a:xfrm>
          <a:prstGeom prst="rect">
            <a:avLst/>
          </a:prstGeom>
          <a:noFill/>
        </p:spPr>
        <p:txBody>
          <a:bodyPr wrap="square" lIns="0" tIns="0" rIns="0" bIns="0" rtlCol="0">
            <a:spAutoFit/>
          </a:bodyPr>
          <a:lstStyle/>
          <a:p>
            <a:pPr algn="l" defTabSz="914400">
              <a:spcBef>
                <a:spcPts val="600"/>
              </a:spcBef>
              <a:spcAft>
                <a:spcPts val="0"/>
              </a:spcAft>
              <a:buNone/>
            </a:pPr>
            <a:r>
              <a:rPr lang="en-US" sz="1000" b="0" i="1" dirty="0">
                <a:latin typeface="Arial"/>
                <a:ea typeface="Arial Unicode MS"/>
                <a:cs typeface="Arial Unicode MS"/>
              </a:rPr>
              <a:t>** </a:t>
            </a:r>
            <a:r>
              <a:rPr lang="en-US" sz="1000" b="0" i="1" dirty="0" err="1" smtClean="0">
                <a:latin typeface="Arial"/>
                <a:ea typeface="Arial Unicode MS"/>
                <a:cs typeface="Arial Unicode MS"/>
              </a:rPr>
              <a:t>доступ</a:t>
            </a:r>
            <a:r>
              <a:rPr lang="ru-RU" sz="1000" b="0" i="1" dirty="0" smtClean="0">
                <a:latin typeface="Arial"/>
                <a:ea typeface="Arial Unicode MS"/>
                <a:cs typeface="Arial Unicode MS"/>
              </a:rPr>
              <a:t>но</a:t>
            </a:r>
            <a:r>
              <a:rPr lang="en-US" sz="1000" b="0" i="1" dirty="0" smtClean="0">
                <a:latin typeface="Arial"/>
                <a:ea typeface="Arial Unicode MS"/>
                <a:cs typeface="Arial Unicode MS"/>
              </a:rPr>
              <a:t> </a:t>
            </a:r>
            <a:r>
              <a:rPr lang="en-US" sz="1000" b="0" i="1" dirty="0" err="1">
                <a:latin typeface="Arial"/>
                <a:ea typeface="Arial Unicode MS"/>
                <a:cs typeface="Arial Unicode MS"/>
              </a:rPr>
              <a:t>через</a:t>
            </a:r>
            <a:r>
              <a:rPr lang="en-US" sz="1000" b="0" i="1" dirty="0">
                <a:latin typeface="Arial"/>
                <a:ea typeface="Arial Unicode MS"/>
                <a:cs typeface="Arial Unicode MS"/>
              </a:rPr>
              <a:t> SAP </a:t>
            </a:r>
            <a:r>
              <a:rPr lang="en-US" sz="1000" b="0" i="1" dirty="0" err="1">
                <a:latin typeface="Arial"/>
                <a:ea typeface="Arial Unicode MS"/>
                <a:cs typeface="Arial Unicode MS"/>
              </a:rPr>
              <a:t>EcoHub</a:t>
            </a:r>
            <a:endParaRPr lang="en-US" sz="1000" b="0" i="1" dirty="0">
              <a:latin typeface="Arial"/>
              <a:ea typeface="Arial Unicode MS"/>
              <a:cs typeface="Arial Unicode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Подробное описание портфеля решений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490</TotalTime>
  <Words>3024</Words>
  <Application>Microsoft Office PowerPoint</Application>
  <PresentationFormat>On-screen Show (4:3)</PresentationFormat>
  <Paragraphs>512</Paragraphs>
  <Slides>47</Slides>
  <Notes>41</Notes>
  <HiddenSlides>2</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SAP_2011_v1.2</vt:lpstr>
      <vt:lpstr>SAP «Портал предприятия» Портфель решений. Обзор и перспективы</vt:lpstr>
      <vt:lpstr>Отказ от ответственности</vt:lpstr>
      <vt:lpstr>Содержание</vt:lpstr>
      <vt:lpstr>Обзор портфеля решений</vt:lpstr>
      <vt:lpstr>Последняя версия решения SAP «Портал предприятия» (SAP NetWeaver Portal 7.3) – это комплексный портфель инновационных продуктов, основанных на лучшей в своём классе портальной платформе</vt:lpstr>
      <vt:lpstr>SAP поддерживает Ваши бизнес-сценарии Примеры сценариев внедрения портала</vt:lpstr>
      <vt:lpstr>Портфель портальных решений Существующие версии и планируемые улучшения</vt:lpstr>
      <vt:lpstr>Комплексный портфель инновационных решений Ключевые компоненты для реализации ваших сценариев работы портала</vt:lpstr>
      <vt:lpstr>Подробное описание портфеля решений</vt:lpstr>
      <vt:lpstr>Решение различных задач Вашего бизнеса Собственные инструменты и функции для каждой группы пользователей</vt:lpstr>
      <vt:lpstr>Решение SAP «Портал предприятия» для конечных пользователей Рост эффективности пользователей благодаря интеллектуальным и интуитивным инструментам</vt:lpstr>
      <vt:lpstr>Корпоративные рабочие пространства Рост персональной эффективности и решение для совместной работы</vt:lpstr>
      <vt:lpstr>Корпоративные рабочие пространства  Добавление содержимого из «Галереи модулей»</vt:lpstr>
      <vt:lpstr>Wiki и форумы Тесно интегрированное решение для простого пополнения базы знаний и доступа к ней</vt:lpstr>
      <vt:lpstr>Wiki</vt:lpstr>
      <vt:lpstr>Форумы</vt:lpstr>
      <vt:lpstr>Бизнес-пакеты для портала</vt:lpstr>
      <vt:lpstr>SAP «Портал предприятия» для ключевых пользователей Ключевые пользователи будут работать эффективно</vt:lpstr>
      <vt:lpstr>Компоновщик Web-страниц Лёгкость создания страниц портала с помощью интуитивных инструментов разработки</vt:lpstr>
      <vt:lpstr>Компоновщик Web-страниц Интуитивная WYSIWYG-среда редактирования для авторов содержимого</vt:lpstr>
      <vt:lpstr>Облегченные мэшапы Связывание приложений на странице портала</vt:lpstr>
      <vt:lpstr>Управление знаниями (KM) Предоставление базовых служб в рамках решения SAP«Портал предприятия»</vt:lpstr>
      <vt:lpstr>Лёгкость интеграции отчётов SAP BusinessObjects</vt:lpstr>
      <vt:lpstr>Портал SAP NetWeaver для администраторов Мощные инструменты для управления инфраструктурой портала</vt:lpstr>
      <vt:lpstr>Администрирование портала Улучшенный уровень интеграции решений SAP, Business Objects и сторонних приложений</vt:lpstr>
      <vt:lpstr>Инструмент SAP NetWeaver Administrator Централизованная интегрированная среда для всех задач администрирования</vt:lpstr>
      <vt:lpstr>Администрирование содержимого портала Улучшенная среда администрирования</vt:lpstr>
      <vt:lpstr>Лёгкость интеграции приложений SAP Интеграция iViews и ролей на основе мастеров</vt:lpstr>
      <vt:lpstr>SAP «Портал предприятия» 7.3 для разработчиков Расширение портала на основе открытых стандартов и интерфейсов</vt:lpstr>
      <vt:lpstr>Создайте индивидуальный пользовательский интерфейс портала Используйте мощные инструменты индивидуальной настройки портала</vt:lpstr>
      <vt:lpstr>Направления развития</vt:lpstr>
      <vt:lpstr>«Портал предприятия» SAP NetWeaver – направления развития  Следование общей стратегии SAP</vt:lpstr>
      <vt:lpstr>Простой путь к мобильности Быстрое получение выгоды и профессиональные сценарии, расширяющие границы портала</vt:lpstr>
      <vt:lpstr>Повысьте доступность портала предприятия с мобильных устройств Технические подробности и графики выхода продуктов на ближайшие 24 месяца</vt:lpstr>
      <vt:lpstr>Повысьте доступность портала предприятия с мобильных устройств Примеры создания пользовательского интерфейса на основе мобильной платформы портала</vt:lpstr>
      <vt:lpstr>Повысьте доступность портала предприятия с мобильных устройств Взаимодействие и интеграция с сервисами «по требованию» от SAP и сторонних разработчиков</vt:lpstr>
      <vt:lpstr>Усовершенствование локальной платформы портала Используйте портал по максимуму</vt:lpstr>
      <vt:lpstr>SAP Portal Content Management от OpenText Расширенное управление документами для портала SAP и корпоративных рабочих пространств</vt:lpstr>
      <vt:lpstr>Портал SAP становится центральным информационным узлом предприятия Агрегирование множественных интерфейсов и поставщиков данных для различных каналов работы с данными</vt:lpstr>
      <vt:lpstr>Резюме Рекомендация: оцените платформу SAP «Портал предприятия» и перейдите на версию 7.3</vt:lpstr>
      <vt:lpstr>Дополнительная информация Ознакомьтесь с различными ресурсами, чтобы получить дополнительную ценную информацию и демонстрационные версии</vt:lpstr>
      <vt:lpstr>Спасибо за внимание!</vt:lpstr>
      <vt:lpstr>Приложение</vt:lpstr>
      <vt:lpstr>Вопросы перехода с платформы «Портал предприятия» SAP 7.0 на версию 7.3</vt:lpstr>
      <vt:lpstr>Дополнительная информация</vt:lpstr>
      <vt:lpstr>PowerPoint Presentation</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NetWeaver Portal and Enterprise Workspaces Overview and Outlook</dc:title>
  <dc:creator>Hensel, Thomas</dc:creator>
  <cp:lastModifiedBy>Dmitriy Semenistiy</cp:lastModifiedBy>
  <cp:revision>306</cp:revision>
  <dcterms:created xsi:type="dcterms:W3CDTF">2011-03-12T09:56:47Z</dcterms:created>
  <dcterms:modified xsi:type="dcterms:W3CDTF">2011-10-17T16:33:36Z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