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304" r:id="rId3"/>
    <p:sldId id="317" r:id="rId4"/>
    <p:sldId id="318" r:id="rId5"/>
    <p:sldId id="305" r:id="rId6"/>
    <p:sldId id="274" r:id="rId7"/>
    <p:sldId id="280" r:id="rId8"/>
    <p:sldId id="279" r:id="rId9"/>
    <p:sldId id="297" r:id="rId10"/>
    <p:sldId id="260" r:id="rId11"/>
    <p:sldId id="320" r:id="rId12"/>
    <p:sldId id="327" r:id="rId13"/>
    <p:sldId id="328" r:id="rId14"/>
    <p:sldId id="291" r:id="rId15"/>
    <p:sldId id="325" r:id="rId16"/>
    <p:sldId id="307" r:id="rId17"/>
    <p:sldId id="300" r:id="rId18"/>
    <p:sldId id="301" r:id="rId19"/>
    <p:sldId id="302" r:id="rId20"/>
    <p:sldId id="329" r:id="rId21"/>
    <p:sldId id="272" r:id="rId22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F6600"/>
    <a:srgbClr val="000066"/>
    <a:srgbClr val="0099CC"/>
    <a:srgbClr val="DDDDDD"/>
    <a:srgbClr val="C0C0C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7" autoAdjust="0"/>
    <p:restoredTop sz="39881" autoAdjust="0"/>
  </p:normalViewPr>
  <p:slideViewPr>
    <p:cSldViewPr snapToGrid="0">
      <p:cViewPr varScale="1">
        <p:scale>
          <a:sx n="33" d="100"/>
          <a:sy n="33" d="100"/>
        </p:scale>
        <p:origin x="-18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ru-RU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ru-RU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ru-RU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81C33ED1-3C51-4E62-934F-14E5B7CD4C3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66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endParaRPr lang="ru-RU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endParaRPr lang="ru-RU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65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/>
            </a:lvl1pPr>
          </a:lstStyle>
          <a:p>
            <a:endParaRPr lang="ru-RU" dirty="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3920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98" tIns="46200" rIns="92398" bIns="46200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/>
            </a:lvl1pPr>
          </a:lstStyle>
          <a:p>
            <a:fld id="{CC43C2C2-B786-4052-98DC-3221CA93E8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07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700" dirty="0" smtClean="0"/>
              <a:t>Предоставляйте дополнительные услуги и ценность для своих клиентов </a:t>
            </a:r>
          </a:p>
          <a:p>
            <a:pPr>
              <a:lnSpc>
                <a:spcPct val="80000"/>
              </a:lnSpc>
            </a:pPr>
            <a:endParaRPr lang="en-US" sz="700" dirty="0" smtClean="0"/>
          </a:p>
          <a:p>
            <a:pPr>
              <a:lnSpc>
                <a:spcPct val="80000"/>
              </a:lnSpc>
            </a:pPr>
            <a:r>
              <a:rPr lang="en-US" sz="700" dirty="0" smtClean="0"/>
              <a:t>Дифференцируйтесь от конкурентов</a:t>
            </a:r>
          </a:p>
          <a:p>
            <a:pPr>
              <a:lnSpc>
                <a:spcPct val="80000"/>
              </a:lnSpc>
            </a:pPr>
            <a:endParaRPr lang="en-US" sz="700" dirty="0" smtClean="0"/>
          </a:p>
          <a:p>
            <a:pPr>
              <a:lnSpc>
                <a:spcPct val="80000"/>
              </a:lnSpc>
            </a:pPr>
            <a:r>
              <a:rPr lang="ru-RU" sz="700" dirty="0" smtClean="0"/>
              <a:t>Получите долгосрочный предсказуемый поэтапный рост доходов</a:t>
            </a:r>
          </a:p>
          <a:p>
            <a:pPr>
              <a:lnSpc>
                <a:spcPct val="80000"/>
              </a:lnSpc>
            </a:pPr>
            <a:endParaRPr lang="en-US" sz="700" dirty="0" smtClean="0"/>
          </a:p>
          <a:p>
            <a:pPr>
              <a:lnSpc>
                <a:spcPct val="80000"/>
              </a:lnSpc>
            </a:pPr>
            <a:r>
              <a:rPr lang="ru-RU" sz="700" dirty="0" smtClean="0"/>
              <a:t>Быстро адаптируйтесь к изменению технологий: время пилотного проекта и развертывания существенно ниже, чем у локальных решений</a:t>
            </a:r>
          </a:p>
          <a:p>
            <a:pPr marL="349250" lvl="1" indent="-349250">
              <a:lnSpc>
                <a:spcPct val="80000"/>
              </a:lnSpc>
            </a:pPr>
            <a:endParaRPr lang="en-US" sz="700" dirty="0" smtClean="0"/>
          </a:p>
          <a:p>
            <a:pPr marL="349250" lvl="1" indent="-349250">
              <a:lnSpc>
                <a:spcPct val="80000"/>
              </a:lnSpc>
            </a:pPr>
            <a:r>
              <a:rPr lang="ru-RU" sz="700" dirty="0" smtClean="0"/>
              <a:t>Получите возможность предлагать клиентам услуги по управлению устройствами и безопасностью быстро, с минимальным риском и авансовыми затратами</a:t>
            </a:r>
          </a:p>
          <a:p>
            <a:pPr>
              <a:lnSpc>
                <a:spcPct val="80000"/>
              </a:lnSpc>
            </a:pPr>
            <a:endParaRPr lang="en-US" sz="700" dirty="0" smtClean="0"/>
          </a:p>
          <a:p>
            <a:pPr>
              <a:lnSpc>
                <a:spcPct val="80000"/>
              </a:lnSpc>
            </a:pPr>
            <a:r>
              <a:rPr lang="ru-RU" sz="700" dirty="0" smtClean="0"/>
              <a:t>Расширьте существующие предложения в области мобильных услуг</a:t>
            </a:r>
          </a:p>
          <a:p>
            <a:pPr>
              <a:lnSpc>
                <a:spcPct val="80000"/>
              </a:lnSpc>
            </a:pPr>
            <a:endParaRPr lang="en-US" sz="700" dirty="0" smtClean="0"/>
          </a:p>
          <a:p>
            <a:pPr>
              <a:lnSpc>
                <a:spcPct val="80000"/>
              </a:lnSpc>
            </a:pPr>
            <a:r>
              <a:rPr lang="ru-RU" sz="700" dirty="0" smtClean="0"/>
              <a:t>Управляейте мобильными решениями – это выгодное предложение для корпоративного и SMB-рынка. Получите больше возможностей для повышения дохода</a:t>
            </a:r>
          </a:p>
          <a:p>
            <a:pPr>
              <a:lnSpc>
                <a:spcPct val="80000"/>
              </a:lnSpc>
            </a:pPr>
            <a:endParaRPr lang="en-US" sz="700" dirty="0" smtClean="0"/>
          </a:p>
          <a:p>
            <a:pPr>
              <a:lnSpc>
                <a:spcPct val="80000"/>
              </a:lnSpc>
            </a:pPr>
            <a:r>
              <a:rPr lang="en-US" sz="700" dirty="0" smtClean="0"/>
              <a:t>"Привя</a:t>
            </a:r>
            <a:r>
              <a:rPr lang="ru-RU" sz="700" dirty="0" smtClean="0"/>
              <a:t>жите</a:t>
            </a:r>
            <a:r>
              <a:rPr lang="en-US" sz="700" dirty="0" smtClean="0"/>
              <a:t>" клиентов в поставщику</a:t>
            </a:r>
          </a:p>
          <a:p>
            <a:pPr>
              <a:lnSpc>
                <a:spcPct val="80000"/>
              </a:lnSpc>
            </a:pPr>
            <a:r>
              <a:rPr lang="en-US" sz="7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700" dirty="0" smtClean="0"/>
              <a:t>Новая модель получения дохода</a:t>
            </a:r>
          </a:p>
          <a:p>
            <a:pPr marL="349250" lvl="1" indent="-349250">
              <a:lnSpc>
                <a:spcPct val="80000"/>
              </a:lnSpc>
            </a:pPr>
            <a:r>
              <a:rPr lang="ru-RU" sz="700" dirty="0" smtClean="0"/>
              <a:t>Увеличения потока прибыли за месяц благодаря внедрению услуг управления мобильными решениями на существующих рынках</a:t>
            </a:r>
          </a:p>
          <a:p>
            <a:pPr lvl="2">
              <a:lnSpc>
                <a:spcPct val="80000"/>
              </a:lnSpc>
            </a:pPr>
            <a:r>
              <a:rPr lang="ru-RU" sz="700" dirty="0" smtClean="0"/>
              <a:t>Растущее использование мобильных SaaS-решений на корпоративном рынке</a:t>
            </a:r>
          </a:p>
          <a:p>
            <a:pPr lvl="3">
              <a:lnSpc>
                <a:spcPct val="80000"/>
              </a:lnSpc>
            </a:pPr>
            <a:r>
              <a:rPr lang="ru-RU" sz="700" dirty="0" smtClean="0"/>
              <a:t>200 из 300 компаний, опрошенных аналитиками IDC, планируют внедрить мобильные SaaS-решения в течение следующих полутора лет*</a:t>
            </a:r>
          </a:p>
          <a:p>
            <a:pPr>
              <a:lnSpc>
                <a:spcPct val="80000"/>
              </a:lnSpc>
            </a:pPr>
            <a:r>
              <a:rPr lang="ru-RU" sz="700" dirty="0" smtClean="0"/>
              <a:t>Управление мобильными решениями - это выгодное предложение как для корпоративного, так и для SMB-рынка.</a:t>
            </a:r>
          </a:p>
          <a:p>
            <a:pPr marL="349250" lvl="1" indent="-349250">
              <a:lnSpc>
                <a:spcPct val="80000"/>
              </a:lnSpc>
            </a:pPr>
            <a:r>
              <a:rPr lang="ru-RU" sz="700" dirty="0" smtClean="0"/>
              <a:t>Возможность предлагать клиентам услуги по управлению устройствами и безопасностью быстро, с минимальным риском и авансовыми затратами</a:t>
            </a:r>
          </a:p>
          <a:p>
            <a:pPr lvl="2">
              <a:lnSpc>
                <a:spcPct val="80000"/>
              </a:lnSpc>
            </a:pPr>
            <a:r>
              <a:rPr lang="ru-RU" sz="700" dirty="0" smtClean="0"/>
              <a:t>"Привязка" клиентов к поставщику благодаря ежемесячной подписке на услуги</a:t>
            </a:r>
          </a:p>
          <a:p>
            <a:pPr>
              <a:lnSpc>
                <a:spcPct val="80000"/>
              </a:lnSpc>
            </a:pPr>
            <a:r>
              <a:rPr lang="ru-RU" sz="700" dirty="0" smtClean="0"/>
              <a:t>Платформа масштабируется и дает возможность расширять ассортимент мобильных продуктов</a:t>
            </a:r>
          </a:p>
          <a:p>
            <a:pPr marL="349250" lvl="1" indent="-349250">
              <a:lnSpc>
                <a:spcPct val="80000"/>
              </a:lnSpc>
            </a:pPr>
            <a:r>
              <a:rPr lang="ru-RU" sz="700" dirty="0" smtClean="0"/>
              <a:t>Достигается эффект масштаба благодаря архитектуре, поддерживающей множество подписчиков</a:t>
            </a:r>
          </a:p>
          <a:p>
            <a:pPr marL="349250" lvl="1" indent="-349250">
              <a:lnSpc>
                <a:spcPct val="80000"/>
              </a:lnSpc>
            </a:pPr>
            <a:r>
              <a:rPr lang="ru-RU" sz="700" dirty="0" smtClean="0"/>
              <a:t>Возможность предлагать разные услуги разным клиентам </a:t>
            </a:r>
          </a:p>
          <a:p>
            <a:pPr>
              <a:lnSpc>
                <a:spcPct val="80000"/>
              </a:lnSpc>
            </a:pPr>
            <a:r>
              <a:rPr lang="ru-RU" sz="700" dirty="0" smtClean="0"/>
              <a:t>Партнерские соглашения дают партнеру возможности в своей основной компетенции </a:t>
            </a:r>
          </a:p>
          <a:p>
            <a:pPr marL="349250" lvl="1" indent="-349250">
              <a:lnSpc>
                <a:spcPct val="80000"/>
              </a:lnSpc>
            </a:pPr>
            <a:r>
              <a:rPr lang="ru-RU" sz="700" dirty="0" smtClean="0"/>
              <a:t>Sybase известна как лидер в области мобильных решений и лидер рынка </a:t>
            </a:r>
          </a:p>
          <a:p>
            <a:pPr marL="349250" lvl="1" indent="-349250">
              <a:lnSpc>
                <a:spcPct val="80000"/>
              </a:lnSpc>
            </a:pPr>
            <a:r>
              <a:rPr lang="ru-RU" sz="700" dirty="0" smtClean="0"/>
              <a:t>Партнер знает, какие услуги лучше всего предлагать на рынке, где он работает</a:t>
            </a:r>
          </a:p>
          <a:p>
            <a:pPr marL="349250" lvl="1" indent="-349250">
              <a:lnSpc>
                <a:spcPct val="80000"/>
              </a:lnSpc>
            </a:pPr>
            <a:endParaRPr lang="en-US" sz="700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11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13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14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85813" y="74613"/>
            <a:ext cx="5448300" cy="4087812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100" dirty="0" smtClean="0">
                <a:ea typeface="ＭＳ Ｐゴシック" pitchFamily="34" charset="-128"/>
              </a:rPr>
              <a:t>Вот направления развития наших приложений на период до начала конференции SAPPHIRE NOW. Мы уже выпустили приложения Mobile Sales и Mobile Workflow. Наши первые приложения для повышения производительности труда сотрудников (в отличие от перевода критически важных бизнес-процессов на мобильную основу) будет доступны в I квартале 2011 года – это поиск информации о сотрудниках, регистрация командировочных расходов,  просмотр заказов клиентов в ERP и StreamWork Mobile. </a:t>
            </a:r>
          </a:p>
          <a:p>
            <a:pPr>
              <a:lnSpc>
                <a:spcPct val="90000"/>
              </a:lnSpc>
            </a:pPr>
            <a:endParaRPr lang="en-US" sz="11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ru-RU" sz="1100" dirty="0" smtClean="0">
                <a:ea typeface="ＭＳ Ｐゴシック" pitchFamily="34" charset="-128"/>
              </a:rPr>
              <a:t>Во II квартале 2011 года мы выпустим решения для сотрудников сервисной поддержки на местах и мобильные аналитические приложения.</a:t>
            </a:r>
            <a:endParaRPr lang="en-US" sz="11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16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17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18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19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20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Sybase предлагает критически важные для бизнеса корпоративные решения, предназначенные для управления, анализа и мобильного доступа к информации.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С помощью наших продуктов предприятия смогут управлять большими объемами разнообразных данных, анализировать важную информацию и обеспечивать мобильную работу сотрудников в любом месте и в любое время.</a:t>
            </a:r>
          </a:p>
          <a:p>
            <a:endParaRPr lang="en-US" dirty="0" smtClean="0"/>
          </a:p>
          <a:p>
            <a:r>
              <a:rPr lang="ru-RU" dirty="0" smtClean="0"/>
              <a:t>Мы заслужили репутацию мирового лидера в области </a:t>
            </a:r>
            <a:r>
              <a:rPr lang="ru-RU" b="1" dirty="0" smtClean="0"/>
              <a:t>производительности. Это доказано</a:t>
            </a:r>
            <a:r>
              <a:rPr lang="ru-RU" dirty="0" smtClean="0"/>
              <a:t> примерами внедрения у наших клиентов в большинстве отраслей, интенсивно использующих данные, – </a:t>
            </a:r>
            <a:r>
              <a:rPr lang="ru-RU" b="1" dirty="0" smtClean="0"/>
              <a:t>в любых системах, сетях и на любых устройствах</a:t>
            </a:r>
            <a:r>
              <a:rPr lang="ru-RU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Производительность:</a:t>
            </a:r>
            <a:r>
              <a:rPr lang="ru-RU" dirty="0" smtClean="0"/>
              <a:t> наши продукты позволяют сделать системы наших клиентов более быстрыми и масштабируемыми. Например, транзакции на финансовом рынке осуществляются за миллисекунды. Решение RAP – The Trading Edition дает нашим клиентам возможность анализировать рыночные данные и осуществлять сделки за доли секунды.  Кроме того, наш сервер аналитики Sybase IQ способен масштабироваться до тера- и петабайт данных, благодаря чему обеспечивает анализ постоянно растущего объема данных в хранилище.</a:t>
            </a:r>
          </a:p>
          <a:p>
            <a:endParaRPr lang="en-US" dirty="0" smtClean="0"/>
          </a:p>
          <a:p>
            <a:r>
              <a:rPr lang="en-US" b="1" dirty="0" smtClean="0"/>
              <a:t>Проверенные:</a:t>
            </a:r>
            <a:r>
              <a:rPr lang="ru-RU" dirty="0" smtClean="0"/>
              <a:t> клиенты из самых сложных отраслей полагаются на наши продукты в критически важных сферах применения. Sybase – лидер в следующих отраслях: финансовые услуги, телекоммуникации и госсектор, где организации накапливают большие объемы данных и анализируют их с целью принятия важнейших решений.</a:t>
            </a:r>
          </a:p>
          <a:p>
            <a:endParaRPr lang="en-US" dirty="0" smtClean="0"/>
          </a:p>
          <a:p>
            <a:r>
              <a:rPr lang="en-US" b="1" dirty="0" smtClean="0"/>
              <a:t>Открытые:</a:t>
            </a:r>
            <a:r>
              <a:rPr lang="ru-RU" dirty="0" smtClean="0"/>
              <a:t> наши продукты работают на множестве платформ, в разных устройствах и сетях.  Sybase - одна из немногих компаний, которые поддерживают целый ряд платформ, устройств и сетей, которые используются в организациях. Мы осознаем, что эти организации сделали долгосрочные ИТ-инвестиции, и стремимся помогать клиентам оптимальнее использовать и быстрее получить отдачу от этих инвестиций.</a:t>
            </a:r>
          </a:p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7" tIns="46638" rIns="93277" bIns="46638"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800" dirty="0" smtClean="0"/>
              <a:t>Sybase видит свою задачу в том, чтобы определить концепцию мобильного предприятия в широком спектре отраслей и стать главной движущей силой в ее воплощении. Мы даем предприятиям возможность не только управлять данными, но и анализировать их независимо от источника. Только</a:t>
            </a:r>
            <a:r>
              <a:rPr lang="ru-RU" sz="800" baseline="0" dirty="0" smtClean="0"/>
              <a:t> так эти данные </a:t>
            </a:r>
            <a:r>
              <a:rPr lang="ru-RU" sz="800" dirty="0" smtClean="0"/>
              <a:t>превратятся в информацию, значимую для принятия решений, а затем попадут туда, где в них больше всего нужаются. </a:t>
            </a:r>
          </a:p>
          <a:p>
            <a:endParaRPr lang="en-US" sz="800" dirty="0" smtClean="0"/>
          </a:p>
          <a:p>
            <a:r>
              <a:rPr lang="ru-RU" sz="800" dirty="0" smtClean="0"/>
              <a:t>Важно отметить, что главное в нашем подходе к источникам данных и устройствам  – гетерогенность.   </a:t>
            </a:r>
          </a:p>
          <a:p>
            <a:endParaRPr lang="en-US" sz="800" dirty="0" smtClean="0"/>
          </a:p>
          <a:p>
            <a:r>
              <a:rPr lang="ru-RU" sz="800" dirty="0" smtClean="0"/>
              <a:t>В левой части этой диаграммы вы видите, что мы можем подключиться практически к любому бэкенд-источнику данных, а затем перенести эти данные на любые устройства, указанные справа. На этой встрече мы рассмотрим управление платформами, находящимися в правой части слайда. Клиенты должны быть уверены, что если они используют платформу Sybase, то их приложения будут расширяться по мере роста потребностей бизнеса и изменения окружающего ИТ-ландшафта.</a:t>
            </a:r>
            <a:endParaRPr lang="en-US" sz="800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277" tIns="46638" rIns="93277" bIns="46638"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200" b="0" dirty="0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5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b="1" dirty="0" smtClean="0"/>
              <a:t>дает предприятиям...</a:t>
            </a:r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ru-RU" dirty="0" smtClean="0"/>
              <a:t>мобильность без затрат, упрощение, минимальное время настройки, отсутствие требований к инфраструктуре.</a:t>
            </a:r>
          </a:p>
          <a:p>
            <a:pPr algn="r"/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 dirty="0"/>
              <a:t>6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2303463" y="1700213"/>
            <a:ext cx="6840537" cy="27003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6" name="Picture 30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1397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1397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ybaseSAP_FINAL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546350"/>
            <a:ext cx="19208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213705"/>
            <a:ext cx="6327648" cy="16733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2438400" y="4838700"/>
            <a:ext cx="6327648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kern="1200" cap="all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 sz="1800">
                <a:solidFill>
                  <a:schemeClr val="tx2"/>
                </a:solidFill>
              </a:defRPr>
            </a:lvl2pPr>
            <a:lvl3pPr>
              <a:buFontTx/>
              <a:buNone/>
              <a:defRPr sz="1800">
                <a:solidFill>
                  <a:schemeClr val="tx2"/>
                </a:solidFill>
              </a:defRPr>
            </a:lvl3pPr>
            <a:lvl4pPr>
              <a:buFontTx/>
              <a:buNone/>
              <a:defRPr sz="1800">
                <a:solidFill>
                  <a:schemeClr val="tx2"/>
                </a:solidFill>
              </a:defRPr>
            </a:lvl4pPr>
            <a:lvl5pPr>
              <a:buFontTx/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2438400" y="5673270"/>
            <a:ext cx="6327648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kern="1200" cap="all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02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0" y="0"/>
            <a:ext cx="9144000" cy="5867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5" name="Picture 7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28799"/>
            <a:ext cx="8177212" cy="2206171"/>
          </a:xfrm>
          <a:prstGeom prst="rect">
            <a:avLst/>
          </a:prstGeom>
        </p:spPr>
        <p:txBody>
          <a:bodyPr lIns="0" tIns="0" anchor="t" anchorCtr="0"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3600" b="1" kern="1200" cap="all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387851"/>
            <a:ext cx="8177212" cy="1166643"/>
          </a:xfrm>
          <a:prstGeom prst="rect">
            <a:avLst/>
          </a:prstGeom>
        </p:spPr>
        <p:txBody>
          <a:bodyPr lIns="0" anchor="t"/>
          <a:lstStyle>
            <a:lvl1pPr algn="l">
              <a:defRPr lang="en-US" sz="24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6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393700" y="1287463"/>
            <a:ext cx="8750300" cy="35258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5" name="Picture 8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475"/>
            <a:ext cx="920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475"/>
            <a:ext cx="920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3475"/>
            <a:ext cx="9207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79565"/>
            <a:ext cx="8177212" cy="2941636"/>
          </a:xfrm>
          <a:prstGeom prst="rect">
            <a:avLst/>
          </a:prstGeom>
        </p:spPr>
        <p:txBody>
          <a:bodyPr lIns="0" tIns="0" anchor="ctr" anchorCtr="0"/>
          <a:lstStyle>
            <a:lvl1pPr marL="177800" indent="-177800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0720" y="4937760"/>
            <a:ext cx="810768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0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4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0" y="1160463"/>
            <a:ext cx="9144000" cy="47069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5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79565"/>
            <a:ext cx="8177212" cy="2941636"/>
          </a:xfrm>
          <a:prstGeom prst="rect">
            <a:avLst/>
          </a:prstGeom>
        </p:spPr>
        <p:txBody>
          <a:bodyPr lIns="0" tIns="0" anchor="ctr" anchorCtr="0"/>
          <a:lstStyle>
            <a:lvl1pPr marL="177800" indent="-177800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0720" y="4937760"/>
            <a:ext cx="810768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0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96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25" y="49024"/>
            <a:ext cx="8275575" cy="892552"/>
          </a:xfrm>
          <a:prstGeom prst="rect">
            <a:avLst/>
          </a:prstGeom>
        </p:spPr>
        <p:txBody>
          <a:bodyPr tIns="45720" bIns="0" anchor="ctr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600" b="1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9900" y="2286000"/>
            <a:ext cx="8464550" cy="3695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12823" y="1792288"/>
            <a:ext cx="8278751" cy="51552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0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12824" y="1103816"/>
            <a:ext cx="8275575" cy="55399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-342900" algn="l" defTabSz="914400" rtl="0" eaLnBrk="1" latinLnBrk="0" hangingPunct="1">
              <a:spcBef>
                <a:spcPts val="0"/>
              </a:spcBef>
              <a:buFontTx/>
              <a:buNone/>
              <a:defRPr sz="1800" b="1" baseline="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76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25" y="49024"/>
            <a:ext cx="8275575" cy="892552"/>
          </a:xfrm>
          <a:prstGeom prst="rect">
            <a:avLst/>
          </a:prstGeom>
        </p:spPr>
        <p:txBody>
          <a:bodyPr tIns="45720" bIns="0" anchor="ctr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600" b="1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533400" y="2565400"/>
            <a:ext cx="8255000" cy="35941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12824" y="1103816"/>
            <a:ext cx="8275575" cy="55399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-342900" algn="l" defTabSz="914400" rtl="0" eaLnBrk="1" latinLnBrk="0" hangingPunct="1">
              <a:spcBef>
                <a:spcPts val="0"/>
              </a:spcBef>
              <a:buFontTx/>
              <a:buNone/>
              <a:defRPr sz="1800" b="1" baseline="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12823" y="1792288"/>
            <a:ext cx="8278751" cy="51552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lang="en-US" sz="2000" b="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30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ybaseSAP_FINAL_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2279650"/>
            <a:ext cx="39608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76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7543800" y="152400"/>
            <a:ext cx="1524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72000" rIns="90000" bIns="72000" anchor="ctr"/>
          <a:lstStyle/>
          <a:p>
            <a:pPr algn="ctr">
              <a:spcBef>
                <a:spcPct val="50000"/>
              </a:spcBef>
              <a:buClr>
                <a:srgbClr val="F0AB00"/>
              </a:buClr>
              <a:buSzPct val="80000"/>
            </a:pPr>
            <a:endParaRPr lang="ru-RU" sz="1600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11" descr="Sybase_SAP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10668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0"/>
            <a:ext cx="82296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 bwMode="gray">
          <a:xfrm>
            <a:off x="248400" y="1292400"/>
            <a:ext cx="8647200" cy="5410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2140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2303463" y="1700213"/>
            <a:ext cx="6840537" cy="27003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7" name="Picture 10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1397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4225"/>
            <a:ext cx="1397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ybaseSAP_FINAL_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563813"/>
            <a:ext cx="189071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700213"/>
            <a:ext cx="6327648" cy="167335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390900"/>
            <a:ext cx="6327648" cy="99466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spcBef>
                <a:spcPct val="0"/>
              </a:spcBef>
              <a:buFontTx/>
              <a:buNone/>
              <a:defRPr lang="en-US" sz="2000" b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1"/>
          </p:nvPr>
        </p:nvSpPr>
        <p:spPr>
          <a:xfrm>
            <a:off x="2438400" y="4838700"/>
            <a:ext cx="6327648" cy="707886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kern="1200" cap="all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 sz="1800">
                <a:solidFill>
                  <a:schemeClr val="tx2"/>
                </a:solidFill>
              </a:defRPr>
            </a:lvl2pPr>
            <a:lvl3pPr>
              <a:buFontTx/>
              <a:buNone/>
              <a:defRPr sz="1800">
                <a:solidFill>
                  <a:schemeClr val="tx2"/>
                </a:solidFill>
              </a:defRPr>
            </a:lvl3pPr>
            <a:lvl4pPr>
              <a:buFontTx/>
              <a:buNone/>
              <a:defRPr sz="1800">
                <a:solidFill>
                  <a:schemeClr val="tx2"/>
                </a:solidFill>
              </a:defRPr>
            </a:lvl4pPr>
            <a:lvl5pPr>
              <a:buFontTx/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2"/>
          </p:nvPr>
        </p:nvSpPr>
        <p:spPr>
          <a:xfrm>
            <a:off x="2438400" y="5673270"/>
            <a:ext cx="6327648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00" b="0" kern="1200" cap="all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80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25" y="49024"/>
            <a:ext cx="8275575" cy="892552"/>
          </a:xfrm>
          <a:prstGeom prst="rect">
            <a:avLst/>
          </a:prstGeom>
        </p:spPr>
        <p:txBody>
          <a:bodyPr tIns="45720" bIns="0" anchor="ctr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600" b="1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2824" y="1103816"/>
            <a:ext cx="8275575" cy="5539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800" b="1" baseline="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2824" y="1819275"/>
            <a:ext cx="8275575" cy="4495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571500" indent="-228600">
              <a:defRPr sz="2400">
                <a:solidFill>
                  <a:schemeClr val="tx2"/>
                </a:solidFill>
              </a:defRPr>
            </a:lvl2pPr>
            <a:lvl3pPr marL="1028700" indent="-228600"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3pPr>
            <a:lvl4pPr marL="1257300" indent="-228600">
              <a:defRPr sz="1800">
                <a:solidFill>
                  <a:schemeClr val="tx2"/>
                </a:solidFill>
              </a:defRPr>
            </a:lvl4pPr>
            <a:lvl5pPr marL="1485900" indent="-228600">
              <a:buSzPct val="80000"/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3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25" y="49024"/>
            <a:ext cx="8275575" cy="892552"/>
          </a:xfrm>
          <a:prstGeom prst="rect">
            <a:avLst/>
          </a:prstGeom>
        </p:spPr>
        <p:txBody>
          <a:bodyPr tIns="45720" bIns="0" anchor="ctr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600" b="1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2824" y="1819275"/>
            <a:ext cx="8275575" cy="44958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571500" indent="-228600">
              <a:defRPr sz="2400">
                <a:solidFill>
                  <a:schemeClr val="tx2"/>
                </a:solidFill>
              </a:defRPr>
            </a:lvl2pPr>
            <a:lvl3pPr marL="1028700" indent="-228600">
              <a:buSzPct val="80000"/>
              <a:buFont typeface="Wingdings" pitchFamily="2" charset="2"/>
              <a:buChar char="§"/>
              <a:defRPr sz="2000">
                <a:solidFill>
                  <a:schemeClr val="tx2"/>
                </a:solidFill>
              </a:defRPr>
            </a:lvl3pPr>
            <a:lvl4pPr marL="1257300" indent="-228600">
              <a:defRPr sz="1800">
                <a:solidFill>
                  <a:schemeClr val="tx2"/>
                </a:solidFill>
              </a:defRPr>
            </a:lvl4pPr>
            <a:lvl5pPr marL="1485900" indent="-228600">
              <a:buSzPct val="80000"/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0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25" y="49024"/>
            <a:ext cx="8275575" cy="892552"/>
          </a:xfrm>
          <a:prstGeom prst="rect">
            <a:avLst/>
          </a:prstGeom>
        </p:spPr>
        <p:txBody>
          <a:bodyPr tIns="45720" bIns="0" anchor="ctr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600" b="1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2824" y="1819275"/>
            <a:ext cx="8275575" cy="4495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400">
                <a:solidFill>
                  <a:schemeClr val="tx2"/>
                </a:solidFill>
              </a:defRPr>
            </a:lvl1pPr>
            <a:lvl2pPr marL="571500" indent="-228600">
              <a:buFontTx/>
              <a:buNone/>
              <a:defRPr sz="2400">
                <a:solidFill>
                  <a:schemeClr val="tx2"/>
                </a:solidFill>
              </a:defRPr>
            </a:lvl2pPr>
            <a:lvl3pPr marL="1028700" indent="-228600">
              <a:buFontTx/>
              <a:buNone/>
              <a:defRPr sz="2000">
                <a:solidFill>
                  <a:schemeClr val="tx2"/>
                </a:solidFill>
              </a:defRPr>
            </a:lvl3pPr>
            <a:lvl4pPr marL="1257300" indent="-228600">
              <a:buFontTx/>
              <a:buNone/>
              <a:defRPr sz="1800" baseline="0">
                <a:solidFill>
                  <a:schemeClr val="tx2"/>
                </a:solidFill>
              </a:defRPr>
            </a:lvl4pPr>
            <a:lvl5pPr marL="1485900" indent="-228600">
              <a:buFontTx/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12824" y="1103816"/>
            <a:ext cx="8275575" cy="5539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-342900" algn="l" defTabSz="914400" rtl="0" eaLnBrk="1" latinLnBrk="0" hangingPunct="1">
              <a:spcBef>
                <a:spcPts val="0"/>
              </a:spcBef>
              <a:buFontTx/>
              <a:buNone/>
              <a:defRPr sz="1800" b="1" baseline="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4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25" y="49024"/>
            <a:ext cx="8275575" cy="892552"/>
          </a:xfrm>
          <a:prstGeom prst="rect">
            <a:avLst/>
          </a:prstGeom>
        </p:spPr>
        <p:txBody>
          <a:bodyPr tIns="45720" bIns="0" anchor="ctr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600" b="1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2824" y="1819275"/>
            <a:ext cx="8275575" cy="4495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400">
                <a:solidFill>
                  <a:schemeClr val="tx2"/>
                </a:solidFill>
              </a:defRPr>
            </a:lvl1pPr>
            <a:lvl2pPr marL="571500" indent="-228600">
              <a:buFontTx/>
              <a:buNone/>
              <a:defRPr sz="2400">
                <a:solidFill>
                  <a:schemeClr val="tx2"/>
                </a:solidFill>
              </a:defRPr>
            </a:lvl2pPr>
            <a:lvl3pPr marL="1028700" indent="-228600">
              <a:buFontTx/>
              <a:buNone/>
              <a:defRPr sz="2000">
                <a:solidFill>
                  <a:schemeClr val="tx2"/>
                </a:solidFill>
              </a:defRPr>
            </a:lvl3pPr>
            <a:lvl4pPr marL="1257300" indent="-228600">
              <a:buFontTx/>
              <a:buNone/>
              <a:defRPr sz="1800" baseline="0">
                <a:solidFill>
                  <a:schemeClr val="tx2"/>
                </a:solidFill>
              </a:defRPr>
            </a:lvl4pPr>
            <a:lvl5pPr marL="1485900" indent="-228600">
              <a:buFontTx/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32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25" y="49024"/>
            <a:ext cx="8275575" cy="892552"/>
          </a:xfrm>
          <a:prstGeom prst="rect">
            <a:avLst/>
          </a:prstGeom>
        </p:spPr>
        <p:txBody>
          <a:bodyPr tIns="45720" bIns="0" anchor="ctr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600" b="1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8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ybease Color Barr_RGB.png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25" y="49024"/>
            <a:ext cx="8275575" cy="892552"/>
          </a:xfrm>
          <a:prstGeom prst="rect">
            <a:avLst/>
          </a:prstGeom>
        </p:spPr>
        <p:txBody>
          <a:bodyPr tIns="45720" bIns="0" anchor="ctr" anchorCtr="0">
            <a:noAutofit/>
          </a:bodyPr>
          <a:lstStyle>
            <a:lvl1pPr algn="l" defTabSz="9144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lang="en-US" sz="3600" b="1" kern="12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12824" y="1103816"/>
            <a:ext cx="8275575" cy="553998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-342900" algn="l" defTabSz="914400" rtl="0" eaLnBrk="1" latinLnBrk="0" hangingPunct="1">
              <a:spcBef>
                <a:spcPts val="0"/>
              </a:spcBef>
              <a:buFontTx/>
              <a:buNone/>
              <a:defRPr sz="1800" b="1" baseline="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5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53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 txBox="1">
            <a:spLocks/>
          </p:cNvSpPr>
          <p:nvPr/>
        </p:nvSpPr>
        <p:spPr>
          <a:xfrm>
            <a:off x="158750" y="6523038"/>
            <a:ext cx="3968750" cy="306387"/>
          </a:xfrm>
          <a:prstGeom prst="rect">
            <a:avLst/>
          </a:prstGeom>
        </p:spPr>
        <p:txBody>
          <a:bodyPr lIns="0" tIns="0" bIns="0" anchor="ctr"/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8E8E95"/>
                </a:solidFill>
                <a:latin typeface="Calibri" pitchFamily="34" charset="0"/>
              </a:rPr>
              <a:t>‹#› </a:t>
            </a:r>
            <a:r>
              <a:rPr lang="ru-RU" sz="900" dirty="0">
                <a:solidFill>
                  <a:srgbClr val="8E8E95"/>
                </a:solidFill>
                <a:latin typeface="Calibri" pitchFamily="34" charset="0"/>
              </a:rPr>
              <a:t>– Конфиденциально. Для внутреннего использования – 5 мая 2011 года</a:t>
            </a:r>
            <a:endParaRPr lang="en-US" sz="900" dirty="0">
              <a:solidFill>
                <a:srgbClr val="8E8E95"/>
              </a:solidFill>
              <a:latin typeface="Calibri" pitchFamily="34" charset="0"/>
            </a:endParaRPr>
          </a:p>
        </p:txBody>
      </p:sp>
      <p:pic>
        <p:nvPicPr>
          <p:cNvPr id="1027" name="Picture 3" descr="SybaseSAP_FINAL_logo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6327775"/>
            <a:ext cx="928688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0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685800" algn="l" rtl="0" eaLnBrk="0" fontAlgn="base" hangingPunct="0">
        <a:spcBef>
          <a:spcPct val="20000"/>
        </a:spcBef>
        <a:spcAft>
          <a:spcPct val="0"/>
        </a:spcAft>
        <a:defRPr lang="en-US" sz="1200" kern="1200" dirty="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1028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200" kern="1200" dirty="0">
          <a:solidFill>
            <a:srgbClr val="898989"/>
          </a:solidFill>
          <a:latin typeface="+mn-lt"/>
          <a:ea typeface="+mn-ea"/>
          <a:cs typeface="+mn-cs"/>
        </a:defRPr>
      </a:lvl2pPr>
      <a:lvl3pPr marL="1143000" indent="-1371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1200" kern="1200" dirty="0">
          <a:solidFill>
            <a:srgbClr val="898989"/>
          </a:solidFill>
          <a:latin typeface="+mn-lt"/>
          <a:ea typeface="+mn-ea"/>
          <a:cs typeface="+mn-cs"/>
        </a:defRPr>
      </a:lvl3pPr>
      <a:lvl4pPr marL="1600200" indent="-1828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1200" kern="1200" dirty="0">
          <a:solidFill>
            <a:srgbClr val="898989"/>
          </a:solidFill>
          <a:latin typeface="+mn-lt"/>
          <a:ea typeface="+mn-ea"/>
          <a:cs typeface="+mn-cs"/>
        </a:defRPr>
      </a:lvl4pPr>
      <a:lvl5pPr marL="2057400" indent="-22860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US" sz="1200" kern="1200" dirty="0">
          <a:solidFill>
            <a:srgbClr val="89898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jpe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tiff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tiff"/><Relationship Id="rId22" Type="http://schemas.openxmlformats.org/officeDocument/2006/relationships/image" Target="../media/image43.png"/><Relationship Id="rId27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nge-business.com/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438400" y="2212975"/>
            <a:ext cx="6327775" cy="1674813"/>
          </a:xfrm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z="3200" cap="none" dirty="0" smtClean="0"/>
              <a:t>УПРАВЛЕНИЕ МОБИЛЬНЫМИ РЕШЕНИЯМИ</a:t>
            </a:r>
            <a:br>
              <a:rPr sz="3200" cap="none" dirty="0" smtClean="0"/>
            </a:br>
            <a:r>
              <a:rPr sz="3200" cap="none" dirty="0" smtClean="0"/>
              <a:t/>
            </a:r>
            <a:br>
              <a:rPr sz="3200" cap="none" dirty="0" smtClean="0"/>
            </a:br>
            <a:r>
              <a:rPr sz="3200" cap="none" dirty="0" smtClean="0"/>
              <a:t>БИЗНЕС-ВОЗМОЖНОСТ</a:t>
            </a:r>
            <a:r>
              <a:rPr lang="ru-RU" sz="3200" cap="none" dirty="0" smtClean="0"/>
              <a:t>И</a:t>
            </a:r>
            <a:r>
              <a:rPr sz="3200" cap="none" dirty="0" smtClean="0"/>
              <a:t> </a:t>
            </a:r>
            <a:br>
              <a:rPr sz="3200" cap="none" dirty="0" smtClean="0"/>
            </a:br>
            <a:r>
              <a:rPr sz="3200" cap="none" dirty="0" smtClean="0"/>
              <a:t>ДЛЯ ОПЕРАТОРОВ</a:t>
            </a:r>
            <a:r>
              <a:rPr lang="ru-RU" sz="3200" cap="none" dirty="0" smtClean="0"/>
              <a:t> СОТОВОЙ СВЯЗИ</a:t>
            </a:r>
            <a:endParaRPr sz="3200" cap="none" dirty="0" smtClean="0"/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2278063" y="4516438"/>
            <a:ext cx="57086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en-US" sz="1600" b="0" dirty="0">
              <a:latin typeface="Calibri" pitchFamily="34" charset="0"/>
            </a:endParaRPr>
          </a:p>
          <a:p>
            <a:pPr eaLnBrk="1" hangingPunct="1"/>
            <a:r>
              <a:rPr lang="en-US" sz="1800" dirty="0">
                <a:latin typeface="Calibri" pitchFamily="34" charset="0"/>
              </a:rPr>
              <a:t>Фридхельм Шнитткер (Friedhelm Schnittker)</a:t>
            </a:r>
            <a:endParaRPr lang="en-US" sz="1800" b="0" dirty="0">
              <a:latin typeface="Calibri" pitchFamily="34" charset="0"/>
            </a:endParaRPr>
          </a:p>
          <a:p>
            <a:pPr marL="855663" indent="-1588" eaLnBrk="1" hangingPunct="1"/>
            <a:r>
              <a:rPr lang="ru-RU" sz="1600" b="0" dirty="0" smtClean="0">
                <a:latin typeface="Calibri" pitchFamily="34" charset="0"/>
              </a:rPr>
              <a:t>Директор </a:t>
            </a:r>
            <a:r>
              <a:rPr lang="ru-RU" sz="1600" b="0" dirty="0">
                <a:latin typeface="Calibri" pitchFamily="34" charset="0"/>
              </a:rPr>
              <a:t>по продажам услуг управления мобильными решениями в регионе </a:t>
            </a:r>
            <a:r>
              <a:rPr lang="ru-RU" sz="1600" b="0" dirty="0" smtClean="0">
                <a:latin typeface="Calibri" pitchFamily="34" charset="0"/>
              </a:rPr>
              <a:t>EMEA</a:t>
            </a:r>
          </a:p>
          <a:p>
            <a:pPr marL="855663" indent="-1588" eaLnBrk="1" hangingPunct="1"/>
            <a:r>
              <a:rPr lang="en-US" sz="1600" b="0" dirty="0" smtClean="0">
                <a:latin typeface="Calibri" pitchFamily="34" charset="0"/>
              </a:rPr>
              <a:t>Friedhelm.Schnittker@sybase.com</a:t>
            </a:r>
            <a:endParaRPr lang="en-US" sz="1600" b="0" dirty="0">
              <a:latin typeface="Calibri" pitchFamily="34" charset="0"/>
            </a:endParaRPr>
          </a:p>
          <a:p>
            <a:pPr eaLnBrk="1" hangingPunct="1"/>
            <a:r>
              <a:rPr lang="en-US" sz="1600" b="0" dirty="0">
                <a:latin typeface="Calibri" pitchFamily="34" charset="0"/>
              </a:rPr>
              <a:t> 	</a:t>
            </a:r>
          </a:p>
          <a:p>
            <a:pPr eaLnBrk="1" hangingPunct="1"/>
            <a:endParaRPr lang="en-US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763" y="49213"/>
            <a:ext cx="8275637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КЛЮЧЕВЫЕ ПРЕИМУЩЕСТВА</a:t>
            </a:r>
          </a:p>
        </p:txBody>
      </p:sp>
      <p:graphicFrame>
        <p:nvGraphicFramePr>
          <p:cNvPr id="26657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84603"/>
              </p:ext>
            </p:extLst>
          </p:nvPr>
        </p:nvGraphicFramePr>
        <p:xfrm>
          <a:off x="538163" y="3683000"/>
          <a:ext cx="7858125" cy="2004060"/>
        </p:xfrm>
        <a:graphic>
          <a:graphicData uri="http://schemas.openxmlformats.org/drawingml/2006/table">
            <a:tbl>
              <a:tblPr/>
              <a:tblGrid>
                <a:gridCol w="3049099"/>
                <a:gridCol w="2098430"/>
                <a:gridCol w="2710596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КОНЕЧНЫЙ ПОЛЬЗОВАТЕЛЬ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ПРЕДПРИЯТИЕ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ПАРТНЕР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FD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СОБСТВЕННОЕ УСТРОЙСТВО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ПОДКОНТРОЛЬНОСТЬ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СИНХРОНИЗАЦИЯ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СВОБОДА ВЫБОРА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БЕЗОПАСНОСТЬ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СРЕДНЕМЕСЯЧНЫЙ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ДОХОД 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АБОНЕНТА (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ARPU)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СОВМЕЩЕНИЕ «ЛИЧНОЕ-РАБОЧЕЕ»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ЭФФЕКТИВНОСТЬ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МАРКЕТИНГ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F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УДОВЛЕТВОРЕННОСТЬ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ПРОИЗВОДИТЕЛЬНОСТЬ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РАСШИРЕНИЕ ВОЗМОЖНОСТЕЙ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8"/>
                    </a:solidFill>
                  </a:tcPr>
                </a:tc>
              </a:tr>
            </a:tbl>
          </a:graphicData>
        </a:graphic>
      </p:graphicFrame>
      <p:pic>
        <p:nvPicPr>
          <p:cNvPr id="2665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758950"/>
            <a:ext cx="15128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901825"/>
            <a:ext cx="22320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7" descr="mobidm_icon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758950"/>
            <a:ext cx="238601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990600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ВЫГОДЫ ДЛЯ ТЕЛЕКОММУНИКАЦИОННЫХ ОПЕРАТОРОВ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3288" y="1409700"/>
            <a:ext cx="5530850" cy="469423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Д</a:t>
            </a:r>
            <a:r>
              <a:rPr lang="ru-RU" sz="1600" dirty="0" smtClean="0">
                <a:solidFill>
                  <a:srgbClr val="000000"/>
                </a:solidFill>
              </a:rPr>
              <a:t>ополнительные </a:t>
            </a:r>
            <a:r>
              <a:rPr lang="ru-RU" sz="1600" dirty="0">
                <a:solidFill>
                  <a:srgbClr val="000000"/>
                </a:solidFill>
              </a:rPr>
              <a:t>услуги и ценность для </a:t>
            </a:r>
            <a:r>
              <a:rPr lang="ru-RU" sz="1600" dirty="0" smtClean="0">
                <a:solidFill>
                  <a:srgbClr val="000000"/>
                </a:solidFill>
              </a:rPr>
              <a:t>клиентов </a:t>
            </a:r>
            <a:endParaRPr lang="ru-RU" sz="1600" dirty="0">
              <a:solidFill>
                <a:srgbClr val="000000"/>
              </a:solidFill>
            </a:endParaRPr>
          </a:p>
          <a:p>
            <a:pPr marL="234950" indent="-234950"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</a:endParaRP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Л</a:t>
            </a:r>
            <a:r>
              <a:rPr lang="ru-RU" sz="1600" dirty="0" smtClean="0">
                <a:solidFill>
                  <a:srgbClr val="000000"/>
                </a:solidFill>
              </a:rPr>
              <a:t>ояльность </a:t>
            </a:r>
            <a:r>
              <a:rPr lang="ru-RU" sz="1600" dirty="0">
                <a:solidFill>
                  <a:srgbClr val="000000"/>
                </a:solidFill>
              </a:rPr>
              <a:t>клиентов</a:t>
            </a: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</a:endParaRP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Отличие </a:t>
            </a:r>
            <a:r>
              <a:rPr lang="ru-RU" sz="1600" dirty="0">
                <a:solidFill>
                  <a:srgbClr val="000000"/>
                </a:solidFill>
              </a:rPr>
              <a:t>от конкурентов</a:t>
            </a: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</a:endParaRP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Долгосрочный </a:t>
            </a:r>
            <a:r>
              <a:rPr lang="ru-RU" sz="1600" dirty="0">
                <a:solidFill>
                  <a:srgbClr val="000000"/>
                </a:solidFill>
              </a:rPr>
              <a:t>предсказуемый поэтапный рост доходов</a:t>
            </a: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</a:endParaRP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Самые последние технологии </a:t>
            </a:r>
            <a:endParaRPr lang="ru-RU" sz="1600" dirty="0">
              <a:solidFill>
                <a:srgbClr val="000000"/>
              </a:solidFill>
            </a:endParaRP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</a:endParaRP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Б</a:t>
            </a:r>
            <a:r>
              <a:rPr lang="ru-RU" sz="1600" dirty="0" smtClean="0">
                <a:solidFill>
                  <a:srgbClr val="000000"/>
                </a:solidFill>
              </a:rPr>
              <a:t>ыстрое </a:t>
            </a:r>
            <a:r>
              <a:rPr lang="ru-RU" sz="1600" dirty="0">
                <a:solidFill>
                  <a:srgbClr val="000000"/>
                </a:solidFill>
              </a:rPr>
              <a:t>развертывание, </a:t>
            </a:r>
            <a:r>
              <a:rPr lang="ru-RU" sz="1600" dirty="0" smtClean="0">
                <a:solidFill>
                  <a:srgbClr val="000000"/>
                </a:solidFill>
              </a:rPr>
              <a:t>минимальный </a:t>
            </a:r>
            <a:r>
              <a:rPr lang="ru-RU" sz="1600" dirty="0">
                <a:solidFill>
                  <a:srgbClr val="000000"/>
                </a:solidFill>
              </a:rPr>
              <a:t>риск </a:t>
            </a:r>
            <a:r>
              <a:rPr lang="en-US" sz="1600" dirty="0" smtClean="0">
                <a:solidFill>
                  <a:srgbClr val="000000"/>
                </a:solidFill>
              </a:rPr>
              <a:t/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и </a:t>
            </a:r>
            <a:r>
              <a:rPr lang="ru-RU" sz="1600" dirty="0">
                <a:solidFill>
                  <a:srgbClr val="000000"/>
                </a:solidFill>
              </a:rPr>
              <a:t>авансовые затраты</a:t>
            </a: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</a:endParaRP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</a:rPr>
              <a:t>Создание </a:t>
            </a:r>
            <a:r>
              <a:rPr lang="ru-RU" sz="1600" dirty="0">
                <a:solidFill>
                  <a:srgbClr val="000000"/>
                </a:solidFill>
              </a:rPr>
              <a:t>новых рынков</a:t>
            </a: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</a:endParaRP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П</a:t>
            </a:r>
            <a:r>
              <a:rPr lang="ru-RU" sz="1600" dirty="0" smtClean="0">
                <a:solidFill>
                  <a:srgbClr val="000000"/>
                </a:solidFill>
              </a:rPr>
              <a:t>ривязка </a:t>
            </a:r>
            <a:r>
              <a:rPr lang="ru-RU" sz="1600" dirty="0">
                <a:solidFill>
                  <a:srgbClr val="000000"/>
                </a:solidFill>
              </a:rPr>
              <a:t>к поставщику</a:t>
            </a:r>
          </a:p>
          <a:p>
            <a:pPr marL="234950" indent="-23495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ru-RU" sz="1600" dirty="0">
              <a:solidFill>
                <a:srgbClr val="000000"/>
              </a:solidFill>
            </a:endParaRPr>
          </a:p>
        </p:txBody>
      </p:sp>
      <p:graphicFrame>
        <p:nvGraphicFramePr>
          <p:cNvPr id="27652" name="Chart 5"/>
          <p:cNvGraphicFramePr>
            <a:graphicFrameLocks/>
          </p:cNvGraphicFramePr>
          <p:nvPr/>
        </p:nvGraphicFramePr>
        <p:xfrm>
          <a:off x="6450013" y="3025775"/>
          <a:ext cx="24765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r:id="rId5" imgW="2475191" imgH="2420322" progId="Excel.Sheet.8">
                  <p:embed/>
                </p:oleObj>
              </mc:Choice>
              <mc:Fallback>
                <p:oleObj r:id="rId5" imgW="2475191" imgH="2420322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3025775"/>
                        <a:ext cx="2476500" cy="2419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Up Arrow 6"/>
          <p:cNvSpPr/>
          <p:nvPr/>
        </p:nvSpPr>
        <p:spPr>
          <a:xfrm>
            <a:off x="7281863" y="1652588"/>
            <a:ext cx="903287" cy="1365250"/>
          </a:xfrm>
          <a:prstGeom prst="up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7213599" y="5221288"/>
            <a:ext cx="142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2000" dirty="0"/>
              <a:t>Доход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 bwMode="auto">
          <a:xfrm>
            <a:off x="512763" y="49213"/>
            <a:ext cx="8275637" cy="892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ОПЫТ ВЕДЕНИЯ БИЗНЕСА (Оператор А)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60975" y="973138"/>
            <a:ext cx="3662363" cy="7350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C1C1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62688" y="1025525"/>
            <a:ext cx="1536700" cy="2413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Перевод процессов </a:t>
            </a:r>
            <a:r>
              <a:rPr lang="en-US" sz="800" dirty="0" smtClean="0">
                <a:solidFill>
                  <a:schemeClr val="bg2"/>
                </a:solidFill>
              </a:rPr>
              <a:t/>
            </a:r>
            <a:br>
              <a:rPr lang="en-US" sz="800" dirty="0" smtClean="0">
                <a:solidFill>
                  <a:schemeClr val="bg2"/>
                </a:solidFill>
              </a:rPr>
            </a:br>
            <a:r>
              <a:rPr lang="ru-RU" sz="800" dirty="0" smtClean="0">
                <a:solidFill>
                  <a:schemeClr val="bg2"/>
                </a:solidFill>
              </a:rPr>
              <a:t>на </a:t>
            </a:r>
            <a:r>
              <a:rPr lang="ru-RU" sz="800" dirty="0">
                <a:solidFill>
                  <a:schemeClr val="bg2"/>
                </a:solidFill>
              </a:rPr>
              <a:t>мобильную основу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7988" y="1338263"/>
            <a:ext cx="1011237" cy="31432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Инвентаризация и каталог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26238" y="1347788"/>
            <a:ext cx="809625" cy="31591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Безопасность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710488" y="1355725"/>
            <a:ext cx="1036637" cy="30797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Управление </a:t>
            </a:r>
            <a:br>
              <a:rPr lang="ru-RU" sz="800" dirty="0">
                <a:solidFill>
                  <a:schemeClr val="bg2"/>
                </a:solidFill>
              </a:rPr>
            </a:br>
            <a:r>
              <a:rPr lang="ru-RU" sz="800" dirty="0">
                <a:solidFill>
                  <a:schemeClr val="bg2"/>
                </a:solidFill>
              </a:rPr>
              <a:t>приложениями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314700" y="1154113"/>
            <a:ext cx="1500188" cy="4318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800" dirty="0">
                <a:solidFill>
                  <a:schemeClr val="bg2"/>
                </a:solidFill>
              </a:rPr>
              <a:t>Управление мобильными устройствами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4943475" y="1217613"/>
            <a:ext cx="134938" cy="33655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28682" name="TextBox 35"/>
          <p:cNvSpPr txBox="1">
            <a:spLocks noChangeArrowheads="1"/>
          </p:cNvSpPr>
          <p:nvPr/>
        </p:nvSpPr>
        <p:spPr bwMode="auto">
          <a:xfrm>
            <a:off x="5799138" y="1787525"/>
            <a:ext cx="2943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700" dirty="0">
                <a:solidFill>
                  <a:srgbClr val="FF0000"/>
                </a:solidFill>
              </a:rPr>
              <a:t>Управление самообслуживанием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506413" y="2622550"/>
            <a:ext cx="8042275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2000" dirty="0"/>
              <a:t>Рост на рынке SMB (малый и средний бизнес):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dirty="0"/>
              <a:t> 	Январь 2009 </a:t>
            </a:r>
            <a:r>
              <a:rPr lang="ru-RU" sz="2000" dirty="0" smtClean="0"/>
              <a:t>г. – </a:t>
            </a:r>
            <a:r>
              <a:rPr lang="ru-RU" sz="2000" dirty="0"/>
              <a:t>100 пользователей</a:t>
            </a:r>
          </a:p>
          <a:p>
            <a:pPr eaLnBrk="1" hangingPunct="1">
              <a:spcBef>
                <a:spcPts val="600"/>
              </a:spcBef>
            </a:pPr>
            <a:r>
              <a:rPr lang="ru-RU" sz="2000" dirty="0"/>
              <a:t>	Январь 2011 </a:t>
            </a:r>
            <a:r>
              <a:rPr lang="ru-RU" sz="2000" dirty="0" smtClean="0"/>
              <a:t>г. – </a:t>
            </a:r>
            <a:r>
              <a:rPr lang="ru-RU" sz="2000" dirty="0"/>
              <a:t>25 000 пользователей</a:t>
            </a:r>
          </a:p>
          <a:p>
            <a:pPr eaLnBrk="1" hangingPunct="1">
              <a:spcBef>
                <a:spcPts val="600"/>
              </a:spcBef>
            </a:pPr>
            <a:endParaRPr lang="ru-RU" sz="2000" dirty="0" smtClean="0"/>
          </a:p>
          <a:p>
            <a:pPr eaLnBrk="1" hangingPunct="1">
              <a:spcBef>
                <a:spcPts val="600"/>
              </a:spcBef>
            </a:pPr>
            <a:r>
              <a:rPr lang="ru-RU" sz="2000" dirty="0" smtClean="0"/>
              <a:t>Ценность </a:t>
            </a:r>
            <a:r>
              <a:rPr lang="ru-RU" sz="2000" dirty="0"/>
              <a:t>для оператора:</a:t>
            </a:r>
          </a:p>
          <a:p>
            <a:pPr marL="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"/>
            </a:pPr>
            <a:r>
              <a:rPr lang="ru-RU" sz="2000" dirty="0"/>
              <a:t>Удержание клиентов</a:t>
            </a:r>
          </a:p>
          <a:p>
            <a:pPr marL="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"/>
            </a:pPr>
            <a:r>
              <a:rPr lang="ru-RU" sz="2000" dirty="0"/>
              <a:t>Меньше затрат на повторное привлечение клиентов</a:t>
            </a:r>
          </a:p>
          <a:p>
            <a:pPr marL="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"/>
            </a:pPr>
            <a:r>
              <a:rPr lang="ru-RU" sz="2000" dirty="0"/>
              <a:t>Лучшее конкурентное предложение – рост числа новых клиентов и </a:t>
            </a:r>
            <a:r>
              <a:rPr lang="ru-RU" sz="2000" dirty="0" smtClean="0"/>
              <a:t>линий </a:t>
            </a:r>
            <a:r>
              <a:rPr lang="ru-RU" sz="2000" dirty="0"/>
              <a:t>связи</a:t>
            </a:r>
          </a:p>
          <a:p>
            <a:pPr eaLnBrk="1" hangingPunct="1">
              <a:spcBef>
                <a:spcPts val="600"/>
              </a:spcBef>
            </a:pPr>
            <a:endParaRPr lang="ru-RU" sz="2000" dirty="0"/>
          </a:p>
          <a:p>
            <a:pPr eaLnBrk="1" hangingPunct="1">
              <a:spcBef>
                <a:spcPts val="600"/>
              </a:spcBef>
            </a:pP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763" y="49213"/>
            <a:ext cx="8275637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ОПЫТ ВЕДЕНИЯ БИЗНЕСА (Оператор В)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61088" y="968375"/>
            <a:ext cx="2786062" cy="4587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rgbClr val="1C1C1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27764" y="1045029"/>
            <a:ext cx="921181" cy="287296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Центр управления услугами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242950" y="1043751"/>
            <a:ext cx="565150" cy="28416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Портал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97091" y="1052513"/>
            <a:ext cx="965801" cy="2746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Управление </a:t>
            </a:r>
            <a:br>
              <a:rPr lang="ru-RU" sz="600" dirty="0">
                <a:solidFill>
                  <a:schemeClr val="bg2"/>
                </a:solidFill>
              </a:rPr>
            </a:br>
            <a:r>
              <a:rPr lang="ru-RU" sz="600" dirty="0">
                <a:solidFill>
                  <a:schemeClr val="bg2"/>
                </a:solidFill>
              </a:rPr>
              <a:t>учетными записями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00763" y="1463675"/>
            <a:ext cx="2868612" cy="6794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rgbClr val="1C1C1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5788" y="1516063"/>
            <a:ext cx="1074737" cy="2413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Перевод процессов </a:t>
            </a:r>
            <a:r>
              <a:rPr lang="ru-RU" sz="600" dirty="0" smtClean="0">
                <a:solidFill>
                  <a:schemeClr val="bg2"/>
                </a:solidFill>
              </a:rPr>
              <a:t/>
            </a:r>
            <a:br>
              <a:rPr lang="ru-RU" sz="600" dirty="0" smtClean="0">
                <a:solidFill>
                  <a:schemeClr val="bg2"/>
                </a:solidFill>
              </a:rPr>
            </a:br>
            <a:r>
              <a:rPr lang="ru-RU" sz="600" dirty="0" smtClean="0">
                <a:solidFill>
                  <a:schemeClr val="bg2"/>
                </a:solidFill>
              </a:rPr>
              <a:t>на </a:t>
            </a:r>
            <a:r>
              <a:rPr lang="ru-RU" sz="600" dirty="0">
                <a:solidFill>
                  <a:schemeClr val="bg2"/>
                </a:solidFill>
              </a:rPr>
              <a:t>мобильную основу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04858" y="1795464"/>
            <a:ext cx="770618" cy="29459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Инвентаризация и каталог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37388" y="1804988"/>
            <a:ext cx="731837" cy="29100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Безопасность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823200" y="1801814"/>
            <a:ext cx="793750" cy="29418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Управление </a:t>
            </a:r>
            <a:br>
              <a:rPr lang="ru-RU" sz="600" dirty="0">
                <a:solidFill>
                  <a:schemeClr val="bg2"/>
                </a:solidFill>
              </a:rPr>
            </a:br>
            <a:r>
              <a:rPr lang="ru-RU" sz="600" dirty="0">
                <a:solidFill>
                  <a:schemeClr val="bg2"/>
                </a:solidFill>
              </a:rPr>
              <a:t>приложениями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22988" y="2185988"/>
            <a:ext cx="2868612" cy="4302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rgbClr val="1C1C1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22671" y="2268186"/>
            <a:ext cx="789708" cy="27981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Фактурирование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059881" y="2262250"/>
            <a:ext cx="1175657" cy="28500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Централизованное управление</a:t>
            </a:r>
            <a:br>
              <a:rPr lang="ru-RU" sz="600" dirty="0">
                <a:solidFill>
                  <a:schemeClr val="bg2"/>
                </a:solidFill>
              </a:rPr>
            </a:br>
            <a:r>
              <a:rPr lang="ru-RU" sz="600" dirty="0">
                <a:solidFill>
                  <a:schemeClr val="bg2"/>
                </a:solidFill>
              </a:rPr>
              <a:t>затратами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83039" y="2262249"/>
            <a:ext cx="640590" cy="27907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Консультант </a:t>
            </a:r>
            <a:r>
              <a:rPr lang="ru-RU" sz="600" dirty="0" smtClean="0">
                <a:solidFill>
                  <a:schemeClr val="bg2"/>
                </a:solidFill>
              </a:rPr>
              <a:t/>
            </a:r>
            <a:br>
              <a:rPr lang="ru-RU" sz="600" dirty="0" smtClean="0">
                <a:solidFill>
                  <a:schemeClr val="bg2"/>
                </a:solidFill>
              </a:rPr>
            </a:br>
            <a:r>
              <a:rPr lang="ru-RU" sz="600" dirty="0" smtClean="0">
                <a:solidFill>
                  <a:schemeClr val="bg2"/>
                </a:solidFill>
              </a:rPr>
              <a:t>по </a:t>
            </a:r>
            <a:r>
              <a:rPr lang="ru-RU" sz="600" dirty="0">
                <a:solidFill>
                  <a:schemeClr val="bg2"/>
                </a:solidFill>
              </a:rPr>
              <a:t>затратам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05525" y="2665413"/>
            <a:ext cx="2897188" cy="6016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rgbClr val="1C1C1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29883" y="2737261"/>
            <a:ext cx="946150" cy="19000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Каталог клиентов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516204" y="2968686"/>
            <a:ext cx="1023937" cy="25241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Уведомления </a:t>
            </a:r>
            <a:r>
              <a:rPr lang="ru-RU" sz="600" dirty="0" smtClean="0">
                <a:solidFill>
                  <a:schemeClr val="bg2"/>
                </a:solidFill>
              </a:rPr>
              <a:t/>
            </a:r>
            <a:br>
              <a:rPr lang="ru-RU" sz="600" dirty="0" smtClean="0">
                <a:solidFill>
                  <a:schemeClr val="bg2"/>
                </a:solidFill>
              </a:rPr>
            </a:br>
            <a:r>
              <a:rPr lang="ru-RU" sz="600" dirty="0" smtClean="0">
                <a:solidFill>
                  <a:schemeClr val="bg2"/>
                </a:solidFill>
              </a:rPr>
              <a:t>о </a:t>
            </a:r>
            <a:r>
              <a:rPr lang="ru-RU" sz="600" dirty="0">
                <a:solidFill>
                  <a:schemeClr val="bg2"/>
                </a:solidFill>
              </a:rPr>
              <a:t>неисправностях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980215" y="2737263"/>
            <a:ext cx="878774" cy="17813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Составление отчета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35832" y="2976623"/>
            <a:ext cx="1110590" cy="23336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Репозиторий информации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59056" y="2737263"/>
            <a:ext cx="636587" cy="19000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Заказ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743450" y="1008063"/>
            <a:ext cx="1065213" cy="3413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Глобальное </a:t>
            </a:r>
            <a:r>
              <a:rPr lang="ru-RU" sz="600" dirty="0" smtClean="0">
                <a:solidFill>
                  <a:schemeClr val="bg2"/>
                </a:solidFill>
              </a:rPr>
              <a:t>управление </a:t>
            </a:r>
            <a:r>
              <a:rPr lang="ru-RU" sz="600" dirty="0">
                <a:solidFill>
                  <a:schemeClr val="bg2"/>
                </a:solidFill>
              </a:rPr>
              <a:t>взаимоотношениями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714875" y="1633538"/>
            <a:ext cx="1103313" cy="3444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Управление мобильными устройствами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746625" y="2209800"/>
            <a:ext cx="1050925" cy="3730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Управление затратами на услуги связи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749800" y="2744788"/>
            <a:ext cx="1058863" cy="4333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" dirty="0">
                <a:solidFill>
                  <a:schemeClr val="bg2"/>
                </a:solidFill>
              </a:rPr>
              <a:t>Управление поддержкой бизнеса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880100" y="1054100"/>
            <a:ext cx="158750" cy="273050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rgbClr val="1C1C1C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872163" y="1641475"/>
            <a:ext cx="177800" cy="314325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rgbClr val="1C1C1C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853113" y="2254250"/>
            <a:ext cx="196850" cy="306388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rgbClr val="1C1C1C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5872163" y="2806700"/>
            <a:ext cx="177800" cy="338138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800" dirty="0">
              <a:solidFill>
                <a:srgbClr val="1C1C1C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78325" y="1376363"/>
            <a:ext cx="4765675" cy="800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29727" name="TextBox 35"/>
          <p:cNvSpPr txBox="1">
            <a:spLocks noChangeArrowheads="1"/>
          </p:cNvSpPr>
          <p:nvPr/>
        </p:nvSpPr>
        <p:spPr bwMode="auto">
          <a:xfrm>
            <a:off x="452438" y="1322388"/>
            <a:ext cx="4175502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2000" dirty="0" smtClean="0"/>
              <a:t>Пятилетний </a:t>
            </a:r>
            <a:r>
              <a:rPr lang="ru-RU" sz="2000" dirty="0"/>
              <a:t>контракт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более </a:t>
            </a:r>
            <a:r>
              <a:rPr lang="ru-RU" sz="2000" dirty="0"/>
              <a:t>чем 50 тыс.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мобильных соединений 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всему миру</a:t>
            </a:r>
          </a:p>
          <a:p>
            <a:pPr eaLnBrk="1" hangingPunct="1">
              <a:spcBef>
                <a:spcPts val="600"/>
              </a:spcBef>
            </a:pPr>
            <a:endParaRPr lang="ru-RU" sz="2000" dirty="0"/>
          </a:p>
          <a:p>
            <a:pPr eaLnBrk="1" hangingPunct="1">
              <a:spcBef>
                <a:spcPts val="600"/>
              </a:spcBef>
            </a:pPr>
            <a:r>
              <a:rPr lang="ru-RU" sz="2000" dirty="0"/>
              <a:t>Общая стоимость $ 500 000 </a:t>
            </a:r>
            <a:r>
              <a:rPr lang="ru-RU" sz="2000" dirty="0" smtClean="0"/>
              <a:t>000</a:t>
            </a:r>
            <a:endParaRPr lang="ru-RU" sz="2000" dirty="0"/>
          </a:p>
        </p:txBody>
      </p:sp>
      <p:sp>
        <p:nvSpPr>
          <p:cNvPr id="29728" name="TextBox 36"/>
          <p:cNvSpPr txBox="1">
            <a:spLocks noChangeArrowheads="1"/>
          </p:cNvSpPr>
          <p:nvPr/>
        </p:nvSpPr>
        <p:spPr bwMode="auto">
          <a:xfrm>
            <a:off x="539750" y="4065588"/>
            <a:ext cx="74914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ru-RU" sz="2000" dirty="0"/>
          </a:p>
          <a:p>
            <a:pPr marL="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ru-RU" sz="2000" dirty="0"/>
              <a:t>Управление устройствами с целью их контроля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учета затрат </a:t>
            </a:r>
            <a:r>
              <a:rPr lang="ru-RU" sz="2000" dirty="0"/>
              <a:t>на связь </a:t>
            </a:r>
          </a:p>
          <a:p>
            <a:pPr marL="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ru-RU" sz="2000" dirty="0"/>
              <a:t>Отключение в случае утери/кражи</a:t>
            </a:r>
          </a:p>
          <a:p>
            <a:pPr marL="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ru-RU" sz="2000" dirty="0"/>
              <a:t>Контроль используемых приложений</a:t>
            </a:r>
          </a:p>
          <a:p>
            <a:pPr marL="342900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Wingdings" pitchFamily="2" charset="2"/>
              <a:buChar char="à"/>
            </a:pPr>
            <a:r>
              <a:rPr lang="ru-RU" sz="2000" dirty="0"/>
              <a:t>Контроль затрат на роуминг в соответствии с SLA</a:t>
            </a:r>
          </a:p>
        </p:txBody>
      </p:sp>
      <p:sp>
        <p:nvSpPr>
          <p:cNvPr id="29729" name="TextBox 35"/>
          <p:cNvSpPr txBox="1">
            <a:spLocks noChangeArrowheads="1"/>
          </p:cNvSpPr>
          <p:nvPr/>
        </p:nvSpPr>
        <p:spPr bwMode="auto">
          <a:xfrm>
            <a:off x="5583238" y="3328988"/>
            <a:ext cx="2943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1700" dirty="0">
                <a:solidFill>
                  <a:srgbClr val="FF0000"/>
                </a:solidFill>
              </a:rPr>
              <a:t>Полное управление услугами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49213"/>
            <a:ext cx="8275637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УПРАВЛЕНИЕ МОБИЛЬНЫМИ РЕШЕНИЯМИ ДЛЯ СОТРУДНИКОВ</a:t>
            </a:r>
          </a:p>
        </p:txBody>
      </p:sp>
      <p:pic>
        <p:nvPicPr>
          <p:cNvPr id="30723" name="Picture 3" descr="iStock_00001260488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mpany app sto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1752600"/>
            <a:ext cx="619125" cy="673100"/>
          </a:xfrm>
          <a:prstGeom prst="rect">
            <a:avLst/>
          </a:prstGeo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  <p:grpSp>
        <p:nvGrpSpPr>
          <p:cNvPr id="30725" name="Group 26"/>
          <p:cNvGrpSpPr>
            <a:grpSpLocks/>
          </p:cNvGrpSpPr>
          <p:nvPr/>
        </p:nvGrpSpPr>
        <p:grpSpPr bwMode="auto">
          <a:xfrm>
            <a:off x="1011238" y="1295400"/>
            <a:ext cx="2199898" cy="1070761"/>
            <a:chOff x="1011059" y="1295400"/>
            <a:chExt cx="2200111" cy="1071116"/>
          </a:xfrm>
        </p:grpSpPr>
        <p:pic>
          <p:nvPicPr>
            <p:cNvPr id="13" name="Picture 12" descr="sign up.ai"/>
            <p:cNvPicPr>
              <a:picLocks noChangeAspect="1"/>
            </p:cNvPicPr>
            <p:nvPr/>
          </p:nvPicPr>
          <p:blipFill>
            <a:blip r:embed="rId5" cstate="print"/>
            <a:srcRect l="24000" t="30000" r="28000" b="28000"/>
            <a:stretch>
              <a:fillRect/>
            </a:stretch>
          </p:blipFill>
          <p:spPr>
            <a:xfrm>
              <a:off x="1676285" y="1295400"/>
              <a:ext cx="609659" cy="533577"/>
            </a:xfrm>
            <a:prstGeom prst="rect">
              <a:avLst/>
            </a:prstGeom>
            <a:effectLst>
              <a:outerShdw blurRad="50800" dist="508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30753" name="TextBox 15"/>
            <p:cNvSpPr txBox="1">
              <a:spLocks noChangeArrowheads="1"/>
            </p:cNvSpPr>
            <p:nvPr/>
          </p:nvSpPr>
          <p:spPr bwMode="auto">
            <a:xfrm>
              <a:off x="1011059" y="1830808"/>
              <a:ext cx="2200111" cy="53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sz="1200" dirty="0"/>
                <a:t>Подписка на </a:t>
              </a:r>
              <a:r>
                <a:rPr lang="ru-RU" sz="1200" dirty="0" smtClean="0"/>
                <a:t>услуги </a:t>
              </a:r>
              <a:br>
                <a:rPr lang="ru-RU" sz="1200" dirty="0" smtClean="0"/>
              </a:br>
              <a:r>
                <a:rPr lang="ru-RU" sz="1200" dirty="0" smtClean="0"/>
                <a:t>управления мобильными </a:t>
              </a:r>
              <a:br>
                <a:rPr lang="ru-RU" sz="1200" dirty="0" smtClean="0"/>
              </a:br>
              <a:r>
                <a:rPr lang="ru-RU" sz="1200" dirty="0" smtClean="0"/>
                <a:t>решениями</a:t>
              </a:r>
              <a:endParaRPr lang="ru-RU" sz="1200" dirty="0"/>
            </a:p>
          </p:txBody>
        </p:sp>
      </p:grpSp>
      <p:sp>
        <p:nvSpPr>
          <p:cNvPr id="30726" name="TextBox 17"/>
          <p:cNvSpPr txBox="1">
            <a:spLocks noChangeArrowheads="1"/>
          </p:cNvSpPr>
          <p:nvPr/>
        </p:nvSpPr>
        <p:spPr bwMode="auto">
          <a:xfrm>
            <a:off x="2694599" y="2447192"/>
            <a:ext cx="2154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200" dirty="0"/>
              <a:t>Доступ к корпоративному</a:t>
            </a:r>
            <a:br>
              <a:rPr lang="ru-RU" sz="1200" dirty="0"/>
            </a:br>
            <a:r>
              <a:rPr lang="ru-RU" sz="1200" dirty="0"/>
              <a:t>магазину приложений</a:t>
            </a:r>
          </a:p>
        </p:txBody>
      </p:sp>
      <p:grpSp>
        <p:nvGrpSpPr>
          <p:cNvPr id="30727" name="Group 28"/>
          <p:cNvGrpSpPr>
            <a:grpSpLocks/>
          </p:cNvGrpSpPr>
          <p:nvPr/>
        </p:nvGrpSpPr>
        <p:grpSpPr bwMode="auto">
          <a:xfrm>
            <a:off x="4513383" y="2438400"/>
            <a:ext cx="1297215" cy="1026828"/>
            <a:chOff x="4513447" y="2438400"/>
            <a:chExt cx="1297528" cy="1026828"/>
          </a:xfrm>
        </p:grpSpPr>
        <p:pic>
          <p:nvPicPr>
            <p:cNvPr id="11" name="Picture 10" descr="reset pw.ai"/>
            <p:cNvPicPr>
              <a:picLocks noChangeAspect="1"/>
            </p:cNvPicPr>
            <p:nvPr/>
          </p:nvPicPr>
          <p:blipFill>
            <a:blip r:embed="rId6" cstate="print"/>
            <a:srcRect l="27500" t="24000" r="28000" b="28000"/>
            <a:stretch>
              <a:fillRect/>
            </a:stretch>
          </p:blipFill>
          <p:spPr>
            <a:xfrm>
              <a:off x="4805493" y="2438400"/>
              <a:ext cx="565286" cy="609600"/>
            </a:xfrm>
            <a:prstGeom prst="rect">
              <a:avLst/>
            </a:prstGeom>
            <a:effectLst>
              <a:outerShdw blurRad="50800" dist="508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30751" name="TextBox 18"/>
            <p:cNvSpPr txBox="1">
              <a:spLocks noChangeArrowheads="1"/>
            </p:cNvSpPr>
            <p:nvPr/>
          </p:nvSpPr>
          <p:spPr bwMode="auto">
            <a:xfrm>
              <a:off x="4513447" y="3077430"/>
              <a:ext cx="1297528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sz="1200" dirty="0"/>
                <a:t>Сброс пароля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на </a:t>
              </a:r>
              <a:r>
                <a:rPr lang="ru-RU" sz="1200" dirty="0"/>
                <a:t>устройстве</a:t>
              </a:r>
            </a:p>
          </p:txBody>
        </p:sp>
      </p:grpSp>
      <p:grpSp>
        <p:nvGrpSpPr>
          <p:cNvPr id="30728" name="Group 29"/>
          <p:cNvGrpSpPr>
            <a:grpSpLocks/>
          </p:cNvGrpSpPr>
          <p:nvPr/>
        </p:nvGrpSpPr>
        <p:grpSpPr bwMode="auto">
          <a:xfrm>
            <a:off x="2209800" y="2971801"/>
            <a:ext cx="1854226" cy="1025703"/>
            <a:chOff x="2209800" y="2971800"/>
            <a:chExt cx="1854094" cy="1026005"/>
          </a:xfrm>
        </p:grpSpPr>
        <p:pic>
          <p:nvPicPr>
            <p:cNvPr id="15" name="Picture 14" descr="wipe device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2040" y="2971800"/>
              <a:ext cx="463517" cy="463687"/>
            </a:xfrm>
            <a:prstGeom prst="rect">
              <a:avLst/>
            </a:prstGeom>
            <a:effectLst>
              <a:outerShdw blurRad="50800" dist="508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30749" name="TextBox 21"/>
            <p:cNvSpPr txBox="1">
              <a:spLocks noChangeArrowheads="1"/>
            </p:cNvSpPr>
            <p:nvPr/>
          </p:nvSpPr>
          <p:spPr bwMode="auto">
            <a:xfrm>
              <a:off x="2209800" y="3462116"/>
              <a:ext cx="1854094" cy="535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sz="1200" dirty="0"/>
                <a:t>Уничтожение данных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в </a:t>
              </a:r>
              <a:r>
                <a:rPr lang="ru-RU" sz="1200" dirty="0"/>
                <a:t>устройстве </a:t>
              </a:r>
              <a:br>
                <a:rPr lang="ru-RU" sz="1200" dirty="0"/>
              </a:br>
              <a:r>
                <a:rPr lang="ru-RU" sz="1200" dirty="0"/>
                <a:t>в случае утери/кражи</a:t>
              </a:r>
            </a:p>
          </p:txBody>
        </p:sp>
      </p:grpSp>
      <p:grpSp>
        <p:nvGrpSpPr>
          <p:cNvPr id="30729" name="Group 31"/>
          <p:cNvGrpSpPr>
            <a:grpSpLocks/>
          </p:cNvGrpSpPr>
          <p:nvPr/>
        </p:nvGrpSpPr>
        <p:grpSpPr bwMode="auto">
          <a:xfrm>
            <a:off x="1182563" y="4114806"/>
            <a:ext cx="2869825" cy="1065019"/>
            <a:chOff x="1182656" y="4114800"/>
            <a:chExt cx="2870500" cy="1065326"/>
          </a:xfrm>
        </p:grpSpPr>
        <p:pic>
          <p:nvPicPr>
            <p:cNvPr id="14" name="Picture 13" descr="view inventory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7691" y="4114800"/>
              <a:ext cx="603392" cy="533554"/>
            </a:xfrm>
            <a:prstGeom prst="rect">
              <a:avLst/>
            </a:prstGeom>
            <a:effectLst>
              <a:outerShdw blurRad="50800" dist="508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30747" name="TextBox 23"/>
            <p:cNvSpPr txBox="1">
              <a:spLocks noChangeArrowheads="1"/>
            </p:cNvSpPr>
            <p:nvPr/>
          </p:nvSpPr>
          <p:spPr bwMode="auto">
            <a:xfrm>
              <a:off x="1182656" y="4644440"/>
              <a:ext cx="2870500" cy="53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8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ru-RU" sz="1200" dirty="0"/>
                <a:t> Обзор всего инвентарного списка </a:t>
              </a:r>
              <a:br>
                <a:rPr lang="ru-RU" sz="1200" dirty="0"/>
              </a:br>
              <a:r>
                <a:rPr lang="ru-RU" sz="1200" dirty="0" smtClean="0"/>
                <a:t>(аппаратное </a:t>
              </a:r>
              <a:r>
                <a:rPr lang="ru-RU" sz="1200" dirty="0"/>
                <a:t>обеспечение, </a:t>
              </a:r>
              <a:r>
                <a:rPr lang="ru-RU" sz="1200" dirty="0" smtClean="0"/>
                <a:t/>
              </a:r>
              <a:br>
                <a:rPr lang="ru-RU" sz="1200" dirty="0" smtClean="0"/>
              </a:br>
              <a:r>
                <a:rPr lang="ru-RU" sz="1200" dirty="0" smtClean="0"/>
                <a:t>память</a:t>
              </a:r>
              <a:r>
                <a:rPr lang="ru-RU" sz="1200" dirty="0"/>
                <a:t>,  установленное ПО) </a:t>
              </a:r>
            </a:p>
          </p:txBody>
        </p:sp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533400" y="1295400"/>
            <a:ext cx="6283771" cy="5001515"/>
            <a:chOff x="533400" y="1295400"/>
            <a:chExt cx="6284977" cy="5000804"/>
          </a:xfrm>
        </p:grpSpPr>
        <p:grpSp>
          <p:nvGrpSpPr>
            <p:cNvPr id="30731" name="Group 27"/>
            <p:cNvGrpSpPr>
              <a:grpSpLocks/>
            </p:cNvGrpSpPr>
            <p:nvPr/>
          </p:nvGrpSpPr>
          <p:grpSpPr bwMode="auto">
            <a:xfrm>
              <a:off x="4741780" y="1295400"/>
              <a:ext cx="1224353" cy="1050149"/>
              <a:chOff x="4741780" y="1295400"/>
              <a:chExt cx="1224353" cy="1050149"/>
            </a:xfrm>
          </p:grpSpPr>
          <p:pic>
            <p:nvPicPr>
              <p:cNvPr id="6" name="Picture 5" descr="backup contacts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953849" y="1295400"/>
                <a:ext cx="600190" cy="487294"/>
              </a:xfrm>
              <a:prstGeom prst="rect">
                <a:avLst/>
              </a:prstGeom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0745" name="TextBox 16"/>
              <p:cNvSpPr txBox="1">
                <a:spLocks noChangeArrowheads="1"/>
              </p:cNvSpPr>
              <p:nvPr/>
            </p:nvSpPr>
            <p:spPr bwMode="auto">
              <a:xfrm>
                <a:off x="4741780" y="1810094"/>
                <a:ext cx="1224353" cy="53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ru-RU" sz="1200" dirty="0">
                    <a:solidFill>
                      <a:srgbClr val="009FDA"/>
                    </a:solidFill>
                  </a:rPr>
                  <a:t>Резервное </a:t>
                </a:r>
                <a:r>
                  <a:rPr lang="ru-RU" sz="1200" dirty="0" smtClean="0">
                    <a:solidFill>
                      <a:srgbClr val="009FDA"/>
                    </a:solidFill>
                  </a:rPr>
                  <a:t/>
                </a:r>
                <a:br>
                  <a:rPr lang="ru-RU" sz="1200" dirty="0" smtClean="0">
                    <a:solidFill>
                      <a:srgbClr val="009FDA"/>
                    </a:solidFill>
                  </a:rPr>
                </a:br>
                <a:r>
                  <a:rPr lang="ru-RU" sz="1200" dirty="0" smtClean="0">
                    <a:solidFill>
                      <a:srgbClr val="009FDA"/>
                    </a:solidFill>
                  </a:rPr>
                  <a:t>копирование </a:t>
                </a:r>
                <a:br>
                  <a:rPr lang="ru-RU" sz="1200" dirty="0" smtClean="0">
                    <a:solidFill>
                      <a:srgbClr val="009FDA"/>
                    </a:solidFill>
                  </a:rPr>
                </a:br>
                <a:r>
                  <a:rPr lang="ru-RU" sz="1200" dirty="0" smtClean="0">
                    <a:solidFill>
                      <a:srgbClr val="009FDA"/>
                    </a:solidFill>
                  </a:rPr>
                  <a:t>контактов</a:t>
                </a:r>
                <a:endParaRPr lang="ru-RU" sz="1200" dirty="0">
                  <a:solidFill>
                    <a:srgbClr val="009FDA"/>
                  </a:solidFill>
                </a:endParaRPr>
              </a:p>
            </p:txBody>
          </p:sp>
        </p:grpSp>
        <p:grpSp>
          <p:nvGrpSpPr>
            <p:cNvPr id="30732" name="Group 32"/>
            <p:cNvGrpSpPr>
              <a:grpSpLocks/>
            </p:cNvGrpSpPr>
            <p:nvPr/>
          </p:nvGrpSpPr>
          <p:grpSpPr bwMode="auto">
            <a:xfrm>
              <a:off x="533400" y="2895373"/>
              <a:ext cx="1780701" cy="1197457"/>
              <a:chOff x="533400" y="2895373"/>
              <a:chExt cx="1780701" cy="1197457"/>
            </a:xfrm>
          </p:grpSpPr>
          <p:pic>
            <p:nvPicPr>
              <p:cNvPr id="10" name="Picture 9" descr="real-time usage.ai"/>
              <p:cNvPicPr>
                <a:picLocks noChangeAspect="1"/>
              </p:cNvPicPr>
              <p:nvPr/>
            </p:nvPicPr>
            <p:blipFill>
              <a:blip r:embed="rId10" cstate="print"/>
              <a:srcRect l="24000" t="22000" r="22000" b="24000"/>
              <a:stretch>
                <a:fillRect/>
              </a:stretch>
            </p:blipFill>
            <p:spPr>
              <a:xfrm>
                <a:off x="874779" y="2895373"/>
                <a:ext cx="685932" cy="685703"/>
              </a:xfrm>
              <a:prstGeom prst="rect">
                <a:avLst/>
              </a:prstGeom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0743" name="TextBox 20"/>
              <p:cNvSpPr txBox="1">
                <a:spLocks noChangeArrowheads="1"/>
              </p:cNvSpPr>
              <p:nvPr/>
            </p:nvSpPr>
            <p:spPr bwMode="auto">
              <a:xfrm>
                <a:off x="533400" y="3557375"/>
                <a:ext cx="1780701" cy="5354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ru-RU" sz="1200" dirty="0">
                    <a:solidFill>
                      <a:srgbClr val="009FDA"/>
                    </a:solidFill>
                  </a:rPr>
                  <a:t>Обзор информации </a:t>
                </a:r>
                <a:r>
                  <a:rPr lang="ru-RU" sz="1200" dirty="0" smtClean="0">
                    <a:solidFill>
                      <a:srgbClr val="009FDA"/>
                    </a:solidFill>
                  </a:rPr>
                  <a:t/>
                </a:r>
                <a:br>
                  <a:rPr lang="ru-RU" sz="1200" dirty="0" smtClean="0">
                    <a:solidFill>
                      <a:srgbClr val="009FDA"/>
                    </a:solidFill>
                  </a:rPr>
                </a:br>
                <a:r>
                  <a:rPr lang="ru-RU" sz="1200" dirty="0" smtClean="0">
                    <a:solidFill>
                      <a:srgbClr val="009FDA"/>
                    </a:solidFill>
                  </a:rPr>
                  <a:t>об использовании </a:t>
                </a:r>
                <a:br>
                  <a:rPr lang="ru-RU" sz="1200" dirty="0" smtClean="0">
                    <a:solidFill>
                      <a:srgbClr val="009FDA"/>
                    </a:solidFill>
                  </a:rPr>
                </a:br>
                <a:r>
                  <a:rPr lang="ru-RU" sz="1200" dirty="0" smtClean="0">
                    <a:solidFill>
                      <a:srgbClr val="009FDA"/>
                    </a:solidFill>
                  </a:rPr>
                  <a:t>в </a:t>
                </a:r>
                <a:r>
                  <a:rPr lang="ru-RU" sz="1200" dirty="0">
                    <a:solidFill>
                      <a:srgbClr val="009FDA"/>
                    </a:solidFill>
                  </a:rPr>
                  <a:t>реальном времени</a:t>
                </a:r>
              </a:p>
            </p:txBody>
          </p:sp>
        </p:grpSp>
        <p:grpSp>
          <p:nvGrpSpPr>
            <p:cNvPr id="30733" name="Group 30"/>
            <p:cNvGrpSpPr>
              <a:grpSpLocks/>
            </p:cNvGrpSpPr>
            <p:nvPr/>
          </p:nvGrpSpPr>
          <p:grpSpPr bwMode="auto">
            <a:xfrm>
              <a:off x="3276599" y="3676312"/>
              <a:ext cx="3541778" cy="864216"/>
              <a:chOff x="3276599" y="3676312"/>
              <a:chExt cx="3541778" cy="864216"/>
            </a:xfrm>
          </p:grpSpPr>
          <p:pic>
            <p:nvPicPr>
              <p:cNvPr id="9" name="Picture 8" descr="notificatio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929715" y="3676312"/>
                <a:ext cx="446173" cy="420628"/>
              </a:xfrm>
              <a:prstGeom prst="rect">
                <a:avLst/>
              </a:prstGeom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0741" name="TextBox 22"/>
              <p:cNvSpPr txBox="1">
                <a:spLocks noChangeArrowheads="1"/>
              </p:cNvSpPr>
              <p:nvPr/>
            </p:nvSpPr>
            <p:spPr bwMode="auto">
              <a:xfrm>
                <a:off x="3276599" y="4152785"/>
                <a:ext cx="3541778" cy="387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ru-RU" sz="1200" dirty="0">
                    <a:solidFill>
                      <a:srgbClr val="009FDA"/>
                    </a:solidFill>
                  </a:rPr>
                  <a:t>Уведомления </a:t>
                </a:r>
                <a:r>
                  <a:rPr lang="ru-RU" sz="1200" dirty="0" smtClean="0">
                    <a:solidFill>
                      <a:srgbClr val="009FDA"/>
                    </a:solidFill>
                  </a:rPr>
                  <a:t>о несанкционированном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ru-RU" sz="1200" dirty="0" smtClean="0">
                    <a:solidFill>
                      <a:srgbClr val="009FDA"/>
                    </a:solidFill>
                  </a:rPr>
                  <a:t>использовании данных электронной почты</a:t>
                </a:r>
                <a:endParaRPr lang="ru-RU" sz="1200" dirty="0">
                  <a:solidFill>
                    <a:srgbClr val="009FDA"/>
                  </a:solidFill>
                </a:endParaRPr>
              </a:p>
            </p:txBody>
          </p:sp>
        </p:grpSp>
        <p:grpSp>
          <p:nvGrpSpPr>
            <p:cNvPr id="30734" name="Group 33"/>
            <p:cNvGrpSpPr>
              <a:grpSpLocks/>
            </p:cNvGrpSpPr>
            <p:nvPr/>
          </p:nvGrpSpPr>
          <p:grpSpPr bwMode="auto">
            <a:xfrm>
              <a:off x="732673" y="5409616"/>
              <a:ext cx="2052622" cy="886588"/>
              <a:chOff x="732673" y="5409616"/>
              <a:chExt cx="2052622" cy="886588"/>
            </a:xfrm>
          </p:grpSpPr>
          <p:pic>
            <p:nvPicPr>
              <p:cNvPr id="8" name="Picture 7" descr="lock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359059" y="5409616"/>
                <a:ext cx="311210" cy="463484"/>
              </a:xfrm>
              <a:prstGeom prst="rect">
                <a:avLst/>
              </a:prstGeom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0739" name="TextBox 24"/>
              <p:cNvSpPr txBox="1">
                <a:spLocks noChangeArrowheads="1"/>
              </p:cNvSpPr>
              <p:nvPr/>
            </p:nvSpPr>
            <p:spPr bwMode="auto">
              <a:xfrm>
                <a:off x="732673" y="5908461"/>
                <a:ext cx="2052622" cy="387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ru-RU" sz="1200" dirty="0">
                    <a:solidFill>
                      <a:srgbClr val="009FDA"/>
                    </a:solidFill>
                  </a:rPr>
                  <a:t>Блокировка устройства </a:t>
                </a:r>
                <a:r>
                  <a:rPr lang="ru-RU" sz="1200" dirty="0" smtClean="0">
                    <a:solidFill>
                      <a:srgbClr val="009FDA"/>
                    </a:solidFill>
                  </a:rPr>
                  <a:t/>
                </a:r>
                <a:br>
                  <a:rPr lang="ru-RU" sz="1200" dirty="0" smtClean="0">
                    <a:solidFill>
                      <a:srgbClr val="009FDA"/>
                    </a:solidFill>
                  </a:rPr>
                </a:br>
                <a:r>
                  <a:rPr lang="ru-RU" sz="1200" dirty="0" smtClean="0">
                    <a:solidFill>
                      <a:srgbClr val="009FDA"/>
                    </a:solidFill>
                  </a:rPr>
                  <a:t>в </a:t>
                </a:r>
                <a:r>
                  <a:rPr lang="ru-RU" sz="1200" dirty="0">
                    <a:solidFill>
                      <a:srgbClr val="009FDA"/>
                    </a:solidFill>
                  </a:rPr>
                  <a:t>случае утери </a:t>
                </a:r>
              </a:p>
            </p:txBody>
          </p:sp>
        </p:grpSp>
        <p:grpSp>
          <p:nvGrpSpPr>
            <p:cNvPr id="30735" name="Group 34"/>
            <p:cNvGrpSpPr>
              <a:grpSpLocks/>
            </p:cNvGrpSpPr>
            <p:nvPr/>
          </p:nvGrpSpPr>
          <p:grpSpPr bwMode="auto">
            <a:xfrm>
              <a:off x="2930832" y="5257237"/>
              <a:ext cx="1253340" cy="890845"/>
              <a:chOff x="2930832" y="5257237"/>
              <a:chExt cx="1253340" cy="890845"/>
            </a:xfrm>
          </p:grpSpPr>
          <p:pic>
            <p:nvPicPr>
              <p:cNvPr id="12" name="Picture 11" descr="roaming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3088179" y="5257237"/>
                <a:ext cx="541441" cy="498404"/>
              </a:xfrm>
              <a:prstGeom prst="rect">
                <a:avLst/>
              </a:prstGeom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0737" name="TextBox 25"/>
              <p:cNvSpPr txBox="1">
                <a:spLocks noChangeArrowheads="1"/>
              </p:cNvSpPr>
              <p:nvPr/>
            </p:nvSpPr>
            <p:spPr bwMode="auto">
              <a:xfrm>
                <a:off x="2930832" y="5760339"/>
                <a:ext cx="1253340" cy="387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8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ru-RU" sz="1200" dirty="0">
                    <a:solidFill>
                      <a:srgbClr val="009FDA"/>
                    </a:solidFill>
                  </a:rPr>
                  <a:t>Уведомление </a:t>
                </a:r>
                <a:r>
                  <a:rPr lang="ru-RU" sz="1200" dirty="0" smtClean="0">
                    <a:solidFill>
                      <a:srgbClr val="009FDA"/>
                    </a:solidFill>
                  </a:rPr>
                  <a:t/>
                </a:r>
                <a:br>
                  <a:rPr lang="ru-RU" sz="1200" dirty="0" smtClean="0">
                    <a:solidFill>
                      <a:srgbClr val="009FDA"/>
                    </a:solidFill>
                  </a:rPr>
                </a:br>
                <a:r>
                  <a:rPr lang="ru-RU" sz="1200" dirty="0" smtClean="0">
                    <a:solidFill>
                      <a:srgbClr val="009FDA"/>
                    </a:solidFill>
                  </a:rPr>
                  <a:t>о </a:t>
                </a:r>
                <a:r>
                  <a:rPr lang="ru-RU" sz="1200" dirty="0">
                    <a:solidFill>
                      <a:srgbClr val="009FDA"/>
                    </a:solidFill>
                  </a:rPr>
                  <a:t>роуминге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1"/>
          <p:cNvGrpSpPr/>
          <p:nvPr/>
        </p:nvGrpSpPr>
        <p:grpSpPr>
          <a:xfrm>
            <a:off x="4577964" y="1172411"/>
            <a:ext cx="977044" cy="1300677"/>
            <a:chOff x="695280" y="1073935"/>
            <a:chExt cx="977044" cy="1300677"/>
          </a:xfrm>
          <a:effectLst>
            <a:reflection blurRad="6350" stA="52000" endA="300" endPos="35000" dir="5400000" sy="-100000" algn="bl" rotWithShape="0"/>
          </a:effectLst>
        </p:grpSpPr>
        <p:grpSp>
          <p:nvGrpSpPr>
            <p:cNvPr id="3" name="Group 24"/>
            <p:cNvGrpSpPr/>
            <p:nvPr/>
          </p:nvGrpSpPr>
          <p:grpSpPr>
            <a:xfrm>
              <a:off x="727950" y="1073935"/>
              <a:ext cx="944374" cy="1300677"/>
              <a:chOff x="2990850" y="1081088"/>
              <a:chExt cx="3162300" cy="4695825"/>
            </a:xfrm>
          </p:grpSpPr>
          <p:pic>
            <p:nvPicPr>
              <p:cNvPr id="43" name="Picture 3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2990850" y="1081088"/>
                <a:ext cx="3162300" cy="4695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3" descr="http://www.ajbinspections.com/images/home-icon%20copy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 bwMode="auto">
              <a:xfrm>
                <a:off x="3057144" y="1429512"/>
                <a:ext cx="152400" cy="152400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  <p:pic>
            <p:nvPicPr>
              <p:cNvPr id="45" name="Picture 9" descr="http://www.blogcdn.com/www.tuaw.com/media/2008/01/file-actions-icon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grayscl/>
              </a:blip>
              <a:srcRect/>
              <a:stretch>
                <a:fillRect/>
              </a:stretch>
            </p:blipFill>
            <p:spPr bwMode="auto">
              <a:xfrm flipH="1">
                <a:off x="5867400" y="1895473"/>
                <a:ext cx="180971" cy="180971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47748" y="1360400"/>
              <a:ext cx="905206" cy="99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" descr="http://www.98v.net/files/images/thumbnail.thumbnail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53209" y="1241007"/>
              <a:ext cx="62579" cy="580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2" name="TextBox 41"/>
            <p:cNvSpPr txBox="1"/>
            <p:nvPr/>
          </p:nvSpPr>
          <p:spPr>
            <a:xfrm>
              <a:off x="695280" y="1286950"/>
              <a:ext cx="208480" cy="1184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320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12:20</a:t>
              </a:r>
              <a:br>
                <a:rPr lang="en-US" sz="320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</a:br>
              <a:r>
                <a:rPr lang="en-US" sz="320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 pm</a:t>
              </a:r>
            </a:p>
          </p:txBody>
        </p:sp>
      </p:grpSp>
      <p:grpSp>
        <p:nvGrpSpPr>
          <p:cNvPr id="4" name="Group 45"/>
          <p:cNvGrpSpPr/>
          <p:nvPr/>
        </p:nvGrpSpPr>
        <p:grpSpPr>
          <a:xfrm>
            <a:off x="5290829" y="1343108"/>
            <a:ext cx="990600" cy="1295400"/>
            <a:chOff x="2831297" y="1090613"/>
            <a:chExt cx="3317091" cy="4676775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2995613" y="1090613"/>
              <a:ext cx="3152775" cy="467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3" descr="http://www.ajbinspections.com/images/home-icon%20copy.jpg"/>
            <p:cNvPicPr>
              <a:picLocks noChangeAspect="1" noChangeArrowheads="1"/>
            </p:cNvPicPr>
            <p:nvPr/>
          </p:nvPicPr>
          <p:blipFill>
            <a:blip r:embed="rId4" cstate="email"/>
            <a:stretch>
              <a:fillRect/>
            </a:stretch>
          </p:blipFill>
          <p:spPr bwMode="auto">
            <a:xfrm>
              <a:off x="3057144" y="1429512"/>
              <a:ext cx="152400" cy="1524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9" name="Picture 9" descr="http://www.blogcdn.com/www.tuaw.com/media/2008/01/file-actions-icon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flipH="1">
              <a:off x="5867400" y="1895473"/>
              <a:ext cx="180971" cy="18097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0" name="Picture 8" descr="http://t1.gstatic.com/images?q=tbn:ANd9GcTl2xWOcyINZpJ4B3CuHfOUBeUOBeGCT6sS5LInSRkc6isIPso&amp;t=1&amp;usg=__w1W5eiGMwNMxfbhxIuXTSNr639c=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3075432" y="1642872"/>
              <a:ext cx="234194" cy="25717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1" name="Picture 9" descr="http://www.blogcdn.com/www.tuaw.com/media/2008/01/file-actions-icon.jpg"/>
            <p:cNvPicPr>
              <a:picLocks noChangeAspect="1" noChangeArrowheads="1"/>
            </p:cNvPicPr>
            <p:nvPr/>
          </p:nvPicPr>
          <p:blipFill>
            <a:blip r:embed="rId5" cstate="screen">
              <a:grayscl/>
            </a:blip>
            <a:srcRect/>
            <a:stretch>
              <a:fillRect/>
            </a:stretch>
          </p:blipFill>
          <p:spPr bwMode="auto">
            <a:xfrm flipH="1">
              <a:off x="5876544" y="1892425"/>
              <a:ext cx="180971" cy="18097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2995613" y="3657600"/>
              <a:ext cx="3152775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52"/>
            <p:cNvSpPr/>
            <p:nvPr/>
          </p:nvSpPr>
          <p:spPr>
            <a:xfrm>
              <a:off x="3066288" y="2106168"/>
              <a:ext cx="3035808" cy="40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3038856" y="2115312"/>
              <a:ext cx="307657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" descr="http://www.veryicon.com/icon/preview/System/iSimple%20System/Email%20send%20Icon.jp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5797296" y="2218944"/>
              <a:ext cx="228600" cy="228600"/>
            </a:xfrm>
            <a:prstGeom prst="rect">
              <a:avLst/>
            </a:prstGeom>
            <a:noFill/>
          </p:spPr>
        </p:pic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3017520" y="2505456"/>
              <a:ext cx="3118104" cy="519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2831297" y="1865376"/>
              <a:ext cx="698110" cy="4276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sz="320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12:41</a:t>
              </a:r>
              <a:br>
                <a:rPr lang="en-US" sz="320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</a:br>
              <a:r>
                <a:rPr lang="en-US" sz="320" dirty="0">
                  <a:solidFill>
                    <a:schemeClr val="bg1"/>
                  </a:solidFill>
                  <a:latin typeface="Arial" pitchFamily="34" charset="0"/>
                  <a:ea typeface="ＭＳ Ｐゴシック" pitchFamily="34" charset="-128"/>
                </a:rPr>
                <a:t> pm</a:t>
              </a:r>
            </a:p>
          </p:txBody>
        </p:sp>
      </p:grpSp>
      <p:sp>
        <p:nvSpPr>
          <p:cNvPr id="61" name="Right Arrow 60"/>
          <p:cNvSpPr/>
          <p:nvPr/>
        </p:nvSpPr>
        <p:spPr bwMode="gray">
          <a:xfrm>
            <a:off x="-2094687" y="4144422"/>
            <a:ext cx="8762774" cy="1327910"/>
          </a:xfrm>
          <a:prstGeom prst="rightArrow">
            <a:avLst>
              <a:gd name="adj1" fmla="val 50000"/>
              <a:gd name="adj2" fmla="val 25523"/>
            </a:avLst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114300" dist="50800" dir="5400000" algn="t" rotWithShape="0">
              <a:prstClr val="black">
                <a:alpha val="40000"/>
              </a:prstClr>
            </a:outerShdw>
          </a:effectLst>
          <a:scene3d>
            <a:camera prst="perspectiveRelaxed" fov="5400000">
              <a:rot lat="19909932" lon="3491750" rev="21000000"/>
            </a:camera>
            <a:lightRig rig="threePt" dir="t"/>
          </a:scene3d>
          <a:sp3d extrusionH="57150"/>
        </p:spPr>
        <p:txBody>
          <a:bodyPr lIns="90000" tIns="72000" rIns="90000" bIns="72000" anchor="ctr"/>
          <a:lstStyle/>
          <a:p>
            <a:pPr marL="184150" indent="-184150" algn="ctr">
              <a:spcBef>
                <a:spcPct val="50000"/>
              </a:spcBef>
              <a:buClr>
                <a:srgbClr val="F0AB00"/>
              </a:buClr>
              <a:buSzPct val="80000"/>
              <a:defRPr/>
            </a:pPr>
            <a:endParaRPr lang="en-US" kern="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3" name="Title 1"/>
          <p:cNvSpPr>
            <a:spLocks noGrp="1"/>
          </p:cNvSpPr>
          <p:nvPr>
            <p:ph type="title"/>
          </p:nvPr>
        </p:nvSpPr>
        <p:spPr>
          <a:xfrm>
            <a:off x="512763" y="49213"/>
            <a:ext cx="8275637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>
                <a:ea typeface="ＭＳ Ｐゴシック" pitchFamily="34" charset="-128"/>
              </a:rPr>
              <a:t>НАПРАВЛЕНИЯ РАЗВИТИЯ МОБИЛЬНЫХ РЕШЕНИЙ:</a:t>
            </a:r>
            <a:r>
              <a:rPr lang="en-US" sz="3200" cap="none" dirty="0" smtClean="0">
                <a:ea typeface="ＭＳ Ｐゴシック" pitchFamily="34" charset="-128"/>
              </a:rPr>
              <a:t> </a:t>
            </a:r>
            <a:r>
              <a:rPr lang="ru-RU" sz="3200" cap="none" dirty="0" smtClean="0"/>
              <a:t>П</a:t>
            </a:r>
            <a:r>
              <a:rPr lang="ru-RU" sz="3200" cap="none" dirty="0" smtClean="0">
                <a:ea typeface="ＭＳ Ｐゴシック" pitchFamily="34" charset="-128"/>
              </a:rPr>
              <a:t>УТЬ К SAPPHIRE NOW</a:t>
            </a:r>
          </a:p>
        </p:txBody>
      </p:sp>
      <p:grpSp>
        <p:nvGrpSpPr>
          <p:cNvPr id="31750" name="Group 37" descr="Mobile Sales"/>
          <p:cNvGrpSpPr>
            <a:grpSpLocks/>
          </p:cNvGrpSpPr>
          <p:nvPr/>
        </p:nvGrpSpPr>
        <p:grpSpPr bwMode="auto">
          <a:xfrm>
            <a:off x="381000" y="4284663"/>
            <a:ext cx="2219325" cy="1736725"/>
            <a:chOff x="1807290" y="900309"/>
            <a:chExt cx="5426440" cy="4245463"/>
          </a:xfrm>
        </p:grpSpPr>
        <p:grpSp>
          <p:nvGrpSpPr>
            <p:cNvPr id="6" name="Group 25"/>
            <p:cNvGrpSpPr/>
            <p:nvPr/>
          </p:nvGrpSpPr>
          <p:grpSpPr>
            <a:xfrm>
              <a:off x="1807290" y="3062138"/>
              <a:ext cx="5426440" cy="2016730"/>
              <a:chOff x="2009634" y="3480052"/>
              <a:chExt cx="5178151" cy="1924453"/>
            </a:xfrm>
            <a:effectLst>
              <a:reflection blurRad="6350" stA="52000" endA="300" endPos="35000" dir="5400000" sy="-100000" algn="bl" rotWithShape="0"/>
            </a:effectLst>
          </p:grpSpPr>
          <p:pic>
            <p:nvPicPr>
              <p:cNvPr id="16" name="Picture 4" descr="\\.psf\Host\Users\eric\Graphic Tank\iPad Large.tif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 rot="16200000">
                <a:off x="3636484" y="1853204"/>
                <a:ext cx="1924451" cy="5178151"/>
              </a:xfrm>
              <a:prstGeom prst="rect">
                <a:avLst/>
              </a:prstGeom>
              <a:noFill/>
            </p:spPr>
          </p:pic>
          <p:pic>
            <p:nvPicPr>
              <p:cNvPr id="17" name="Picture 5" descr="\\.psf\Host\Users\eric\Graphic Tank\Sybase on iPad.PNG"/>
              <p:cNvPicPr>
                <a:picLocks noChangeAspect="1" noChangeArrowheads="1"/>
              </p:cNvPicPr>
              <p:nvPr/>
            </p:nvPicPr>
            <p:blipFill>
              <a:blip r:embed="rId15" cstate="screen"/>
              <a:srcRect/>
              <a:stretch>
                <a:fillRect/>
              </a:stretch>
            </p:blipFill>
            <p:spPr bwMode="auto">
              <a:xfrm rot="16200000">
                <a:off x="3888932" y="2139764"/>
                <a:ext cx="1451709" cy="413228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</p:pic>
        </p:grpSp>
        <p:grpSp>
          <p:nvGrpSpPr>
            <p:cNvPr id="31770" name="Group 22"/>
            <p:cNvGrpSpPr>
              <a:grpSpLocks/>
            </p:cNvGrpSpPr>
            <p:nvPr/>
          </p:nvGrpSpPr>
          <p:grpSpPr bwMode="auto">
            <a:xfrm>
              <a:off x="1807290" y="900309"/>
              <a:ext cx="5426440" cy="4245463"/>
              <a:chOff x="2009633" y="1353295"/>
              <a:chExt cx="5178151" cy="4051210"/>
            </a:xfrm>
          </p:grpSpPr>
          <p:pic>
            <p:nvPicPr>
              <p:cNvPr id="31771" name="Picture 4" descr="\\.psf\Host\Users\eric\Graphic Tank\iPad Large.tif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2573104" y="789824"/>
                <a:ext cx="4051210" cy="51781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5" descr="\\.psf\Host\Users\eric\Graphic Tank\Sybase on iPad.PNG"/>
              <p:cNvPicPr>
                <a:picLocks noChangeAspect="1" noChangeArrowheads="1"/>
              </p:cNvPicPr>
              <p:nvPr/>
            </p:nvPicPr>
            <p:blipFill>
              <a:blip r:embed="rId17" cstate="screen"/>
              <a:srcRect/>
              <a:stretch>
                <a:fillRect/>
              </a:stretch>
            </p:blipFill>
            <p:spPr bwMode="auto">
              <a:xfrm rot="16200000">
                <a:off x="3061431" y="1312264"/>
                <a:ext cx="3106711" cy="4132286"/>
              </a:xfrm>
              <a:prstGeom prst="rect">
                <a:avLst/>
              </a:prstGeom>
              <a:noFill/>
              <a:effectLst>
                <a:innerShdw blurRad="114300">
                  <a:prstClr val="black"/>
                </a:innerShdw>
              </a:effectLst>
            </p:spPr>
          </p:pic>
        </p:grpSp>
      </p:grpSp>
      <p:grpSp>
        <p:nvGrpSpPr>
          <p:cNvPr id="31751" name="Group 32"/>
          <p:cNvGrpSpPr>
            <a:grpSpLocks/>
          </p:cNvGrpSpPr>
          <p:nvPr/>
        </p:nvGrpSpPr>
        <p:grpSpPr bwMode="auto">
          <a:xfrm>
            <a:off x="1452563" y="4476750"/>
            <a:ext cx="955675" cy="1782763"/>
            <a:chOff x="3408779" y="1246200"/>
            <a:chExt cx="2167818" cy="4048364"/>
          </a:xfrm>
        </p:grpSpPr>
        <p:grpSp>
          <p:nvGrpSpPr>
            <p:cNvPr id="9" name="Group 72"/>
            <p:cNvGrpSpPr/>
            <p:nvPr/>
          </p:nvGrpSpPr>
          <p:grpSpPr>
            <a:xfrm>
              <a:off x="3408779" y="3372869"/>
              <a:ext cx="2167805" cy="1921695"/>
              <a:chOff x="3723333" y="3615578"/>
              <a:chExt cx="1163460" cy="1031373"/>
            </a:xfrm>
            <a:effectLst>
              <a:reflection blurRad="6350" stA="52000" endA="300" endPos="35000" dir="5400000" sy="-100000" algn="bl" rotWithShape="0"/>
            </a:effectLst>
          </p:grpSpPr>
          <p:pic>
            <p:nvPicPr>
              <p:cNvPr id="22" name="Picture 6" descr="Home_LR_RGB"/>
              <p:cNvPicPr>
                <a:picLocks noChangeAspect="1" noChangeArrowheads="1"/>
              </p:cNvPicPr>
              <p:nvPr/>
            </p:nvPicPr>
            <p:blipFill>
              <a:blip r:embed="rId18" cstate="screen"/>
              <a:srcRect/>
              <a:stretch>
                <a:fillRect/>
              </a:stretch>
            </p:blipFill>
            <p:spPr bwMode="auto">
              <a:xfrm>
                <a:off x="3829987" y="3615578"/>
                <a:ext cx="978686" cy="686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6" descr="\\.psf\Host\Users\eric\Graphic Tank\iPhone.tif"/>
              <p:cNvPicPr>
                <a:picLocks noChangeAspect="1" noChangeArrowheads="1"/>
              </p:cNvPicPr>
              <p:nvPr/>
            </p:nvPicPr>
            <p:blipFill>
              <a:blip r:embed="rId19" cstate="screen"/>
              <a:srcRect/>
              <a:stretch>
                <a:fillRect/>
              </a:stretch>
            </p:blipFill>
            <p:spPr bwMode="auto">
              <a:xfrm>
                <a:off x="3723333" y="3684338"/>
                <a:ext cx="1163460" cy="962613"/>
              </a:xfrm>
              <a:prstGeom prst="rect">
                <a:avLst/>
              </a:prstGeom>
              <a:noFill/>
            </p:spPr>
          </p:pic>
        </p:grpSp>
        <p:pic>
          <p:nvPicPr>
            <p:cNvPr id="31767" name="Picture 6" descr="\\.psf\Host\Users\eric\Graphic Tank\iPhone.ti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789" y="1246200"/>
              <a:ext cx="2167808" cy="4048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 descr="\\.psf\Host\Users\eric\Graphic Tank\Workflowmain.jpg"/>
            <p:cNvPicPr>
              <a:picLocks noChangeAspect="1" noChangeArrowheads="1"/>
            </p:cNvPicPr>
            <p:nvPr/>
          </p:nvPicPr>
          <p:blipFill>
            <a:blip r:embed="rId21" cstate="screen"/>
            <a:srcRect/>
            <a:stretch>
              <a:fillRect/>
            </a:stretch>
          </p:blipFill>
          <p:spPr bwMode="auto">
            <a:xfrm>
              <a:off x="3598127" y="1957041"/>
              <a:ext cx="1799064" cy="2698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>
                <a:prstClr val="black"/>
              </a:innerShdw>
            </a:effectLst>
          </p:spPr>
        </p:pic>
      </p:grpSp>
      <p:pic>
        <p:nvPicPr>
          <p:cNvPr id="24" name="Picture 23"/>
          <p:cNvPicPr>
            <a:picLocks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5155844" y="3340458"/>
            <a:ext cx="1903733" cy="150655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 flipH="1">
            <a:off x="3713871" y="3140090"/>
            <a:ext cx="829994" cy="13293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27" name="Picture 1" descr="C:\Users\i822557\AppData\Local\Temp\Rar$DI01.335\Overview_screen_final.png"/>
          <p:cNvPicPr>
            <a:picLocks noChangeAspect="1" noChangeArrowheads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 flipH="1">
            <a:off x="4000641" y="3909397"/>
            <a:ext cx="887068" cy="1331063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6140293" y="3978396"/>
            <a:ext cx="1901405" cy="150470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0" name="TextBox 29"/>
          <p:cNvSpPr txBox="1"/>
          <p:nvPr/>
        </p:nvSpPr>
        <p:spPr>
          <a:xfrm>
            <a:off x="660400" y="3588971"/>
            <a:ext cx="1747838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ru-RU" sz="1200" dirty="0"/>
              <a:t>Приложение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ea typeface="Arial Unicode MS" pitchFamily="34" charset="-128"/>
                <a:cs typeface="Arial Unicode MS" pitchFamily="34" charset="-128"/>
              </a:rPr>
              <a:t>Mobile</a:t>
            </a:r>
            <a:r>
              <a:rPr lang="ru-RU" sz="12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Sales</a:t>
            </a:r>
            <a:endParaRPr lang="ru-RU" sz="1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525" y="3007824"/>
            <a:ext cx="1747838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ru-RU" sz="1200" dirty="0"/>
              <a:t>Приложение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ea typeface="Arial Unicode MS" pitchFamily="34" charset="-128"/>
                <a:cs typeface="Arial Unicode MS" pitchFamily="34" charset="-128"/>
              </a:rPr>
              <a:t>Mobile</a:t>
            </a:r>
            <a:r>
              <a:rPr lang="ru-RU" sz="1200" dirty="0" smtClean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Workflow</a:t>
            </a:r>
            <a:endParaRPr lang="ru-RU" sz="12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58" name="TextBox 31"/>
          <p:cNvSpPr txBox="1">
            <a:spLocks noChangeArrowheads="1"/>
          </p:cNvSpPr>
          <p:nvPr/>
        </p:nvSpPr>
        <p:spPr bwMode="auto">
          <a:xfrm>
            <a:off x="2121877" y="2638252"/>
            <a:ext cx="24735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Приложения для повышения производительности труда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53329" y="2152897"/>
            <a:ext cx="2270125" cy="7302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ru-RU" sz="1400" dirty="0">
                <a:ea typeface="Arial Unicode MS" pitchFamily="34" charset="-128"/>
                <a:cs typeface="Arial Unicode MS" pitchFamily="34" charset="-128"/>
              </a:rPr>
              <a:t>Мобильные аналитические приложения</a:t>
            </a:r>
          </a:p>
        </p:txBody>
      </p:sp>
      <p:sp>
        <p:nvSpPr>
          <p:cNvPr id="31760" name="TextBox 57"/>
          <p:cNvSpPr txBox="1">
            <a:spLocks noChangeArrowheads="1"/>
          </p:cNvSpPr>
          <p:nvPr/>
        </p:nvSpPr>
        <p:spPr bwMode="auto">
          <a:xfrm>
            <a:off x="2379785" y="1516063"/>
            <a:ext cx="22811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0AB00"/>
              </a:buClr>
              <a:buSzPct val="80000"/>
            </a:pPr>
            <a:r>
              <a:rPr lang="ru-RU" sz="1200" dirty="0">
                <a:ea typeface="Arial Unicode MS" pitchFamily="34" charset="-128"/>
                <a:cs typeface="Arial Unicode MS" pitchFamily="34" charset="-128"/>
              </a:rPr>
              <a:t>Мобильные приложения для сотрудников службы поддержки на местах</a:t>
            </a:r>
          </a:p>
        </p:txBody>
      </p:sp>
      <p:sp>
        <p:nvSpPr>
          <p:cNvPr id="31761" name="AutoShape 2" descr="data:image/jpg;base64,/9j/4AAQSkZJRgABAQAAAQABAAD/2wCEAAkGBhQQERQUExMWFRAWFRIYFRcVExYYFxgbGRcYFhUZFxcaGyYeFxkkGRgUHy8gLycpLCwsFSAyNTAqNSYrLCkBCQoKDgwOGg8PGTUkHyUwNTUvNTUyKTUsNDUuNTAuNS0qLCksLDE1LTIsLCwzMTUsNDQvLC8sNS8pKSk1KSwsLP/AABEIAE4BYQMBIgACEQEDEQH/xAAcAAEAAwEBAQEBAAAAAAAAAAAABQYHBAMBAgj/xABHEAABAwIEAgUHBwkHBQAAAAABAAIDBBEFEiExBhNBUWFxgQcUIjKRodEjQlRykrGyFyRSU2KClNPhCBUWNKLB8TWTo+Lw/8QAGQEBAAMBAQAAAAAAAAAAAAAAAAEDBAIF/8QALREAAgIBAgUCAwkAAAAAAAAAAAECEQMEEhMhMUFxIoEFkbEUMjNCUVJhoeH/2gAMAwEAAhEDEQA/ANxREQBERAEREAREQBERAEREAREQBERAEREAREQBERAEREAREQBERAEREAREQBERAEREAREQBERAEREAREQBERAZ55bMTlp6OF0Mr4nGoAJY4tJHKkNiR0XAPgslo8XxWYZopa2RvXHznD2tBC3TjbB46t9DFNrEaouc07OyQTODT2EjXsXnxnxFU4eyM0tDz4QDnLHECMDYctjSbW6bWFltxZFGKilbKpRt3Zg8/FOIRnK+pqmO6nySNPsNiv3DxHiTxdk9W4dbXSuHtGineP8Ayl/3pDFE2nMTmvLpLkPJOzGsdYEDcnQXNgtm4RwpmH0VNTuIa+wB19aRwL3gdZvm8AtGTLsim48ytRt8mfzwziuvc7KKqpLrkZRJIXXG4sNbr3OOYp+trf8Az/BXmtwLzXiiAgWjne6Zve6OQSD7YJ/eCuXlC8of90mD5HmiXm3+UyFuTJt6JvfN2bKHlVpRjdolR62zCncYVwNjV1AI3BmffxF9E/xjW/TKj/vP+K2HyqYNBWYWawMDZmMilY/KA8tdlux5G+jvAhUPya+TV2IOE04LaJp7jKRu1v7PW7wGt7dxywcNzVEOLuiX8muDV+IOE01XUtomn9c8GUjdrddG9bvAa7bTLM1gu5wa0dLiAPaUp6dsbGsY0NY0ANa0WAA2AHQFmfEFaZqxwlcRG2TL9VoNiQOu1yvNy5N7svjGkaFHjcDjYTRk9Wdvu11XcqNW8MU0sf5pI0y6aGUG46bg6g9KnOFaKohjcyexaCOXZ2YgdI7trd5VR0TUkoaLuIA7SAvkdQ13quB7iD9yonH+I55WwjZgufrO29g/EuDAZnUVaGv01yP6rOtY+BsUBpj3houSAOsmwXl57H+mz7Q+Ki+M/wDJS/ufjaqVwzw4Kwvu/Jky7NBve/aOpAabHMHeqQe4gr5JUNbo5zQe0gLL8Uon4fUWZJ6QDXBw00N9CL9h0XXxpUcx8DyNXQMJ8XOKA0Pz2P8ATb9ofFeoN1QqbgMSQNkEtnOYHWLBbUXte/vXPwPij21DYrkxvDhlJ0BALgR1bW8UBoLaphNg9pPVmF/Yv2+QNFyQB1k2Cy7A3htcwkgASvuSQAPW6Vb+MK+N9JIGyMcbs0D2k+sOgFAWCOdrvVcDbexB+5fGVTHGwc0nqDgSqZ5PfVqO5n3OUTwUPzyPuk/AUBpDqtgNi9oPUXD4oKxh2e37Q+Ky/Gos1bK3bNMRfvNlJ41wY2nhdIJgS23oloF7m1hrv8EBoRdbU7Lx89j/AE2faHxVJ4UrHupqpjiSxsZy31sS11wOzTZQGB4ayeTI+QRtyk5jbcW01I6/cgNWFYw6B7b/AFh8V986Zmy5m5/0cwv17bqoYbwdCJWOZUte5jg7KAw3ykHocvPFYnmrlMfrt9MW39ENvZYdbqnpoxko3bo0YMKytpuuRd15xVLXEhrmkjcBwJHfbZcmDYoKiMO+cNHDqPwO6gsBqRG+qedmgn/U5RPWxTxuPOMr5+FYjgbUr6os9RVsjF3uDR2my86fFIpDZsjSeq+vsVewbDPOy6aclwvYNvp/wOpd2KcMRlhMQySAXFibG2tv6qqOp1OSHFxwW3sm3ua+h28WKMtkpO/6JiWpay2ZzW32u4C/ddel1SqiqdUUl3ayQvFz0lrtLntvb2KdqsT/ADLmA+k5gA+sfRPsN/YpxfEIz3OuSjuXjv8AJ8hPTONLvdEpDVNffK5rrb5XA29i+zVLWWzOa2+2YgX9qqHDEhinDXaCRgt+Jp9xHiuzG/lqyKLobYn8R9wCrh8RctPxNvquq/l/4dS0yWTbfKrss6IEXrmIIiIAiIgCIiAzry1zSMpqR0JcJhWR8st9bNy5A23bcgeKisF8sNRFI2nr6KTm5g0ujY5r73tcxEa/unXoCnPK7jDqOGknaxj3x1bXNbICW35MovoQbjoPQVAQf2gGZfTonZ/2ZmlvtLQQtsIuWNemypupdS945wNT1c8FQ5gE0MrXlwFjIG3Ia/8ASGbKb/s9q5+MOHqqqqKKSnkjYynm5rw/Ndx0bpYH5hkH76okP9oBwLs1GCCfQDZrWFvnEt9I3v1DbvVPxXyn10s8skdRLDG912xteCGCwAAJHZvpqVMMGW+fYhzibvxDgXOqKKdo9OnncT9R8bmP9+Q+C4eN8cw+lMJro2vJ5hivDzLWy57aabs9iz3BPLo+GCOOWnM0rG2dKZrF/USC062spZkf+IzDU1EJpqGm5tyZLmbNku1psMrRk1d22Gu3HBlFrf0RO5PoT7awY9HkZHJHhgc0yPeMrqjKbiONvRHcDM7ssOki609O2NrWMaGsaAGtaLAAaAAdAXNhFRC+JvItym2a0NblDQBoMpAtpZdqzzfZdCxIKlYtT0VXNZsjmVBdlNmGxI01BFr6WvcK6qrY3wQJZDJE/lvJuQRpfrBGrSuCSCxfgiSCN0gka9rdToWm3WNwu7grHHhszZHExRszgk3y23APb1di9ZOEquQZZKq8fSLvPu6V3/4ODad0Mb7OeWmR5bcuA1AAB0F0BRmYjeo5z25vlM5bffW4F+rYeC9MfxQVMvMDMhLQCL3uR07Dot7Fe+HeFhSZyXB7nWF8trAe3p+5dWPYE2qiyXDTcEOy3tb+l0BC1+I8/Ci/51mNd9Zr2g+3Q+KrXD1FUyF/mz8tsub08t97d/SrXS8HOZBLDzgWyFhHoH0SCCTvrcADwC6+GuGjRl95M+fL821rX7e1AV+n4FnlkzVEgtf0jmLnHx6F4cfRBs0TQLNELQB2BzgFoirvEfChq5Gv5mSzMtst+km+/agK9S4HXyRNyyfJOaLDmkDKRoLW6lN8McIGmfzJHB0liGhuzb7m53NtFYMPpeVEyO98jWtva17Cy6EBktFQieq5ZNg6R4uBe2rj/spnHODG00DpRI5xbl0LQNyB19ql8O4KMVQ2bm3s9zrZLb30vftU3jeGecwuizZc2XW19iDt4ICreT31ajuZ9zlE8Ff5yPuk/AVceHeGjSCQczPnt821rX7e1ceCcFmmmbLzc1g7TJbcEb37UBUsbiz1srds0xF+82XfjfBhpojJzA4Ai4y2OptpqVOVXBBfUGbmgXkz2ydt7XupzG8M85hdFmy5sutr7EHbwQFX4Wrc9FUsytGRjtWixN2O9brOm6r3DuECql5bnZRkLrgA7EDp71dsH4UNPHMzmBwlbb1bWNiL767qKHk5P68fY/8AZASuB8JspZeYJS45XNsQBvbt7F50n/UZO534WrlouAjHIx/Ovlc11sm9je26nIcFy1Lp824Po26wBvfsWHV4p5Hj2rpJN+DRhmoqV90RddCaKcSsHyLzZ4HR1j/ceIXFhkfMbVhut23Hb6RKt9VStlYWOF2kW/qO1R2CYF5sXnPmzADa2xPasOTQT48VH8N37WqfszRHUx4bv73L3pnhwhVB0JZ85rjcdh1B+/2KYq6gRsc5xsACVEVnDXp8yB5iedx0dtrbdy8jw7NKRz58zB0N/wDrBW4p6nDi4PDtrknary+5xNYpz37qT7dzj4boTJDPcaPGUd4BP3kKNZUukijp9b8w+/Qe8uV7p6ZsbQ1os0bBRFLwyGT83NcZnODcu1721v0XWXL8NyKGOEPEvDdl0NVFylKXlfQ5OJoOU6CVvzCG+zVvuBXzh75aqmm6Be3joP8ASPepzFcPE8RZe17EG17EH/keK8sFwnzZhbmzEuuTa3RYLQ9HP7YpJejr7pUVLPHgV+bp7dSRREXsmEIiIAiIgCIiAiuIeGKevjbHUsL2NdnAD3s9Kxbe7CCdHHRQH5HsL+ju/iKj+Yroi7WSUVSZDSZS/wAj2F/R3fxFR/MT8j2F/R3fxFR/MV0RTxcn7n8yNq/Qpg8j2F/R3fxE/wDMVrGHxiIRBobEGhoa30QANstvVt0WXQiiU5S6slJI5qDDY4GlsbcrSb2uT0W0udBpsulEXBIREQBERA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1762" name="Picture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927100"/>
            <a:ext cx="2320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C:\Users\i822557\AppData\Local\Temp\Rar$DR02.976\Final Org chart\1.png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 flipH="1">
            <a:off x="2834640" y="3509046"/>
            <a:ext cx="822960" cy="1320021"/>
          </a:xfrm>
          <a:prstGeom prst="round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 flipH="1">
            <a:off x="3392504" y="4263939"/>
            <a:ext cx="750232" cy="13427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1765" name="Text Box 23"/>
          <p:cNvSpPr txBox="1">
            <a:spLocks noChangeArrowheads="1"/>
          </p:cNvSpPr>
          <p:nvPr/>
        </p:nvSpPr>
        <p:spPr bwMode="white">
          <a:xfrm>
            <a:off x="3985847" y="6319391"/>
            <a:ext cx="417488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accent2"/>
              </a:buClr>
            </a:pPr>
            <a:r>
              <a:rPr lang="ru-RU" sz="700" dirty="0">
                <a:solidFill>
                  <a:schemeClr val="bg1"/>
                </a:solidFill>
              </a:rPr>
              <a:t>Данная презентация и сведения о стратегии компании SAP и ее будущих разработках могут меняться по любой причине без предварительного уведомления.  Документ предоставляется без какой-либо явной или подразумеваемой гарантии, включая гарантии коммерческой годности или пригодности для какой-либо определенной цели, либо гарантии </a:t>
            </a:r>
            <a:r>
              <a:rPr lang="ru-RU" sz="700" dirty="0">
                <a:solidFill>
                  <a:schemeClr val="bg1"/>
                </a:solidFill>
              </a:rPr>
              <a:t>ненарушения</a:t>
            </a:r>
            <a:r>
              <a:rPr lang="ru-RU" sz="700" dirty="0">
                <a:solidFill>
                  <a:schemeClr val="bg1"/>
                </a:solidFill>
              </a:rPr>
              <a:t> прав третьих сторон.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1"/>
          <p:cNvSpPr>
            <a:spLocks noChangeArrowheads="1"/>
          </p:cNvSpPr>
          <p:nvPr/>
        </p:nvSpPr>
        <p:spPr bwMode="auto">
          <a:xfrm>
            <a:off x="2303463" y="1676400"/>
            <a:ext cx="6840537" cy="2700338"/>
          </a:xfrm>
          <a:prstGeom prst="rect">
            <a:avLst/>
          </a:prstGeom>
          <a:solidFill>
            <a:srgbClr val="0037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ru-RU" sz="1800" dirty="0">
              <a:ea typeface="ＭＳ Ｐゴシック" pitchFamily="34" charset="-128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667000" y="2438400"/>
            <a:ext cx="6324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sz="3600" b="1" dirty="0" smtClean="0">
                <a:solidFill>
                  <a:schemeClr val="bg1"/>
                </a:solidFill>
              </a:rPr>
              <a:t>ОТЗЫВЫ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ПАРТНЕРЫ SYBASE ПО УПРАВЛЕНИЮ МОБИЛЬНЫМИ РЕШЕНИЯМИ</a:t>
            </a:r>
          </a:p>
        </p:txBody>
      </p:sp>
      <p:graphicFrame>
        <p:nvGraphicFramePr>
          <p:cNvPr id="33807" name="Group 1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366104541"/>
              </p:ext>
            </p:extLst>
          </p:nvPr>
        </p:nvGraphicFramePr>
        <p:xfrm>
          <a:off x="457200" y="1109663"/>
          <a:ext cx="8412163" cy="5437505"/>
        </p:xfrm>
        <a:graphic>
          <a:graphicData uri="http://schemas.openxmlformats.org/drawingml/2006/table">
            <a:tbl>
              <a:tblPr/>
              <a:tblGrid>
                <a:gridCol w="1736725"/>
                <a:gridCol w="6675438"/>
              </a:tblGrid>
              <a:tr h="1325563">
                <a:tc>
                  <a:txBody>
                    <a:bodyPr/>
                    <a:lstStyle/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Pct val="86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8125" marR="0" lvl="0" indent="-238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Один из крупнейших в мире телекоммуникационных операторов, предлагающий услуги Интернета, телевидения и мобильной связи в Европе, выбрал решения Sybase</a:t>
                      </a:r>
                    </a:p>
                    <a:p>
                      <a:pPr marL="238125" marR="0" lvl="0" indent="-2381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Эти решения позволяют предприятиям консолидировать свои глобальные мобильные активы (устройства и SIM-карты), внедрять политики безопасности мобильных устройств, разворачивать мобильные приложения и контролировать затраты на мобильную связь</a:t>
                      </a: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6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www.orange-business.com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6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0988" lvl="0" indent="-280988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Мировой лидер в поставке услуг широкополосного доступа и других услуг беспроводной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 фиксированной связи для массового потребителя, корпоративного рынка и госсектора </a:t>
                      </a:r>
                    </a:p>
                    <a:p>
                      <a:pPr marL="280988" lvl="0" indent="-280988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Решения Verizon для управления мобильными устройствами основаны на обширном опыте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 знаниях Sybase, а также лучшей в своем классе платформе для управления устройствами Решения Sybase помогают компаниям справляться с проблемами, связанными с увеличением числа мобильных сотрудников</a:t>
                      </a:r>
                    </a:p>
                    <a:p>
                      <a:pPr marL="280988" lvl="0" indent="-280988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Платформу Sybase Afaria также выбрала компания Verizon Wireless</a:t>
                      </a:r>
                    </a:p>
                    <a:p>
                      <a:pPr lv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www.verizon.com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lvl="0" indent="-23495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BT Global Services, являющаяся подразделением BT Group plc, предлагает услуги по управлению ИТ компаниям и государственным организациям</a:t>
                      </a:r>
                    </a:p>
                    <a:p>
                      <a:pPr marL="234950" lvl="0" indent="-23495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Комплексное решение по оказанию услуг мобильного управления, включая управление основными данными, безопасностью и затратами</a:t>
                      </a:r>
                    </a:p>
                    <a:p>
                      <a:pPr marL="234950" lvl="0" indent="-23495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Пакет бизнес-приложений, в том числе FFA и SFA</a:t>
                      </a:r>
                    </a:p>
                    <a:p>
                      <a:pPr lv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www.globalservices.bt.com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lv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02" name="Picture 2" descr="orange business servic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15335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4" descr="http://ceoworld.biz/ceo/wp-content/uploads/2009/10/verizon_log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8382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71888"/>
            <a:ext cx="1066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57775"/>
            <a:ext cx="1162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ПАРТНЕРЫ SYBASE ПО УПРАВЛЕНИЮ МОБИЛЬНЫМИ РЕШЕНИЯМИ</a:t>
            </a:r>
          </a:p>
        </p:txBody>
      </p:sp>
      <p:graphicFrame>
        <p:nvGraphicFramePr>
          <p:cNvPr id="34830" name="Group 1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9987273"/>
              </p:ext>
            </p:extLst>
          </p:nvPr>
        </p:nvGraphicFramePr>
        <p:xfrm>
          <a:off x="457200" y="1066800"/>
          <a:ext cx="8412163" cy="5203825"/>
        </p:xfrm>
        <a:graphic>
          <a:graphicData uri="http://schemas.openxmlformats.org/drawingml/2006/table">
            <a:tbl>
              <a:tblPr/>
              <a:tblGrid>
                <a:gridCol w="1736725"/>
                <a:gridCol w="6675438"/>
              </a:tblGrid>
              <a:tr h="1325563">
                <a:tc>
                  <a:txBody>
                    <a:bodyPr/>
                    <a:lstStyle/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Pct val="86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Компания Telefonica начала оказывать услуги управления мобильными решениями транснациональной корпорации, насчитывающей 10 тыс. пользователей IP-телефонов,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тыс. мобильных телефонов и 5 тыс. мобильных терминалов. Данный отзыв еще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не опубликован </a:t>
                      </a: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6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www.telefonica.com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6000"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lvl="0" indent="-23495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Компания HP провела стандартизацию структуры своих мобильных приложений благодаря сотрудничеству с лучшими поставщиками мобильных решений Sybase, Symphony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(TEM-партнером Sybase) и Motorola (ODM-партнером Sybase)</a:t>
                      </a:r>
                    </a:p>
                    <a:p>
                      <a:pPr marL="234950" lvl="0" indent="-23495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Компания HP использует Sybase Afaria для централизованного контроля над целым рядом функций управления мобильными устройствами сотрудников</a:t>
                      </a:r>
                    </a:p>
                    <a:p>
                      <a:pPr lv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http://h10134.www1.hp.com/services/mobileworkplace/technical.aspx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lv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4950" lvl="0" indent="-23495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Компания T-Systems в партнерстве с Sybase и SAP начала предоставлять революционные услуги управления мобильными решениями с гарантированной ценностью для бизнеса </a:t>
                      </a:r>
                    </a:p>
                    <a:p>
                      <a:pPr marL="234950" lvl="0" indent="-23495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Клиенты получают выгоды от усиленной безопасности Afaria и расширенной поддержки ОС Android и iOS </a:t>
                      </a:r>
                    </a:p>
                    <a:p>
                      <a:pPr lv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www.mobis2010.de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lv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4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466850"/>
            <a:ext cx="9810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52950"/>
            <a:ext cx="1847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89225"/>
            <a:ext cx="12192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ПАРТНЕРЫ SYBASE ПО УПРАВЛЕНИЮ МОБИЛЬНЫМИ РЕШЕНИЯМИ</a:t>
            </a:r>
          </a:p>
        </p:txBody>
      </p:sp>
      <p:graphicFrame>
        <p:nvGraphicFramePr>
          <p:cNvPr id="35853" name="Group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33131194"/>
              </p:ext>
            </p:extLst>
          </p:nvPr>
        </p:nvGraphicFramePr>
        <p:xfrm>
          <a:off x="457200" y="1271588"/>
          <a:ext cx="8412163" cy="4551680"/>
        </p:xfrm>
        <a:graphic>
          <a:graphicData uri="http://schemas.openxmlformats.org/drawingml/2006/table">
            <a:tbl>
              <a:tblPr/>
              <a:tblGrid>
                <a:gridCol w="1736725"/>
                <a:gridCol w="6675438"/>
              </a:tblGrid>
              <a:tr h="1325563">
                <a:tc>
                  <a:txBody>
                    <a:bodyPr/>
                    <a:lstStyle/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8"/>
                        </a:spcBef>
                        <a:spcAft>
                          <a:spcPct val="0"/>
                        </a:spcAft>
                        <a:buClrTx/>
                        <a:buSzPct val="86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Компания Vodafone Netherlands оказывает услуги для корпоративных партнеров на основе модели Mobility-as-a-Service. </a:t>
                      </a: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Благодаря этому важному дополнению к нашему портфелю услуг для корпоративных клиентов, Vodafone Netherlands  может предложить простое решение для централизованного конфигурирования всех мобильных устройств, обеспечения их безопасности и оперативного управления. </a:t>
                      </a: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Новая платформа для управления – это критически важная часть услуги Vodafone Mobile Exchange для корпоративных клиентов. Это простое и централизованное решение для управления любыми мобильными устройствами и обеспечения их безопасности в условиях меняющейся рыночной ситуации.</a:t>
                      </a: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6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http://www.sybase.com/detail?id=1080373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346075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6000"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767138"/>
            <a:ext cx="18208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TextBox 7"/>
          <p:cNvSpPr txBox="1">
            <a:spLocks noChangeArrowheads="1"/>
          </p:cNvSpPr>
          <p:nvPr/>
        </p:nvSpPr>
        <p:spPr bwMode="auto">
          <a:xfrm>
            <a:off x="685800" y="1160463"/>
            <a:ext cx="8001000" cy="185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300"/>
              </a:spcAft>
            </a:pPr>
            <a:r>
              <a:rPr lang="ru-RU" sz="1400" dirty="0" smtClean="0"/>
              <a:t>«Объем выездной работы увеличился, и все </a:t>
            </a:r>
            <a:r>
              <a:rPr lang="ru-RU" sz="1400" dirty="0"/>
              <a:t>больше сотрудников используют </a:t>
            </a:r>
            <a:r>
              <a:rPr lang="ru-RU" sz="1400" dirty="0" smtClean="0"/>
              <a:t>самые разные корпоративные </a:t>
            </a:r>
            <a:r>
              <a:rPr lang="ru-RU" sz="1400" dirty="0"/>
              <a:t>и </a:t>
            </a:r>
            <a:r>
              <a:rPr lang="ru-RU" sz="1400" dirty="0" smtClean="0"/>
              <a:t>личные устройства </a:t>
            </a:r>
            <a:r>
              <a:rPr lang="ru-RU" sz="1400" dirty="0"/>
              <a:t>в рабочее время. Управление этими устройствами и их безопасностью критически </a:t>
            </a:r>
            <a:r>
              <a:rPr lang="ru-RU" sz="1400" dirty="0" smtClean="0"/>
              <a:t>важны </a:t>
            </a:r>
            <a:r>
              <a:rPr lang="ru-RU" sz="1400" dirty="0"/>
              <a:t>для бизнеса. Централизованное решение для управления мобильными </a:t>
            </a:r>
            <a:r>
              <a:rPr lang="ru-RU" sz="1400" dirty="0" smtClean="0"/>
              <a:t>устройствами – </a:t>
            </a:r>
            <a:r>
              <a:rPr lang="ru-RU" sz="1400" dirty="0"/>
              <a:t>это лучшее средство для контроля над парком мобильных устройств </a:t>
            </a:r>
            <a:r>
              <a:rPr lang="ru-RU" sz="1400" dirty="0" smtClean="0"/>
              <a:t>при минимальных затратах».</a:t>
            </a:r>
            <a:endParaRPr lang="ru-RU" sz="1400" dirty="0"/>
          </a:p>
          <a:p>
            <a:pPr algn="r" eaLnBrk="1" hangingPunct="1"/>
            <a:r>
              <a:rPr lang="ru-RU" sz="1400" dirty="0"/>
              <a:t>Йенс</a:t>
            </a:r>
            <a:r>
              <a:rPr lang="ru-RU" sz="1400" dirty="0"/>
              <a:t> </a:t>
            </a:r>
            <a:r>
              <a:rPr lang="ru-RU" sz="1400" dirty="0"/>
              <a:t>Шульте-Бокум</a:t>
            </a:r>
            <a:r>
              <a:rPr lang="ru-RU" sz="1400" dirty="0"/>
              <a:t> (</a:t>
            </a:r>
            <a:r>
              <a:rPr lang="ru-RU" sz="1400" dirty="0"/>
              <a:t>Jens</a:t>
            </a:r>
            <a:r>
              <a:rPr lang="ru-RU" sz="1400" dirty="0"/>
              <a:t> </a:t>
            </a:r>
            <a:r>
              <a:rPr lang="ru-RU" sz="1400" dirty="0"/>
              <a:t>Schulte-Bockum</a:t>
            </a:r>
            <a:r>
              <a:rPr lang="ru-RU" sz="1400" dirty="0"/>
              <a:t>),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исполнительный </a:t>
            </a:r>
            <a:r>
              <a:rPr lang="ru-RU" sz="1400" dirty="0"/>
              <a:t>директор </a:t>
            </a:r>
            <a:r>
              <a:rPr lang="ru-RU" sz="1400" dirty="0"/>
              <a:t>Vodafone</a:t>
            </a:r>
            <a:r>
              <a:rPr lang="ru-RU" sz="1400" dirty="0"/>
              <a:t> </a:t>
            </a:r>
            <a:r>
              <a:rPr lang="ru-RU" sz="1400" dirty="0" smtClean="0"/>
              <a:t>Netherlands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16 </a:t>
            </a:r>
            <a:r>
              <a:rPr lang="ru-RU" sz="1400" dirty="0"/>
              <a:t>июня 2010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1"/>
          <p:cNvSpPr>
            <a:spLocks noChangeArrowheads="1"/>
          </p:cNvSpPr>
          <p:nvPr/>
        </p:nvSpPr>
        <p:spPr bwMode="auto">
          <a:xfrm>
            <a:off x="2303463" y="1700213"/>
            <a:ext cx="6840537" cy="2700337"/>
          </a:xfrm>
          <a:prstGeom prst="rect">
            <a:avLst/>
          </a:prstGeom>
          <a:solidFill>
            <a:srgbClr val="0037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ru-RU" sz="1800" dirty="0">
              <a:ea typeface="ＭＳ Ｐゴシック" pitchFamily="34" charset="-128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895600" y="2469388"/>
            <a:ext cx="54403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3175"/>
            <a:r>
              <a:rPr sz="3600" b="1" dirty="0" smtClean="0">
                <a:solidFill>
                  <a:schemeClr val="bg1"/>
                </a:solidFill>
              </a:rPr>
              <a:t>SYBASE</a:t>
            </a:r>
          </a:p>
          <a:p>
            <a:pPr indent="-3175"/>
            <a:r>
              <a:rPr sz="3600" b="1" dirty="0" smtClean="0">
                <a:solidFill>
                  <a:schemeClr val="bg1"/>
                </a:solidFill>
              </a:rPr>
              <a:t>КОНЦЕПЦИЯ</a:t>
            </a:r>
            <a:r>
              <a:rPr sz="3600" b="1" spc="200" dirty="0" smtClean="0">
                <a:solidFill>
                  <a:schemeClr val="bg1"/>
                </a:solidFill>
              </a:rPr>
              <a:t> </a:t>
            </a:r>
            <a:r>
              <a:rPr sz="3600" b="1" dirty="0" smtClean="0">
                <a:solidFill>
                  <a:schemeClr val="bg1"/>
                </a:solidFill>
              </a:rPr>
              <a:t>И ОБЗОР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КРУПНЕЙШИЕ КЛИЕНТЫ SYBASE AFARIA</a:t>
            </a:r>
          </a:p>
        </p:txBody>
      </p:sp>
      <p:sp>
        <p:nvSpPr>
          <p:cNvPr id="36867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457200" y="1261155"/>
            <a:ext cx="8229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indent="-742950"/>
            <a:r>
              <a:rPr lang="ru-RU" sz="1600" dirty="0" smtClean="0">
                <a:solidFill>
                  <a:schemeClr val="tx1"/>
                </a:solidFill>
              </a:rPr>
              <a:t>Крупнейшие клиенты и цифры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Best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Buy</a:t>
            </a:r>
            <a:r>
              <a:rPr lang="ru-RU" sz="1600" dirty="0" smtClean="0">
                <a:solidFill>
                  <a:schemeClr val="tx1"/>
                </a:solidFill>
              </a:rPr>
              <a:t> – более 4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тыс.</a:t>
            </a:r>
            <a:r>
              <a:rPr lang="ru-RU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мобильных устройств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US </a:t>
            </a:r>
            <a:r>
              <a:rPr lang="ru-RU" sz="1600" dirty="0" smtClean="0">
                <a:solidFill>
                  <a:schemeClr val="tx1"/>
                </a:solidFill>
              </a:rPr>
              <a:t>Census</a:t>
            </a:r>
            <a:r>
              <a:rPr lang="ru-RU" sz="1600" dirty="0" smtClean="0">
                <a:solidFill>
                  <a:schemeClr val="tx1"/>
                </a:solidFill>
              </a:rPr>
              <a:t> – более 150 тыс. мобильных телефонов  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Verizon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Business</a:t>
            </a:r>
            <a:r>
              <a:rPr lang="ru-RU" sz="1600" dirty="0" smtClean="0">
                <a:solidFill>
                  <a:schemeClr val="tx1"/>
                </a:solidFill>
              </a:rPr>
              <a:t> – архитектура, масштабируемая до 1 млн. устройств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Pepsi</a:t>
            </a:r>
            <a:r>
              <a:rPr lang="ru-RU" sz="1600" dirty="0" smtClean="0">
                <a:solidFill>
                  <a:schemeClr val="tx1"/>
                </a:solidFill>
              </a:rPr>
              <a:t> – с помощью платформы Afaria управляет 6-7 тыс. устройств 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Comcast</a:t>
            </a:r>
            <a:r>
              <a:rPr lang="ru-RU" sz="1600" dirty="0" smtClean="0">
                <a:solidFill>
                  <a:schemeClr val="tx1"/>
                </a:solidFill>
              </a:rPr>
              <a:t> –  крупнейший поставщик услуг кабельного телевидения и связи в США – использует Afaria для управления более чем 15 тыс. устройств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Walt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Disney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Parks</a:t>
            </a:r>
            <a:r>
              <a:rPr lang="ru-RU" sz="1600" dirty="0" smtClean="0">
                <a:solidFill>
                  <a:schemeClr val="tx1"/>
                </a:solidFill>
              </a:rPr>
              <a:t> &amp; </a:t>
            </a:r>
            <a:r>
              <a:rPr lang="ru-RU" sz="1600" dirty="0" smtClean="0">
                <a:solidFill>
                  <a:schemeClr val="tx1"/>
                </a:solidFill>
              </a:rPr>
              <a:t>Resorts</a:t>
            </a:r>
            <a:r>
              <a:rPr lang="ru-RU" sz="1600" dirty="0" smtClean="0">
                <a:solidFill>
                  <a:schemeClr val="tx1"/>
                </a:solidFill>
              </a:rPr>
              <a:t> использует Afaria для управления 6 тыс. мобильных  устройств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Kindred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Health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Care</a:t>
            </a:r>
            <a:r>
              <a:rPr lang="ru-RU" sz="1600" dirty="0" smtClean="0">
                <a:solidFill>
                  <a:schemeClr val="tx1"/>
                </a:solidFill>
              </a:rPr>
              <a:t> – с помощью Afaria управляет более чем 4,5 тыс. мобильных устройств и обеспечивает их безопасность.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SNCF (французская железная дорога) – использует Afaria для управления 15 тыс. мобильных устройств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Итальянская железная дорога – с помощью Afaria управляет 12 тыс. мобильных устройств</a:t>
            </a:r>
          </a:p>
          <a:p>
            <a:pPr lvl="1" indent="-742950">
              <a:buClr>
                <a:srgbClr val="000000"/>
              </a:buClr>
            </a:pPr>
            <a:r>
              <a:rPr lang="ru-RU" sz="1600" dirty="0" smtClean="0">
                <a:solidFill>
                  <a:schemeClr val="tx1"/>
                </a:solidFill>
              </a:rPr>
              <a:t>Почта Италии –  использует Afaria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для управления 18 тыс. мобильных устройств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647950" y="4333144"/>
            <a:ext cx="415448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3500" dirty="0" smtClean="0"/>
              <a:t>ЕСТЬ </a:t>
            </a:r>
            <a:r>
              <a:rPr lang="en-US" sz="3500" dirty="0" smtClean="0"/>
              <a:t>ВОПРОСЫ</a:t>
            </a:r>
            <a:r>
              <a:rPr lang="en-US" sz="3500" dirty="0"/>
              <a:t>?</a:t>
            </a: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3348038" y="1452563"/>
            <a:ext cx="31162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sz="3500" dirty="0"/>
              <a:t>СПАСИБО!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1559169" y="4950803"/>
            <a:ext cx="67876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endParaRPr lang="en-US" sz="1600" b="0" dirty="0">
              <a:latin typeface="Calibri" pitchFamily="34" charset="0"/>
            </a:endParaRPr>
          </a:p>
          <a:p>
            <a:pPr eaLnBrk="1" hangingPunct="1"/>
            <a:r>
              <a:rPr lang="en-US" sz="1600" dirty="0">
                <a:latin typeface="Calibri" pitchFamily="34" charset="0"/>
              </a:rPr>
              <a:t>Фридхельм Шнитткер (Friedhelm Schnittker)</a:t>
            </a:r>
            <a:endParaRPr lang="en-US" sz="1600" b="0" dirty="0">
              <a:latin typeface="Calibri" pitchFamily="34" charset="0"/>
            </a:endParaRPr>
          </a:p>
          <a:p>
            <a:pPr marL="914400" indent="0" eaLnBrk="1" hangingPunct="1"/>
            <a:r>
              <a:rPr lang="ru-RU" sz="1600" b="0" dirty="0" smtClean="0">
                <a:latin typeface="Calibri" pitchFamily="34" charset="0"/>
              </a:rPr>
              <a:t>Директор </a:t>
            </a:r>
            <a:r>
              <a:rPr lang="ru-RU" sz="1600" b="0" dirty="0">
                <a:latin typeface="Calibri" pitchFamily="34" charset="0"/>
              </a:rPr>
              <a:t>по продажам услуг </a:t>
            </a:r>
            <a:r>
              <a:rPr lang="ru-RU" sz="1600" b="0" dirty="0" smtClean="0">
                <a:latin typeface="Calibri" pitchFamily="34" charset="0"/>
              </a:rPr>
              <a:t>управления мобильными </a:t>
            </a:r>
            <a:r>
              <a:rPr lang="ru-RU" sz="1600" b="0" dirty="0">
                <a:latin typeface="Calibri" pitchFamily="34" charset="0"/>
              </a:rPr>
              <a:t>решениями в регионе EMEA</a:t>
            </a:r>
          </a:p>
          <a:p>
            <a:pPr marL="914400" indent="0" eaLnBrk="1" hangingPunct="1"/>
            <a:r>
              <a:rPr lang="en-US" sz="1600" b="0" dirty="0" smtClean="0">
                <a:latin typeface="Calibri" pitchFamily="34" charset="0"/>
              </a:rPr>
              <a:t>Friedhelm.Schnittker@sybase.com</a:t>
            </a:r>
            <a:endParaRPr lang="en-US" sz="1600" b="0" dirty="0">
              <a:latin typeface="Calibri" pitchFamily="34" charset="0"/>
            </a:endParaRPr>
          </a:p>
          <a:p>
            <a:pPr marL="914400" indent="0" eaLnBrk="1" hangingPunct="1"/>
            <a:r>
              <a:rPr lang="en-US" sz="1600" b="0" dirty="0" smtClean="0">
                <a:latin typeface="Calibri" pitchFamily="34" charset="0"/>
              </a:rPr>
              <a:t>+</a:t>
            </a:r>
            <a:r>
              <a:rPr lang="en-US" sz="1600" b="0" dirty="0">
                <a:latin typeface="Calibri" pitchFamily="34" charset="0"/>
              </a:rPr>
              <a:t>49 211 5976 207</a:t>
            </a:r>
          </a:p>
          <a:p>
            <a:pPr eaLnBrk="1" hangingPunct="1"/>
            <a:endParaRPr lang="en-US" sz="1600" b="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iPad_busstop_IMGP9448_c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4588"/>
            <a:ext cx="2133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-24765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-24765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49" name="Title 30"/>
          <p:cNvSpPr>
            <a:spLocks noGrp="1"/>
          </p:cNvSpPr>
          <p:nvPr>
            <p:ph type="title"/>
          </p:nvPr>
        </p:nvSpPr>
        <p:spPr>
          <a:xfrm>
            <a:off x="512763" y="49213"/>
            <a:ext cx="8275637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sz="3200" cap="none" dirty="0" smtClean="0"/>
              <a:t>SYBASE</a:t>
            </a:r>
            <a:r>
              <a:rPr lang="ru-RU" sz="3200" cap="none" dirty="0" smtClean="0"/>
              <a:t>,</a:t>
            </a:r>
            <a:r>
              <a:rPr sz="3200" cap="none" dirty="0" smtClean="0"/>
              <a:t> ДОЧЕРНЯЯ КОМПАНИЯ SAP</a:t>
            </a:r>
          </a:p>
        </p:txBody>
      </p:sp>
      <p:grpSp>
        <p:nvGrpSpPr>
          <p:cNvPr id="19462" name="Group 13"/>
          <p:cNvGrpSpPr>
            <a:grpSpLocks/>
          </p:cNvGrpSpPr>
          <p:nvPr/>
        </p:nvGrpSpPr>
        <p:grpSpPr bwMode="auto">
          <a:xfrm>
            <a:off x="2003425" y="2171700"/>
            <a:ext cx="5137150" cy="1371600"/>
            <a:chOff x="2145748" y="2171700"/>
            <a:chExt cx="5138530" cy="1371600"/>
          </a:xfrm>
        </p:grpSpPr>
        <p:pic>
          <p:nvPicPr>
            <p:cNvPr id="19464" name="Picture 14" descr="IMGP0064_BlackBerryCloseup2.bmp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748" y="2171700"/>
              <a:ext cx="2067739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17" descr="iPhone_cafetable_demoscreen_IMGP9409_cc.bmp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452" y="2171700"/>
              <a:ext cx="1987826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ounded Rectangle 10"/>
          <p:cNvSpPr/>
          <p:nvPr/>
        </p:nvSpPr>
        <p:spPr>
          <a:xfrm>
            <a:off x="988392" y="3718624"/>
            <a:ext cx="7167217" cy="2070987"/>
          </a:xfrm>
          <a:prstGeom prst="roundRect">
            <a:avLst>
              <a:gd name="adj" fmla="val 7182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  <a:effectLst>
            <a:outerShdw blurRad="152400" dist="124587" dir="5400000" rotWithShape="0">
              <a:srgbClr val="000000">
                <a:alpha val="35000"/>
              </a:srgbClr>
            </a:outerShdw>
            <a:reflection blurRad="6350" stA="50000" endA="275" endPos="28000" dist="101600" dir="5400000" sy="-100000" algn="bl" rotWithShape="0"/>
          </a:effectLst>
          <a:scene3d>
            <a:camera prst="orthographicFront">
              <a:rot lat="0" lon="0" rev="0"/>
            </a:camera>
            <a:lightRig rig="flood" dir="t">
              <a:rot lat="0" lon="0" rev="19140000"/>
            </a:lightRig>
          </a:scene3d>
          <a:sp3d prstMaterial="plastic"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000" dirty="0" smtClean="0"/>
              <a:t>Sybase предлагает критически важные для бизнеса корпоративные решения, предназначенные для управления, анализа и мобильного доступа к информации.</a:t>
            </a:r>
          </a:p>
          <a:p>
            <a:pPr algn="ctr">
              <a:spcBef>
                <a:spcPct val="50000"/>
              </a:spcBef>
            </a:pPr>
            <a:r>
              <a:rPr lang="ru-RU" sz="2000" dirty="0" smtClean="0"/>
              <a:t>Компания </a:t>
            </a:r>
            <a:r>
              <a:rPr lang="en-US" sz="2000" dirty="0" smtClean="0"/>
              <a:t>SAP </a:t>
            </a:r>
            <a:r>
              <a:rPr lang="ru-RU" sz="2000" dirty="0" smtClean="0"/>
              <a:t>приобрела </a:t>
            </a:r>
            <a:r>
              <a:rPr lang="en-US" sz="2000" dirty="0" smtClean="0"/>
              <a:t>Sybase </a:t>
            </a:r>
            <a:r>
              <a:rPr lang="ru-RU" sz="2000" dirty="0" smtClean="0"/>
              <a:t>в июле 2010 года.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Сейчас мы известны как </a:t>
            </a:r>
            <a:r>
              <a:rPr lang="en-US" sz="2000" dirty="0" smtClean="0"/>
              <a:t>Sybase, </a:t>
            </a:r>
            <a:r>
              <a:rPr lang="ru-RU" sz="2000" dirty="0" smtClean="0"/>
              <a:t>дочерняя компания </a:t>
            </a:r>
            <a:r>
              <a:rPr lang="en-US" sz="2000" dirty="0" smtClean="0"/>
              <a:t>SAP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icture1_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204" y="1613755"/>
            <a:ext cx="7753472" cy="4638673"/>
          </a:xfrm>
          <a:prstGeom prst="rect">
            <a:avLst/>
          </a:prstGeom>
        </p:spPr>
      </p:pic>
      <p:sp>
        <p:nvSpPr>
          <p:cNvPr id="43018" name="Title 30"/>
          <p:cNvSpPr>
            <a:spLocks noGrp="1"/>
          </p:cNvSpPr>
          <p:nvPr>
            <p:ph type="title"/>
          </p:nvPr>
        </p:nvSpPr>
        <p:spPr>
          <a:xfrm>
            <a:off x="512763" y="49213"/>
            <a:ext cx="8275637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КАК SAP И SYBASE ВИДЯТ БУДУЩЕЕ </a:t>
            </a:r>
            <a:r>
              <a:rPr lang="en-US" sz="3200" cap="none" dirty="0" smtClean="0"/>
              <a:t/>
            </a:r>
            <a:br>
              <a:rPr lang="en-US" sz="3200" cap="none" dirty="0" smtClean="0"/>
            </a:br>
            <a:r>
              <a:rPr lang="ru-RU" sz="3200" cap="none" dirty="0" smtClean="0"/>
              <a:t>МОБИЛЬНОГО ПРЕДПРИЯТИЯ</a:t>
            </a:r>
            <a:endParaRPr sz="3200" cap="none" dirty="0" smtClean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552575" y="1270000"/>
            <a:ext cx="1963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1600" dirty="0"/>
              <a:t>УПРАВЛЕНИЕ</a:t>
            </a:r>
            <a:br>
              <a:rPr lang="en-US" sz="1600" dirty="0"/>
            </a:br>
            <a:r>
              <a:rPr lang="en-US" sz="1600" dirty="0" smtClean="0"/>
              <a:t>ИНФОРМАЦИ</a:t>
            </a:r>
            <a:r>
              <a:rPr lang="ru-RU" sz="1600" dirty="0" smtClean="0"/>
              <a:t>ЕЙ</a:t>
            </a:r>
            <a:endParaRPr lang="en-US" sz="1600" dirty="0"/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5534025" y="1270000"/>
            <a:ext cx="1963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1600" dirty="0"/>
              <a:t>МОБИЛЬНОСТЬ</a:t>
            </a:r>
            <a:br>
              <a:rPr lang="en-US" sz="1600" dirty="0"/>
            </a:br>
            <a:r>
              <a:rPr lang="en-US" sz="1600" dirty="0"/>
              <a:t>ИНФОРМАЦИИ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114429" y="2271225"/>
            <a:ext cx="1290637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Любое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приложение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747106" y="3198691"/>
            <a:ext cx="1290637" cy="73866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Любая </a:t>
            </a:r>
            <a:b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серверная платформа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1967159" y="4101369"/>
            <a:ext cx="1290637" cy="73866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источник данных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54071" y="3218473"/>
            <a:ext cx="1404083" cy="73866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для принятия решений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597403" y="2280505"/>
            <a:ext cx="1290637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Любое устройство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022121" y="3308229"/>
            <a:ext cx="1290637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Любой сотрудник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451232" y="4306033"/>
            <a:ext cx="1443648" cy="52322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Постоянная доступность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134821" y="5844198"/>
            <a:ext cx="1549765" cy="2616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 dirty="0" smtClean="0">
                <a:solidFill>
                  <a:schemeClr val="bg1"/>
                </a:solidFill>
              </a:rPr>
              <a:t>УПРАВЛЕНИЕ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848223" y="5842977"/>
            <a:ext cx="1290637" cy="2616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 dirty="0" smtClean="0">
                <a:solidFill>
                  <a:schemeClr val="bg1"/>
                </a:solidFill>
              </a:rPr>
              <a:t>АНАЛИЗ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013938" y="5754199"/>
            <a:ext cx="2098431" cy="43088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100" dirty="0" smtClean="0">
                <a:solidFill>
                  <a:schemeClr val="bg1"/>
                </a:solidFill>
              </a:rPr>
              <a:t>ПЕРЕВОД 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НА МОБИЛЬНУЮ ОСНОВУ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1"/>
          <p:cNvSpPr>
            <a:spLocks noChangeArrowheads="1"/>
          </p:cNvSpPr>
          <p:nvPr/>
        </p:nvSpPr>
        <p:spPr bwMode="auto">
          <a:xfrm>
            <a:off x="2303463" y="1676400"/>
            <a:ext cx="6840537" cy="2700338"/>
          </a:xfrm>
          <a:prstGeom prst="rect">
            <a:avLst/>
          </a:prstGeom>
          <a:solidFill>
            <a:srgbClr val="00376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ru-RU" sz="1800" dirty="0">
              <a:ea typeface="ＭＳ Ｐゴシック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667000" y="2239108"/>
            <a:ext cx="6324600" cy="157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-3175"/>
            <a:r>
              <a:rPr lang="ru-RU" sz="3600" b="1" dirty="0" smtClean="0">
                <a:solidFill>
                  <a:schemeClr val="bg1"/>
                </a:solidFill>
              </a:rPr>
              <a:t>ЦЕННОСТНОЕ  ПРЕДЛОЖЕНИЕ В ОБЛАСТИ УСЛУГ УПРАВЛЕНИЯ</a:t>
            </a:r>
            <a:endParaRPr sz="3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49213"/>
            <a:ext cx="8443668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ОПРЕДЕЛЕНИЕ УПРАВЛЯЕМОЙ МОБИЛЬНОСТИ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indent="0" algn="ctr" eaLnBrk="1" hangingPunct="1"/>
            <a:r>
              <a:rPr lang="ru-RU" sz="4800" dirty="0" smtClean="0">
                <a:solidFill>
                  <a:srgbClr val="000000"/>
                </a:solidFill>
              </a:rPr>
              <a:t>Оплата по мере использования</a:t>
            </a:r>
          </a:p>
          <a:p>
            <a:pPr marL="0" indent="0" algn="ctr" eaLnBrk="1" hangingPunct="1"/>
            <a:r>
              <a:rPr lang="ru-RU" sz="4800" dirty="0" smtClean="0">
                <a:solidFill>
                  <a:srgbClr val="000000"/>
                </a:solidFill>
              </a:rPr>
              <a:t>Аутсорсинг управления жизненным циклом корпоративных мобильных решений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763" y="49213"/>
            <a:ext cx="8275637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УПРАВЛЕНИЕ МОБИЛЬНЫМИ УСТРОЙСТВАМИ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4700" y="2454275"/>
            <a:ext cx="3440113" cy="35893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Настройка </a:t>
            </a:r>
            <a:r>
              <a:rPr lang="ru-RU" sz="1800" dirty="0">
                <a:solidFill>
                  <a:srgbClr val="1C1C1C"/>
                </a:solidFill>
              </a:rPr>
              <a:t>SMS</a:t>
            </a: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Настройка </a:t>
            </a:r>
            <a:r>
              <a:rPr lang="ru-RU" sz="1800" dirty="0">
                <a:solidFill>
                  <a:srgbClr val="1C1C1C"/>
                </a:solidFill>
              </a:rPr>
              <a:t>MMS</a:t>
            </a: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Настройка </a:t>
            </a:r>
            <a:r>
              <a:rPr lang="ru-RU" sz="1800" dirty="0">
                <a:solidFill>
                  <a:srgbClr val="1C1C1C"/>
                </a:solidFill>
              </a:rPr>
              <a:t>ЛВС</a:t>
            </a: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Обновление </a:t>
            </a:r>
            <a:r>
              <a:rPr lang="ru-RU" sz="1800" dirty="0">
                <a:solidFill>
                  <a:srgbClr val="1C1C1C"/>
                </a:solidFill>
              </a:rPr>
              <a:t>микропрограмм через мобильную </a:t>
            </a:r>
            <a:r>
              <a:rPr lang="ru-RU" sz="1800" dirty="0" smtClean="0">
                <a:solidFill>
                  <a:srgbClr val="1C1C1C"/>
                </a:solidFill>
              </a:rPr>
              <a:t>сеть (FOTA)</a:t>
            </a:r>
            <a:endParaRPr lang="ru-RU" sz="1800" dirty="0">
              <a:solidFill>
                <a:srgbClr val="1C1C1C"/>
              </a:solidFill>
            </a:endParaRP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…</a:t>
            </a:r>
            <a:endParaRPr lang="ru-RU" sz="1800" dirty="0">
              <a:solidFill>
                <a:srgbClr val="1C1C1C"/>
              </a:solidFill>
            </a:endParaRPr>
          </a:p>
          <a:p>
            <a:pPr marL="234950" indent="-234950">
              <a:buClr>
                <a:srgbClr val="1C1C1C"/>
              </a:buClr>
              <a:buSzPct val="100000"/>
              <a:buFont typeface="Arial" charset="0"/>
              <a:buChar char="•"/>
            </a:pPr>
            <a:endParaRPr lang="ru-RU" sz="1500" dirty="0">
              <a:solidFill>
                <a:srgbClr val="1C1C1C"/>
              </a:solidFill>
            </a:endParaRPr>
          </a:p>
          <a:p>
            <a:pPr marL="234950" indent="-234950">
              <a:buClr>
                <a:srgbClr val="1C1C1C"/>
              </a:buClr>
              <a:buSzPct val="100000"/>
              <a:buFont typeface="Arial" charset="0"/>
              <a:buChar char="•"/>
            </a:pPr>
            <a:endParaRPr lang="ru-RU" sz="1500" dirty="0">
              <a:solidFill>
                <a:srgbClr val="1C1C1C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74700" y="1222375"/>
            <a:ext cx="3440113" cy="1600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bg2"/>
                </a:solidFill>
              </a:rPr>
              <a:t>Управление мобильными устройствами с точки зрения оператора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62538" y="2428875"/>
            <a:ext cx="3438525" cy="36147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Безопасность</a:t>
            </a:r>
            <a:endParaRPr lang="ru-RU" sz="1800" dirty="0">
              <a:solidFill>
                <a:srgbClr val="1C1C1C"/>
              </a:solidFill>
            </a:endParaRP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Управление </a:t>
            </a:r>
            <a:r>
              <a:rPr lang="ru-RU" sz="1800" dirty="0">
                <a:solidFill>
                  <a:srgbClr val="1C1C1C"/>
                </a:solidFill>
              </a:rPr>
              <a:t>инвентаризацией</a:t>
            </a: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Управление </a:t>
            </a:r>
            <a:r>
              <a:rPr lang="ru-RU" sz="1800" dirty="0">
                <a:solidFill>
                  <a:srgbClr val="1C1C1C"/>
                </a:solidFill>
              </a:rPr>
              <a:t>приложениями</a:t>
            </a: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Настройка </a:t>
            </a:r>
            <a:r>
              <a:rPr lang="ru-RU" sz="1800" dirty="0">
                <a:solidFill>
                  <a:srgbClr val="1C1C1C"/>
                </a:solidFill>
              </a:rPr>
              <a:t>устройств</a:t>
            </a: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Контроль </a:t>
            </a:r>
            <a:r>
              <a:rPr lang="ru-RU" sz="1800" dirty="0">
                <a:solidFill>
                  <a:srgbClr val="1C1C1C"/>
                </a:solidFill>
              </a:rPr>
              <a:t>лицензий</a:t>
            </a: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Управление </a:t>
            </a:r>
            <a:r>
              <a:rPr lang="ru-RU" sz="1800" dirty="0">
                <a:solidFill>
                  <a:srgbClr val="1C1C1C"/>
                </a:solidFill>
              </a:rPr>
              <a:t>резервным копированием</a:t>
            </a:r>
          </a:p>
          <a:p>
            <a:pPr marL="234950" indent="-234950">
              <a:buClr>
                <a:srgbClr val="1C1C1C"/>
              </a:buClr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1C1C1C"/>
                </a:solidFill>
              </a:rPr>
              <a:t>…</a:t>
            </a:r>
            <a:endParaRPr lang="ru-RU" sz="1800" dirty="0">
              <a:solidFill>
                <a:srgbClr val="1C1C1C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62538" y="1222375"/>
            <a:ext cx="3438525" cy="16303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bg2"/>
                </a:solidFill>
              </a:rPr>
              <a:t>Управление мобильными устройствами с точки зрения корпоративного клиента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4432853" y="3319669"/>
            <a:ext cx="437322" cy="357809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dirty="0">
              <a:solidFill>
                <a:srgbClr val="1C1C1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763" y="49213"/>
            <a:ext cx="8275637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УПРАВЛЕНИЕ МОБИЛЬНЫМИ УСТРОЙСТВАМИ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13088" y="2427288"/>
            <a:ext cx="4884737" cy="1419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C1C1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17913" y="2557463"/>
            <a:ext cx="3925887" cy="4778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Перевод процессов на мобильную основу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71863" y="3133725"/>
            <a:ext cx="1362075" cy="54768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Инвентаризация и каталог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53000" y="3143250"/>
            <a:ext cx="1362075" cy="54768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Безопасность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43663" y="3151188"/>
            <a:ext cx="1362075" cy="54927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Управление </a:t>
            </a:r>
            <a:br>
              <a:rPr lang="ru-RU" sz="1200" dirty="0">
                <a:solidFill>
                  <a:schemeClr val="bg2"/>
                </a:solidFill>
              </a:rPr>
            </a:br>
            <a:r>
              <a:rPr lang="ru-RU" sz="1200" dirty="0">
                <a:solidFill>
                  <a:schemeClr val="bg2"/>
                </a:solidFill>
              </a:rPr>
              <a:t>приложениями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1950" y="2686050"/>
            <a:ext cx="2085975" cy="8397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bg2"/>
                </a:solidFill>
              </a:rPr>
              <a:t>Управление мобильными устройствами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2630488" y="3024188"/>
            <a:ext cx="347662" cy="18256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24586" name="TextBox 35"/>
          <p:cNvSpPr txBox="1">
            <a:spLocks noChangeArrowheads="1"/>
          </p:cNvSpPr>
          <p:nvPr/>
        </p:nvSpPr>
        <p:spPr bwMode="auto">
          <a:xfrm>
            <a:off x="1016000" y="4775200"/>
            <a:ext cx="7480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sz="3200" dirty="0">
                <a:solidFill>
                  <a:srgbClr val="FF0000"/>
                </a:solidFill>
              </a:rPr>
              <a:t>Услуги управления или самообслуживание?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3225" y="49213"/>
            <a:ext cx="8740775" cy="892175"/>
          </a:xfrm>
        </p:spPr>
        <p:txBody>
          <a:bodyPr vert="horz" wrap="square" lIns="91440" rIns="91440" numCol="1" compatLnSpc="1">
            <a:prstTxWarp prst="textNoShape">
              <a:avLst/>
            </a:prstTxWarp>
          </a:bodyPr>
          <a:lstStyle/>
          <a:p>
            <a:r>
              <a:rPr lang="ru-RU" sz="3200" cap="none" dirty="0" smtClean="0"/>
              <a:t>КОМПЛЕКСНОЕ РЕШЕНИЕ ДЛЯ УПРАВЛЕНИЯ МОБИЛЬНЫМИ УСТРОЙСТВАМИ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52775" y="1425575"/>
            <a:ext cx="4837113" cy="8953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C1C1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62313" y="1573213"/>
            <a:ext cx="1865312" cy="54768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Центр управления услугами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84788" y="1577975"/>
            <a:ext cx="1058862" cy="54927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Портал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07163" y="1587500"/>
            <a:ext cx="1322387" cy="54927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Управление </a:t>
            </a:r>
            <a:br>
              <a:rPr lang="ru-RU" sz="1200" dirty="0">
                <a:solidFill>
                  <a:schemeClr val="bg2"/>
                </a:solidFill>
              </a:rPr>
            </a:br>
            <a:r>
              <a:rPr lang="ru-RU" sz="1200" dirty="0">
                <a:solidFill>
                  <a:schemeClr val="bg2"/>
                </a:solidFill>
              </a:rPr>
              <a:t>учетными записями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13088" y="2427288"/>
            <a:ext cx="4884737" cy="14192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C1C1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17913" y="2557463"/>
            <a:ext cx="3925887" cy="4778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Перевод процессов на мобильную основу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471863" y="3133725"/>
            <a:ext cx="1362075" cy="54768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Инвентаризация и каталог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53000" y="3143250"/>
            <a:ext cx="1362075" cy="54768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Безопасность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43663" y="3151188"/>
            <a:ext cx="1362075" cy="54927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Управление </a:t>
            </a:r>
            <a:br>
              <a:rPr lang="ru-RU" sz="1200" dirty="0">
                <a:solidFill>
                  <a:schemeClr val="bg2"/>
                </a:solidFill>
              </a:rPr>
            </a:br>
            <a:r>
              <a:rPr lang="ru-RU" sz="1200" dirty="0">
                <a:solidFill>
                  <a:schemeClr val="bg2"/>
                </a:solidFill>
              </a:rPr>
              <a:t>приложениями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24200" y="3965575"/>
            <a:ext cx="4876800" cy="8715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C1C1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70740" y="4130675"/>
            <a:ext cx="1441938" cy="53975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Фактурирование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06462" y="4125913"/>
            <a:ext cx="1652953" cy="53975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Централизованное управление</a:t>
            </a:r>
            <a:br>
              <a:rPr lang="ru-RU" sz="1200" dirty="0">
                <a:solidFill>
                  <a:schemeClr val="bg2"/>
                </a:solidFill>
              </a:rPr>
            </a:br>
            <a:r>
              <a:rPr lang="ru-RU" sz="1200" dirty="0">
                <a:solidFill>
                  <a:schemeClr val="bg2"/>
                </a:solidFill>
              </a:rPr>
              <a:t>затратами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52833" y="4135438"/>
            <a:ext cx="1281112" cy="5413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Консультант </a:t>
            </a:r>
            <a:r>
              <a:rPr lang="en-US" sz="1200" dirty="0" smtClean="0">
                <a:solidFill>
                  <a:schemeClr val="bg2"/>
                </a:solidFill>
              </a:rPr>
              <a:t/>
            </a:r>
            <a:br>
              <a:rPr lang="en-US" sz="1200" dirty="0" smtClean="0">
                <a:solidFill>
                  <a:schemeClr val="bg2"/>
                </a:solidFill>
              </a:rPr>
            </a:br>
            <a:r>
              <a:rPr lang="ru-RU" sz="1200" dirty="0" smtClean="0">
                <a:solidFill>
                  <a:schemeClr val="bg2"/>
                </a:solidFill>
              </a:rPr>
              <a:t>по </a:t>
            </a:r>
            <a:r>
              <a:rPr lang="ru-RU" sz="1200" dirty="0">
                <a:solidFill>
                  <a:schemeClr val="bg2"/>
                </a:solidFill>
              </a:rPr>
              <a:t>затратам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17850" y="4995863"/>
            <a:ext cx="4886325" cy="14208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400" dirty="0">
              <a:solidFill>
                <a:srgbClr val="1C1C1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95650" y="5078413"/>
            <a:ext cx="1597025" cy="4778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Каталог клиентов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998913" y="5708650"/>
            <a:ext cx="1510933" cy="549275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Уведомления </a:t>
            </a:r>
            <a:r>
              <a:rPr lang="en-US" sz="1200" dirty="0" smtClean="0">
                <a:solidFill>
                  <a:schemeClr val="bg2"/>
                </a:solidFill>
              </a:rPr>
              <a:t/>
            </a:r>
            <a:br>
              <a:rPr lang="en-US" sz="1200" dirty="0" smtClean="0">
                <a:solidFill>
                  <a:schemeClr val="bg2"/>
                </a:solidFill>
              </a:rPr>
            </a:br>
            <a:r>
              <a:rPr lang="ru-RU" sz="1200" dirty="0" smtClean="0">
                <a:solidFill>
                  <a:schemeClr val="bg2"/>
                </a:solidFill>
              </a:rPr>
              <a:t>о </a:t>
            </a:r>
            <a:r>
              <a:rPr lang="ru-RU" sz="1200" dirty="0">
                <a:solidFill>
                  <a:schemeClr val="bg2"/>
                </a:solidFill>
              </a:rPr>
              <a:t>неисправностях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467475" y="5068888"/>
            <a:ext cx="1362075" cy="52705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Составление отчета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852991" y="5727700"/>
            <a:ext cx="1362075" cy="547688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Репозиторий информации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03800" y="5065713"/>
            <a:ext cx="1362075" cy="51276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Заказ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7188" y="1454150"/>
            <a:ext cx="2084387" cy="8413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bg2"/>
                </a:solidFill>
              </a:rPr>
              <a:t>Глобальное управление </a:t>
            </a:r>
            <a:r>
              <a:rPr lang="ru-RU" sz="1400" dirty="0" smtClean="0">
                <a:solidFill>
                  <a:schemeClr val="bg2"/>
                </a:solidFill>
              </a:rPr>
              <a:t>взаимоотношениями 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61950" y="2686050"/>
            <a:ext cx="2085975" cy="8397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bg2"/>
                </a:solidFill>
              </a:rPr>
              <a:t>Управление мобильными устройствами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71475" y="3956050"/>
            <a:ext cx="2085975" cy="8413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bg2"/>
                </a:solidFill>
              </a:rPr>
              <a:t>Управление затратами на услуги связи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00050" y="5318125"/>
            <a:ext cx="2084388" cy="8413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bg2"/>
                </a:solidFill>
              </a:rPr>
              <a:t>Управление поддержкой бизнеса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2660650" y="1819275"/>
            <a:ext cx="347663" cy="182563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630488" y="3024188"/>
            <a:ext cx="347662" cy="18256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2611438" y="4286250"/>
            <a:ext cx="347662" cy="182563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630488" y="5665788"/>
            <a:ext cx="347662" cy="182562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1C1C1C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0" y="2316163"/>
            <a:ext cx="9004300" cy="16192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baseiAnywhere_PPT_Template">
  <a:themeElements>
    <a:clrScheme name="Sybase Color Palette">
      <a:dk1>
        <a:sysClr val="windowText" lastClr="000000"/>
      </a:dk1>
      <a:lt1>
        <a:sysClr val="window" lastClr="FFFFFF"/>
      </a:lt1>
      <a:dk2>
        <a:srgbClr val="1C1C1C"/>
      </a:dk2>
      <a:lt2>
        <a:srgbClr val="FFFFFF"/>
      </a:lt2>
      <a:accent1>
        <a:srgbClr val="003368"/>
      </a:accent1>
      <a:accent2>
        <a:srgbClr val="E37222"/>
      </a:accent2>
      <a:accent3>
        <a:srgbClr val="98C6EA"/>
      </a:accent3>
      <a:accent4>
        <a:srgbClr val="A0B400"/>
      </a:accent4>
      <a:accent5>
        <a:srgbClr val="009FDA"/>
      </a:accent5>
      <a:accent6>
        <a:srgbClr val="627D77"/>
      </a:accent6>
      <a:hlink>
        <a:srgbClr val="A0B400"/>
      </a:hlink>
      <a:folHlink>
        <a:srgbClr val="031F73"/>
      </a:folHlink>
    </a:clrScheme>
    <a:fontScheme name="Sybas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rgbClr val="1C1C1C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27D7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indent="-342900">
          <a:spcBef>
            <a:spcPts val="600"/>
          </a:spcBef>
          <a:defRPr sz="2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SybaseiAnywhere_PPT_Template</Template>
  <TotalTime>2022</TotalTime>
  <Words>1508</Words>
  <Application>Microsoft Office PowerPoint</Application>
  <PresentationFormat>On-screen Show (4:3)</PresentationFormat>
  <Paragraphs>290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SybaseiAnywhere_PPT_Template</vt:lpstr>
      <vt:lpstr>Microsoft Excel 97-2003 Worksheet</vt:lpstr>
      <vt:lpstr>УПРАВЛЕНИЕ МОБИЛЬНЫМИ РЕШЕНИЯМИ  БИЗНЕС-ВОЗМОЖНОСТИ  ДЛЯ ОПЕРАТОРОВ СОТОВОЙ СВЯЗИ</vt:lpstr>
      <vt:lpstr>PowerPoint Presentation</vt:lpstr>
      <vt:lpstr>SYBASE, ДОЧЕРНЯЯ КОМПАНИЯ SAP</vt:lpstr>
      <vt:lpstr>КАК SAP И SYBASE ВИДЯТ БУДУЩЕЕ  МОБИЛЬНОГО ПРЕДПРИЯТИЯ</vt:lpstr>
      <vt:lpstr>PowerPoint Presentation</vt:lpstr>
      <vt:lpstr>ОПРЕДЕЛЕНИЕ УПРАВЛЯЕМОЙ МОБИЛЬНОСТИ</vt:lpstr>
      <vt:lpstr>УПРАВЛЕНИЕ МОБИЛЬНЫМИ УСТРОЙСТВАМИ</vt:lpstr>
      <vt:lpstr>УПРАВЛЕНИЕ МОБИЛЬНЫМИ УСТРОЙСТВАМИ</vt:lpstr>
      <vt:lpstr>КОМПЛЕКСНОЕ РЕШЕНИЕ ДЛЯ УПРАВЛЕНИЯ МОБИЛЬНЫМИ УСТРОЙСТВАМИ</vt:lpstr>
      <vt:lpstr>КЛЮЧЕВЫЕ ПРЕИМУЩЕСТВА</vt:lpstr>
      <vt:lpstr>ВЫГОДЫ ДЛЯ ТЕЛЕКОММУНИКАЦИОННЫХ ОПЕРАТОРОВ</vt:lpstr>
      <vt:lpstr>ОПЫТ ВЕДЕНИЯ БИЗНЕСА (Оператор А)</vt:lpstr>
      <vt:lpstr>ОПЫТ ВЕДЕНИЯ БИЗНЕСА (Оператор В)</vt:lpstr>
      <vt:lpstr>УПРАВЛЕНИЕ МОБИЛЬНЫМИ РЕШЕНИЯМИ ДЛЯ СОТРУДНИКОВ</vt:lpstr>
      <vt:lpstr>НАПРАВЛЕНИЯ РАЗВИТИЯ МОБИЛЬНЫХ РЕШЕНИЙ: ПУТЬ К SAPPHIRE NOW</vt:lpstr>
      <vt:lpstr>PowerPoint Presentation</vt:lpstr>
      <vt:lpstr>ПАРТНЕРЫ SYBASE ПО УПРАВЛЕНИЮ МОБИЛЬНЫМИ РЕШЕНИЯМИ</vt:lpstr>
      <vt:lpstr>ПАРТНЕРЫ SYBASE ПО УПРАВЛЕНИЮ МОБИЛЬНЫМИ РЕШЕНИЯМИ</vt:lpstr>
      <vt:lpstr>ПАРТНЕРЫ SYBASE ПО УПРАВЛЕНИЮ МОБИЛЬНЫМИ РЕШЕНИЯМИ</vt:lpstr>
      <vt:lpstr>КРУПНЕЙШИЕ КЛИЕНТЫ SYBASE AFARIA</vt:lpstr>
      <vt:lpstr>PowerPoint Presentation</vt:lpstr>
    </vt:vector>
  </TitlesOfParts>
  <Company>Sybase,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TITLE: 36 PT, ALL CAPS, WHITE</dc:title>
  <dc:creator>acronenb</dc:creator>
  <cp:lastModifiedBy>Anna Timergalieva</cp:lastModifiedBy>
  <cp:revision>135</cp:revision>
  <dcterms:created xsi:type="dcterms:W3CDTF">2011-03-01T14:36:47Z</dcterms:created>
  <dcterms:modified xsi:type="dcterms:W3CDTF">2011-05-11T08:53:52Z</dcterms:modified>
</cp:coreProperties>
</file>